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omments/modernComment_22F_1FC72AF7.xml" ContentType="application/vnd.ms-powerpoint.comments+xml"/>
  <Override PartName="/ppt/comments/modernComment_1F2_C31A8632.xml" ContentType="application/vnd.ms-powerpoint.comments+xml"/>
  <Override PartName="/ppt/comments/modernComment_256_6CA2F50F.xml" ContentType="application/vnd.ms-powerpoint.comments+xml"/>
  <Override PartName="/ppt/authors.xml" ContentType="application/vnd.ms-powerpoint.author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3" r:id="rId5"/>
  </p:sldMasterIdLst>
  <p:notesMasterIdLst>
    <p:notesMasterId r:id="rId57"/>
  </p:notesMasterIdLst>
  <p:sldIdLst>
    <p:sldId id="483" r:id="rId6"/>
    <p:sldId id="564" r:id="rId7"/>
    <p:sldId id="604" r:id="rId8"/>
    <p:sldId id="605" r:id="rId9"/>
    <p:sldId id="621" r:id="rId10"/>
    <p:sldId id="521" r:id="rId11"/>
    <p:sldId id="522" r:id="rId12"/>
    <p:sldId id="607" r:id="rId13"/>
    <p:sldId id="551" r:id="rId14"/>
    <p:sldId id="524" r:id="rId15"/>
    <p:sldId id="525" r:id="rId16"/>
    <p:sldId id="552" r:id="rId17"/>
    <p:sldId id="526" r:id="rId18"/>
    <p:sldId id="528" r:id="rId19"/>
    <p:sldId id="554" r:id="rId20"/>
    <p:sldId id="555" r:id="rId21"/>
    <p:sldId id="529" r:id="rId22"/>
    <p:sldId id="559" r:id="rId23"/>
    <p:sldId id="527" r:id="rId24"/>
    <p:sldId id="570" r:id="rId25"/>
    <p:sldId id="623" r:id="rId26"/>
    <p:sldId id="532" r:id="rId27"/>
    <p:sldId id="533" r:id="rId28"/>
    <p:sldId id="600" r:id="rId29"/>
    <p:sldId id="601" r:id="rId30"/>
    <p:sldId id="588" r:id="rId31"/>
    <p:sldId id="523" r:id="rId32"/>
    <p:sldId id="571" r:id="rId33"/>
    <p:sldId id="572" r:id="rId34"/>
    <p:sldId id="538" r:id="rId35"/>
    <p:sldId id="577" r:id="rId36"/>
    <p:sldId id="596" r:id="rId37"/>
    <p:sldId id="574" r:id="rId38"/>
    <p:sldId id="589" r:id="rId39"/>
    <p:sldId id="609" r:id="rId40"/>
    <p:sldId id="624" r:id="rId41"/>
    <p:sldId id="608" r:id="rId42"/>
    <p:sldId id="582" r:id="rId43"/>
    <p:sldId id="583" r:id="rId44"/>
    <p:sldId id="584" r:id="rId45"/>
    <p:sldId id="585" r:id="rId46"/>
    <p:sldId id="586" r:id="rId47"/>
    <p:sldId id="590" r:id="rId48"/>
    <p:sldId id="497" r:id="rId49"/>
    <p:sldId id="498" r:id="rId50"/>
    <p:sldId id="591" r:id="rId51"/>
    <p:sldId id="592" r:id="rId52"/>
    <p:sldId id="594" r:id="rId53"/>
    <p:sldId id="598" r:id="rId54"/>
    <p:sldId id="603" r:id="rId55"/>
    <p:sldId id="602" r:id="rId56"/>
  </p:sldIdLst>
  <p:sldSz cx="12192000" cy="6858000"/>
  <p:notesSz cx="6858000" cy="9144000"/>
  <p:custDataLst>
    <p:tags r:id="rId5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28A8B01-7945-75D6-BACC-442D79824F29}" name="Asia Simon" initials="AS" userId="S::asimon@liifund.org::99e033d6-f1be-4692-a2e3-65dda25a8bdb" providerId="AD"/>
  <p188:author id="{41868E80-8061-78A6-A401-06553C2AE4FC}" name="Diridoni, Shane@DSS" initials="DS" userId="S::shane.diridoni@dss.ca.gov::8d2e726a-86ca-4986-b186-52394c92641f" providerId="AD"/>
  <p188:author id="{64324A82-FC77-CEF8-6271-684F576B91BF}" name="Alexa Valentin" initials="AV" userId="S-1-5-21-1929929438-1685801763-620655208-159880" providerId="AD"/>
  <p188:author id="{F05C61B0-C862-AB7A-C4BC-5AF581953E3F}" name="Jones, Nadirah@DSS" initials="JN" userId="S::nadirah.jones@dss.ca.gov::768cb10f-7ae3-4fe3-9a49-630c9c913823" providerId="AD"/>
  <p188:author id="{02AF7DCB-E83F-3500-7FD6-C7C6E9746FB9}" name="Santos, Esmeralda@DSS" initials="SE" userId="S::esmeralda.santos@dss.ca.gov::a0c40060-51b0-46bb-95f3-4559e9183ffb" providerId="AD"/>
  <p188:author id="{9850E6D9-878A-FB75-F4B7-6964F9EF411F}" name="Jaime-Mileham, Lupe@DSS" initials="JL" userId="S::lupe.jaime-mileham@dss.ca.gov::82ef2861-b3b8-40b0-b603-6d437342c938" providerId="AD"/>
  <p188:author id="{DB1C3DFC-EAFB-85D1-E5EF-ABC4F45CFE22}" name="Dunk, Eric@DSS" initials="DE" userId="S::eric.dunk@dss.ca.gov::e38fa2b2-f0ac-44d0-8737-d6494cfeadb4" providerId="AD"/>
  <p188:author id="{904264FE-A369-1D78-8477-DD79FEE27CC5}" name="Hom, Robert@DSS" initials="HR" userId="S::robert.hom@dss.ca.gov::75ccf4ee-6c5d-4acb-b5ad-0e807ac6993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Woolley, Ristyn@DSS" initials="WR" lastIdx="0" clrIdx="6">
    <p:extLst>
      <p:ext uri="{19B8F6BF-5375-455C-9EA6-DF929625EA0E}">
        <p15:presenceInfo xmlns:p15="http://schemas.microsoft.com/office/powerpoint/2012/main" userId="S::Ristyn.Woolley@dss.ca.gov::c2ba09c8-01fd-4f93-b3c9-08e7317d3500" providerId="AD"/>
      </p:ext>
    </p:extLst>
  </p:cmAuthor>
  <p:cmAuthor id="1" name="Rodda, Corey@DSS" initials="RC" lastIdx="0" clrIdx="0">
    <p:extLst>
      <p:ext uri="{19B8F6BF-5375-455C-9EA6-DF929625EA0E}">
        <p15:presenceInfo xmlns:p15="http://schemas.microsoft.com/office/powerpoint/2012/main" userId="S::Corey.Rodda@dss.ca.gov::c6bcd424-620a-479c-ada6-0e214d1b018b" providerId="AD"/>
      </p:ext>
    </p:extLst>
  </p:cmAuthor>
  <p:cmAuthor id="8" name="Lindsay, Barbara@DSS" initials="LB" lastIdx="0" clrIdx="7">
    <p:extLst>
      <p:ext uri="{19B8F6BF-5375-455C-9EA6-DF929625EA0E}">
        <p15:presenceInfo xmlns:p15="http://schemas.microsoft.com/office/powerpoint/2012/main" userId="S::barbara.lindsay@dss.ca.gov::5f5e4e3b-06bc-4c13-9ee4-9a009d7c652f" providerId="AD"/>
      </p:ext>
    </p:extLst>
  </p:cmAuthor>
  <p:cmAuthor id="2" name="Jaime-Mileham, Lupe@DSS" initials="JL" lastIdx="0" clrIdx="1">
    <p:extLst>
      <p:ext uri="{19B8F6BF-5375-455C-9EA6-DF929625EA0E}">
        <p15:presenceInfo xmlns:p15="http://schemas.microsoft.com/office/powerpoint/2012/main" userId="S::Lupe.Jaime-Mileham@dss.ca.gov::82ef2861-b3b8-40b0-b603-6d437342c938" providerId="AD"/>
      </p:ext>
    </p:extLst>
  </p:cmAuthor>
  <p:cmAuthor id="9" name="Hvisc, Nicole@DSS" initials="HN" lastIdx="0" clrIdx="8">
    <p:extLst>
      <p:ext uri="{19B8F6BF-5375-455C-9EA6-DF929625EA0E}">
        <p15:presenceInfo xmlns:p15="http://schemas.microsoft.com/office/powerpoint/2012/main" userId="S::Nicole.Hvisc@dss.ca.gov::57407b86-a85a-445e-a03f-6fc013b0881a" providerId="AD"/>
      </p:ext>
    </p:extLst>
  </p:cmAuthor>
  <p:cmAuthor id="3" name="Velarde, Lisa@DSS" initials="VL" lastIdx="0" clrIdx="2">
    <p:extLst>
      <p:ext uri="{19B8F6BF-5375-455C-9EA6-DF929625EA0E}">
        <p15:presenceInfo xmlns:p15="http://schemas.microsoft.com/office/powerpoint/2012/main" userId="S::Lisa.Velarde@dss.ca.gov::230a9ede-af86-4b2f-bd67-b047962c99b4" providerId="AD"/>
      </p:ext>
    </p:extLst>
  </p:cmAuthor>
  <p:cmAuthor id="10" name="Diridoni, Shane@DSS" initials="DS" lastIdx="0" clrIdx="9">
    <p:extLst>
      <p:ext uri="{19B8F6BF-5375-455C-9EA6-DF929625EA0E}">
        <p15:presenceInfo xmlns:p15="http://schemas.microsoft.com/office/powerpoint/2012/main" userId="S::shane.diridoni@dss.ca.gov::8d2e726a-86ca-4986-b186-52394c92641f" providerId="AD"/>
      </p:ext>
    </p:extLst>
  </p:cmAuthor>
  <p:cmAuthor id="4" name="Ward-Richardson, Joycelyn@DSS" initials="WJ" lastIdx="0" clrIdx="3">
    <p:extLst>
      <p:ext uri="{19B8F6BF-5375-455C-9EA6-DF929625EA0E}">
        <p15:presenceInfo xmlns:p15="http://schemas.microsoft.com/office/powerpoint/2012/main" userId="S::Joycelyn.Ward-Richardson@dss.ca.gov::4b5c0519-c1d0-4957-bb94-a0b848df0791" providerId="AD"/>
      </p:ext>
    </p:extLst>
  </p:cmAuthor>
  <p:cmAuthor id="5" name="Franklin, Ana@DSS" initials="FA" lastIdx="0" clrIdx="4">
    <p:extLst>
      <p:ext uri="{19B8F6BF-5375-455C-9EA6-DF929625EA0E}">
        <p15:presenceInfo xmlns:p15="http://schemas.microsoft.com/office/powerpoint/2012/main" userId="S::Ana.Franklin@dss.ca.gov::349b1ca9-e220-48e2-98c7-9bb182f9df6c" providerId="AD"/>
      </p:ext>
    </p:extLst>
  </p:cmAuthor>
  <p:cmAuthor id="6" name="Wong, Gina@DSS" initials="GW" lastIdx="0" clrIdx="5">
    <p:extLst>
      <p:ext uri="{19B8F6BF-5375-455C-9EA6-DF929625EA0E}">
        <p15:presenceInfo xmlns:p15="http://schemas.microsoft.com/office/powerpoint/2012/main" userId="Wong, Gina@DS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5EB760-C69E-E84B-AF6A-76B287FBA3FA}" v="1" dt="2022-12-08T04:21:11.572"/>
    <p1510:client id="{5B3ADE85-881E-4C6F-5F07-614AE5BC4C2B}" v="4" dt="2022-12-07T19:36:04.658"/>
    <p1510:client id="{7871910B-78F3-DA75-76A2-0F7B617B9AAD}" v="140" dt="2022-12-05T18:44:54.584"/>
    <p1510:client id="{78BCA87E-63C1-88D8-13F6-57000F0DA2A8}" v="2" dt="2022-12-07T19:21:40.349"/>
    <p1510:client id="{9A157848-205A-8C00-B2BD-08B5002ECBBD}" v="22" dt="2022-12-06T22:18:25.354"/>
    <p1510:client id="{B0207BEC-B5C3-514E-93F1-BE20F8B73C87}" v="10" dt="2022-12-07T19:25:21.880"/>
    <p1510:client id="{B0AAC02C-DBA8-4B8F-8C12-17F0D53DC9F5}" v="98" dt="2022-12-05T18:46:43.096"/>
    <p1510:client id="{BB3494EE-A8DD-4AEB-A01E-989FD70AE1B8}" v="239" dt="2022-12-05T17:24:21.0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5468" autoAdjust="0"/>
  </p:normalViewPr>
  <p:slideViewPr>
    <p:cSldViewPr snapToGrid="0">
      <p:cViewPr varScale="1">
        <p:scale>
          <a:sx n="88" d="100"/>
          <a:sy n="88" d="100"/>
        </p:scale>
        <p:origin x="222" y="84"/>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tags" Target="tags/tag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notesMaster" Target="notesMasters/notesMaster1.xml"/><Relationship Id="rId61"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presProps" Target="presProps.xml"/><Relationship Id="rId65"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microsoft.com/office/2015/10/relationships/revisionInfo" Target="revisionInfo.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commentAuthors" Target="commentAuthors.xml"/></Relationships>
</file>

<file path=ppt/comments/modernComment_1F2_C31A8632.xml><?xml version="1.0" encoding="utf-8"?>
<p188:cmLst xmlns:a="http://schemas.openxmlformats.org/drawingml/2006/main" xmlns:r="http://schemas.openxmlformats.org/officeDocument/2006/relationships" xmlns:p188="http://schemas.microsoft.com/office/powerpoint/2018/8/main">
  <p188:cm id="{7A97FED2-9EE0-45DA-ACCC-1279A75C8781}" authorId="{428A8B01-7945-75D6-BACC-442D79824F29}" status="resolved" created="2022-11-03T21:18:33.868" complete="100000">
    <ac:txMkLst xmlns:ac="http://schemas.microsoft.com/office/drawing/2013/main/command">
      <pc:docMk xmlns:pc="http://schemas.microsoft.com/office/powerpoint/2013/main/command"/>
      <pc:sldMk xmlns:pc="http://schemas.microsoft.com/office/powerpoint/2013/main/command" cId="3273295410" sldId="498"/>
      <ac:spMk id="3" creationId="{4CBCA997-8832-43BD-A585-65D757509B16}"/>
      <ac:txMk cp="156">
        <ac:context len="158" hash="3673116410"/>
      </ac:txMk>
    </ac:txMkLst>
    <p188:pos x="7952912" y="1324252"/>
    <p188:replyLst>
      <p188:reply id="{E80C0BA7-131B-49DC-97DB-BAF61337F436}" authorId="{DB1C3DFC-EAFB-85D1-E5EF-ABC4F45CFE22}" created="2022-11-16T19:52:48.031">
        <p188:txBody>
          <a:bodyPr/>
          <a:lstStyle/>
          <a:p>
            <a:r>
              <a:rPr lang="en-US"/>
              <a:t>Suggest not committing to a date here</a:t>
            </a:r>
          </a:p>
        </p188:txBody>
      </p188:reply>
      <p188:reply id="{87C21B08-3341-4A8C-BD6E-AA3FE08E8524}" authorId="{904264FE-A369-1D78-8477-DD79FEE27CC5}" created="2022-11-18T21:40:58.210">
        <p188:txBody>
          <a:bodyPr/>
          <a:lstStyle/>
          <a:p>
            <a:r>
              <a:rPr lang="en-US"/>
              <a:t>Is "Grant Award letters will be issued in 2023 to successful applicants" a good substitute?  </a:t>
            </a:r>
          </a:p>
        </p188:txBody>
      </p188:reply>
    </p188:replyLst>
    <p188:txBody>
      <a:bodyPr/>
      <a:lstStyle/>
      <a:p>
        <a:r>
          <a:rPr lang="en-US"/>
          <a:t>insert date</a:t>
        </a:r>
      </a:p>
    </p188:txBody>
  </p188:cm>
</p188:cmLst>
</file>

<file path=ppt/comments/modernComment_22F_1FC72AF7.xml><?xml version="1.0" encoding="utf-8"?>
<p188:cmLst xmlns:a="http://schemas.openxmlformats.org/drawingml/2006/main" xmlns:r="http://schemas.openxmlformats.org/officeDocument/2006/relationships" xmlns:p188="http://schemas.microsoft.com/office/powerpoint/2018/8/main">
  <p188:cm id="{12BA4A1C-6B0A-44EF-9175-9CEE2A60A553}" authorId="{F05C61B0-C862-AB7A-C4BC-5AF581953E3F}" status="resolved" created="2022-11-22T00:18:34.498" complete="100000">
    <pc:sldMkLst xmlns:pc="http://schemas.microsoft.com/office/powerpoint/2013/main/command">
      <pc:docMk/>
      <pc:sldMk cId="533146359" sldId="559"/>
    </pc:sldMkLst>
    <p188:txBody>
      <a:bodyPr/>
      <a:lstStyle/>
      <a:p>
        <a:r>
          <a:rPr lang="en-US"/>
          <a:t>may need to be condensed or broken up</a:t>
        </a:r>
      </a:p>
    </p188:txBody>
  </p188:cm>
</p188:cmLst>
</file>

<file path=ppt/comments/modernComment_256_6CA2F50F.xml><?xml version="1.0" encoding="utf-8"?>
<p188:cmLst xmlns:a="http://schemas.openxmlformats.org/drawingml/2006/main" xmlns:r="http://schemas.openxmlformats.org/officeDocument/2006/relationships" xmlns:p188="http://schemas.microsoft.com/office/powerpoint/2018/8/main">
  <p188:cm id="{5BB62B82-9327-4BA5-8A9A-33C713FBB33E}" authorId="{428A8B01-7945-75D6-BACC-442D79824F29}" status="resolved" created="2022-11-03T21:21:36.859" complete="100000">
    <ac:txMkLst xmlns:ac="http://schemas.microsoft.com/office/drawing/2013/main/command">
      <pc:docMk xmlns:pc="http://schemas.microsoft.com/office/powerpoint/2013/main/command"/>
      <pc:sldMk xmlns:pc="http://schemas.microsoft.com/office/powerpoint/2013/main/command" cId="1822618895" sldId="598"/>
      <ac:spMk id="3" creationId="{4CBCA997-8832-43BD-A585-65D757509B16}"/>
      <ac:txMk cp="205">
        <ac:context len="206" hash="342880267"/>
      </ac:txMk>
    </ac:txMkLst>
    <p188:pos x="7701378" y="1509203"/>
    <p188:replyLst>
      <p188:reply id="{D20746BA-BE71-4B43-8510-0AF6F996B125}" authorId="{DB1C3DFC-EAFB-85D1-E5EF-ABC4F45CFE22}" created="2022-11-16T19:53:42.485">
        <p188:txBody>
          <a:bodyPr/>
          <a:lstStyle/>
          <a:p>
            <a:r>
              <a:rPr lang="en-US"/>
              <a:t>Double check this criteria in our review</a:t>
            </a:r>
          </a:p>
        </p188:txBody>
      </p188:reply>
    </p188:replyLst>
    <p188:txBody>
      <a:bodyPr/>
      <a:lstStyle/>
      <a:p>
        <a:r>
          <a:rPr lang="en-US"/>
          <a:t>RFA not specific. Progress Reports are annual- what about expenditure reports?</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4AD02E-DBE2-429E-8D65-3124D02D6331}" type="datetimeFigureOut">
              <a:rPr lang="en-US" smtClean="0"/>
              <a:t>12/19/2022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E9C295-3134-4104-9692-25F3FD3ABDAD}" type="slidenum">
              <a:rPr lang="en-US" smtClean="0"/>
              <a:t>‹#›</a:t>
            </a:fld>
            <a:endParaRPr lang="en-US"/>
          </a:p>
        </p:txBody>
      </p:sp>
    </p:spTree>
    <p:extLst>
      <p:ext uri="{BB962C8B-B14F-4D97-AF65-F5344CB8AC3E}">
        <p14:creationId xmlns:p14="http://schemas.microsoft.com/office/powerpoint/2010/main" val="2422107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leginfo.legislature.ca.gov/faces/codes_displaySection.xhtml?lawCode=WIC&amp;sectionNum=10310.1."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leginfo.legislature.ca.gov/faces/codes_displaySection.xhtml?lawCode=WIC&amp;sectionNum=10310.1." TargetMode="External"/><Relationship Id="rId2" Type="http://schemas.openxmlformats.org/officeDocument/2006/relationships/slide" Target="../slides/slide14.xml"/><Relationship Id="rId1" Type="http://schemas.openxmlformats.org/officeDocument/2006/relationships/notesMaster" Target="../notesMasters/notesMaster1.xml"/><Relationship Id="rId5" Type="http://schemas.openxmlformats.org/officeDocument/2006/relationships/hyperlink" Target="https://leginfo.legislature.ca.gov/faces/codes_displaySection.xhtml?sectionNum=1596.78.&amp;lawCode=HSC" TargetMode="External"/><Relationship Id="rId4" Type="http://schemas.openxmlformats.org/officeDocument/2006/relationships/hyperlink" Target="https://leginfo.legislature.ca.gov/faces/codes_displaySection.xhtml?sectionNum=1596.76&amp;lawCode=HSC" TargetMode="Externa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leginfo.legislature.ca.gov/faces/codes_displaySection.xhtml?lawCode=WIC&amp;sectionNum=10310.1."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3" Type="http://schemas.openxmlformats.org/officeDocument/2006/relationships/hyperlink" Target="mailto:CCDDFacilities@dss.ca.gov" TargetMode="External"/><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3" Type="http://schemas.openxmlformats.org/officeDocument/2006/relationships/hyperlink" Target="mailto:CCDDFacilities@dss.ca.gov" TargetMode="External"/><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3" Type="http://schemas.openxmlformats.org/officeDocument/2006/relationships/hyperlink" Target="mailto:CCDDFacilities@dss.ca.gov" TargetMode="External"/><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mailto:CCDDFacilities@dss.ca.gov"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Shane</a:t>
            </a:r>
            <a:endParaRPr lang="en-US"/>
          </a:p>
          <a:p>
            <a:endParaRPr lang="en-US"/>
          </a:p>
          <a:p>
            <a:r>
              <a:rPr lang="en-US"/>
              <a:t>Good morning/evening everyone. We will get started in just a few minutes while we wait for everyone to log into Zoom and get settled.</a:t>
            </a:r>
            <a:endParaRPr lang="en-US">
              <a:cs typeface="Calibri"/>
            </a:endParaRPr>
          </a:p>
          <a:p>
            <a:endParaRPr lang="en-US">
              <a:cs typeface="Calibri"/>
            </a:endParaRPr>
          </a:p>
          <a:p>
            <a:r>
              <a:rPr lang="en-US">
                <a:cs typeface="Calibri"/>
              </a:rPr>
              <a:t>START</a:t>
            </a:r>
          </a:p>
          <a:p>
            <a:endParaRPr lang="en-US"/>
          </a:p>
          <a:p>
            <a:r>
              <a:rPr lang="en-US"/>
              <a:t>Good morning/evening everyone. Welcome to the Child Care and Development Division Infrastructure Grant Program Request for Applications webinar. On this call today we have family child care homes (FCCHs) that are working hard to support children and families across California. We want to thank you for everything you do and for participating in this webinar. Feel free to say good morning in the chat to everyone.</a:t>
            </a:r>
            <a:endParaRPr lang="en-US">
              <a:cs typeface="Calibri"/>
            </a:endParaRPr>
          </a:p>
          <a:p>
            <a:endParaRPr lang="en-US">
              <a:cs typeface="Calibri"/>
            </a:endParaRPr>
          </a:p>
          <a:p>
            <a:r>
              <a:rPr lang="en-US" b="1"/>
              <a:t>FCCH: This webinar is being held on December 8, 2022, from 6 pm to 8 pm.</a:t>
            </a:r>
            <a:endParaRPr lang="en-US" b="1">
              <a:cs typeface="Calibri"/>
            </a:endParaRPr>
          </a:p>
          <a:p>
            <a:endParaRPr lang="en-US" b="1">
              <a:cs typeface="Calibri"/>
            </a:endParaRPr>
          </a:p>
          <a:p>
            <a:r>
              <a:rPr lang="en-US" b="1">
                <a:cs typeface="Calibri"/>
              </a:rPr>
              <a:t>CENTER BASED: This webinar is being held on December 8, 2022 from 9 am to 11 am</a:t>
            </a:r>
          </a:p>
          <a:p>
            <a:endParaRPr lang="en-US"/>
          </a:p>
          <a:p>
            <a:r>
              <a:rPr lang="en-US">
                <a:cs typeface="Calibri"/>
              </a:rPr>
              <a:t>Just to let everyone know from the outset, this session is being recorded and it will also be posted on the CDSS website as soon as possible. </a:t>
            </a:r>
          </a:p>
          <a:p>
            <a:endParaRPr lang="en-US">
              <a:cs typeface="Calibri"/>
            </a:endParaRPr>
          </a:p>
          <a:p>
            <a:r>
              <a:rPr lang="en-US" b="1" i="1">
                <a:cs typeface="Calibri"/>
              </a:rPr>
              <a:t>&lt;Pass to interpreters for Family Child Care Homes&gt;</a:t>
            </a:r>
          </a:p>
        </p:txBody>
      </p:sp>
      <p:sp>
        <p:nvSpPr>
          <p:cNvPr id="4" name="Slide Number Placeholder 3"/>
          <p:cNvSpPr>
            <a:spLocks noGrp="1"/>
          </p:cNvSpPr>
          <p:nvPr>
            <p:ph type="sldNum" sz="quarter" idx="5"/>
          </p:nvPr>
        </p:nvSpPr>
        <p:spPr/>
        <p:txBody>
          <a:bodyPr/>
          <a:lstStyle/>
          <a:p>
            <a:fld id="{00E9C295-3134-4104-9692-25F3FD3ABDAD}" type="slidenum">
              <a:rPr lang="en-US" smtClean="0"/>
              <a:t>1</a:t>
            </a:fld>
            <a:endParaRPr lang="en-US"/>
          </a:p>
        </p:txBody>
      </p:sp>
    </p:spTree>
    <p:extLst>
      <p:ext uri="{BB962C8B-B14F-4D97-AF65-F5344CB8AC3E}">
        <p14:creationId xmlns:p14="http://schemas.microsoft.com/office/powerpoint/2010/main" val="41674256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spcBef>
                <a:spcPts val="1000"/>
              </a:spcBef>
            </a:pPr>
            <a:r>
              <a:rPr lang="en-US" b="1"/>
              <a:t>Nadirah</a:t>
            </a:r>
            <a:endParaRPr lang="en-US"/>
          </a:p>
          <a:p>
            <a:pPr>
              <a:lnSpc>
                <a:spcPct val="90000"/>
              </a:lnSpc>
              <a:spcBef>
                <a:spcPts val="1000"/>
              </a:spcBef>
            </a:pPr>
            <a:endParaRPr lang="en-US" b="1"/>
          </a:p>
          <a:p>
            <a:pPr>
              <a:lnSpc>
                <a:spcPct val="90000"/>
              </a:lnSpc>
              <a:spcBef>
                <a:spcPts val="1000"/>
              </a:spcBef>
            </a:pPr>
            <a:r>
              <a:rPr lang="en-US"/>
              <a:t>Just a reminder, on July 23, 2021, the Legislature enacted the Child Care and Development Infrastructure Grant Program (CCDD-IGP), detailed in </a:t>
            </a:r>
            <a:r>
              <a:rPr lang="en-US">
                <a:hlinkClick r:id="rId3"/>
              </a:rPr>
              <a:t>Welfare and Institutions Code</a:t>
            </a:r>
            <a:r>
              <a:rPr lang="en-US"/>
              <a:t> section one zero three one zero point one (</a:t>
            </a:r>
            <a:r>
              <a:rPr lang="en-US" u="sng"/>
              <a:t>10310.1)</a:t>
            </a:r>
            <a:r>
              <a:rPr lang="en-US"/>
              <a:t>. </a:t>
            </a:r>
            <a:endParaRPr lang="en-US">
              <a:cs typeface="Calibri"/>
            </a:endParaRPr>
          </a:p>
          <a:p>
            <a:pPr>
              <a:lnSpc>
                <a:spcPct val="90000"/>
              </a:lnSpc>
              <a:spcBef>
                <a:spcPts val="1000"/>
              </a:spcBef>
            </a:pPr>
            <a:endParaRPr lang="en-US">
              <a:cs typeface="Calibri"/>
            </a:endParaRPr>
          </a:p>
          <a:p>
            <a:pPr>
              <a:lnSpc>
                <a:spcPct val="90000"/>
              </a:lnSpc>
              <a:spcBef>
                <a:spcPts val="1000"/>
              </a:spcBef>
            </a:pPr>
            <a:r>
              <a:rPr lang="en-US">
                <a:cs typeface="Calibri"/>
              </a:rPr>
              <a:t>And I will ask our Zoom Masters in the background to drop the link to that statute into the chat. </a:t>
            </a:r>
          </a:p>
          <a:p>
            <a:pPr>
              <a:lnSpc>
                <a:spcPct val="90000"/>
              </a:lnSpc>
              <a:spcBef>
                <a:spcPts val="1000"/>
              </a:spcBef>
            </a:pPr>
            <a:endParaRPr lang="en-US"/>
          </a:p>
          <a:p>
            <a:pPr>
              <a:lnSpc>
                <a:spcPct val="90000"/>
              </a:lnSpc>
              <a:spcBef>
                <a:spcPts val="1000"/>
              </a:spcBef>
              <a:defRPr/>
            </a:pPr>
            <a:r>
              <a:rPr lang="en-US"/>
              <a:t>The purpose of the Infrastructure Grant Program (IGP) is to preserve, enhance, and expand access to child care and development and preschool opportunities for children up to five years of age by providing grants to renovate, repair, modernize, retrofit, or build new licensed child care centers and family child care homes. This specific round of funding focuses on expanding access.</a:t>
            </a:r>
            <a:endParaRPr lang="en-US">
              <a:cs typeface="Calibri"/>
            </a:endParaRPr>
          </a:p>
          <a:p>
            <a:pPr>
              <a:lnSpc>
                <a:spcPct val="90000"/>
              </a:lnSpc>
              <a:spcBef>
                <a:spcPts val="1000"/>
              </a:spcBef>
            </a:pPr>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10</a:t>
            </a:fld>
            <a:endParaRPr lang="en-US"/>
          </a:p>
        </p:txBody>
      </p:sp>
    </p:spTree>
    <p:extLst>
      <p:ext uri="{BB962C8B-B14F-4D97-AF65-F5344CB8AC3E}">
        <p14:creationId xmlns:p14="http://schemas.microsoft.com/office/powerpoint/2010/main" val="41274487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b="1"/>
              <a:t>Nadirah</a:t>
            </a:r>
            <a:endParaRPr lang="en-US"/>
          </a:p>
          <a:p>
            <a:pPr>
              <a:defRPr/>
            </a:pPr>
            <a:endParaRPr lang="en-US" b="1">
              <a:cs typeface="Calibri"/>
            </a:endParaRPr>
          </a:p>
          <a:p>
            <a:pPr marL="171450" indent="-171450">
              <a:buFont typeface="Arial"/>
              <a:buChar char="•"/>
              <a:defRPr/>
            </a:pPr>
            <a:r>
              <a:rPr lang="en-US"/>
              <a:t>The funding allocated to the CDSS for the implementation of WIC section 10310.1 is a total of $350.5M.   Of this amount there is $200.5M available in a one-time allocation from the Federal American Rescue Plan Act of 2021 (commonly known as ARPA) and an additional one-time allocation of $150M available from State General Funds.  </a:t>
            </a:r>
            <a:endParaRPr lang="en-US">
              <a:cs typeface="Calibri"/>
            </a:endParaRPr>
          </a:p>
          <a:p>
            <a:pPr>
              <a:defRPr/>
            </a:pPr>
            <a:endParaRPr lang="en-US">
              <a:cs typeface="Calibri"/>
            </a:endParaRPr>
          </a:p>
          <a:p>
            <a:pPr marL="171450" indent="-171450">
              <a:buFont typeface="Arial"/>
              <a:buChar char="•"/>
              <a:defRPr/>
            </a:pPr>
            <a:r>
              <a:rPr lang="en-US">
                <a:cs typeface="Calibri"/>
              </a:rPr>
              <a:t>Of this total funding, the $200.5M from ARPA was allocated to applicants throughout 2022 for the first RFA for the IGP program, which addressed minor renovations and repairs. The CDSS is in the process of awarding this money right now.</a:t>
            </a:r>
            <a:endParaRPr lang="en-US">
              <a:ea typeface="Calibri" panose="020F0502020204030204"/>
              <a:cs typeface="Calibri"/>
            </a:endParaRPr>
          </a:p>
          <a:p>
            <a:pPr marL="171450" indent="-171450">
              <a:buFont typeface="Arial"/>
              <a:buChar char="•"/>
            </a:pPr>
            <a:endParaRPr lang="en-US">
              <a:cs typeface="Calibri"/>
            </a:endParaRPr>
          </a:p>
          <a:p>
            <a:pPr marL="171450" indent="-171450">
              <a:buFont typeface="Arial"/>
              <a:buChar char="•"/>
              <a:defRPr/>
            </a:pPr>
            <a:r>
              <a:rPr lang="en-US"/>
              <a:t>Today’s webinar will discuss the second round of funding, which will distribute $150M for new construction and major renovation. We will discuss the RFA, the application, and other important details for this round of funding. </a:t>
            </a:r>
            <a:endParaRPr lang="en-US" b="1">
              <a:cs typeface="Calibri"/>
            </a:endParaRPr>
          </a:p>
          <a:p>
            <a:pPr marL="171450" indent="-171450">
              <a:buFont typeface="Arial"/>
              <a:buChar char="•"/>
            </a:pPr>
            <a:endParaRPr lang="en-US" b="0">
              <a:cs typeface="Calibri"/>
            </a:endParaRPr>
          </a:p>
          <a:p>
            <a:pPr marL="171450" indent="-171450">
              <a:buFont typeface="Arial"/>
              <a:buChar char="•"/>
            </a:pPr>
            <a:r>
              <a:rPr lang="en-US" b="1" u="sng">
                <a:cs typeface="Calibri"/>
              </a:rPr>
              <a:t>Now I will hand it over to Grant</a:t>
            </a:r>
            <a:endParaRPr lang="en-US" b="1" u="sng">
              <a:ea typeface="Calibri" panose="020F0502020204030204"/>
              <a:cs typeface="Calibri"/>
            </a:endParaRPr>
          </a:p>
          <a:p>
            <a:pPr marL="171450" indent="-171450">
              <a:buFont typeface="Arial"/>
              <a:buChar char="•"/>
            </a:pPr>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11</a:t>
            </a:fld>
            <a:endParaRPr lang="en-US"/>
          </a:p>
        </p:txBody>
      </p:sp>
    </p:spTree>
    <p:extLst>
      <p:ext uri="{BB962C8B-B14F-4D97-AF65-F5344CB8AC3E}">
        <p14:creationId xmlns:p14="http://schemas.microsoft.com/office/powerpoint/2010/main" val="25672481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Grant</a:t>
            </a:r>
            <a:endParaRPr lang="en-US"/>
          </a:p>
          <a:p>
            <a:endParaRPr lang="en-US">
              <a:cs typeface="Calibri"/>
            </a:endParaRPr>
          </a:p>
          <a:p>
            <a:r>
              <a:rPr lang="en-US" b="1">
                <a:cs typeface="Calibri"/>
              </a:rPr>
              <a:t>Hello everyone, my name is Grant...</a:t>
            </a:r>
            <a:endParaRPr lang="en-US" b="1"/>
          </a:p>
          <a:p>
            <a:endParaRPr lang="en-US"/>
          </a:p>
          <a:p>
            <a:pPr marL="171450" indent="-171450">
              <a:buFont typeface="Arial,Sans-Serif"/>
              <a:buChar char="•"/>
            </a:pPr>
            <a:r>
              <a:rPr lang="en-US"/>
              <a:t>As mentioned, the second round of funding for the IGP will address the one-time allocation from the State general funds for $150M.   </a:t>
            </a:r>
            <a:endParaRPr lang="en-US">
              <a:cs typeface="Calibri"/>
            </a:endParaRPr>
          </a:p>
          <a:p>
            <a:pPr marL="171450" indent="-171450">
              <a:buFont typeface="Arial,Sans-Serif"/>
              <a:buChar char="•"/>
            </a:pPr>
            <a:r>
              <a:rPr lang="en-US"/>
              <a:t>This grant program is named the Infrastructure Grant Program: New Construction and Major Renovation (IGP-NCMR).   </a:t>
            </a:r>
            <a:endParaRPr lang="en-US">
              <a:cs typeface="Calibri"/>
            </a:endParaRPr>
          </a:p>
          <a:p>
            <a:pPr marL="171450" indent="-171450">
              <a:buFont typeface="Arial,Sans-Serif"/>
              <a:buChar char="•"/>
            </a:pPr>
            <a:r>
              <a:rPr lang="en-US"/>
              <a:t>As the name suggests, this grant program funds new construction to build  new child care facilities and major renovations of existing child care facilities.</a:t>
            </a:r>
            <a:endParaRPr lang="en-US">
              <a:cs typeface="Calibri"/>
            </a:endParaRPr>
          </a:p>
          <a:p>
            <a:pPr marL="171450" indent="-171450">
              <a:buFont typeface="Arial,Sans-Serif"/>
              <a:buChar char="•"/>
            </a:pPr>
            <a:r>
              <a:rPr lang="en-US"/>
              <a:t>The funds can be used for a couple project types:</a:t>
            </a:r>
            <a:endParaRPr lang="en-US">
              <a:cs typeface="Calibri"/>
            </a:endParaRPr>
          </a:p>
          <a:p>
            <a:pPr marL="628650" lvl="1" indent="-171450">
              <a:buFont typeface="Arial,Sans-Serif"/>
              <a:buChar char="•"/>
            </a:pPr>
            <a:r>
              <a:rPr lang="en-US"/>
              <a:t>Construction of new child care and development and preschool facilities to increase capacity or recover lost capacity as a result of a state or federally declared disaster.</a:t>
            </a:r>
            <a:endParaRPr lang="en-US">
              <a:cs typeface="Calibri"/>
            </a:endParaRPr>
          </a:p>
          <a:p>
            <a:pPr marL="628650" lvl="1" indent="-171450">
              <a:buFont typeface="Arial,Sans-Serif"/>
              <a:buChar char="•"/>
            </a:pPr>
            <a:r>
              <a:rPr lang="en-US">
                <a:cs typeface="Calibri"/>
              </a:rPr>
              <a:t>Renovation of existing child care development and preschool facilities to increase capacity (enroll more children) or recover lost capacity (enroll the same or close to the same number of children from before the disaster) after a federally declared disaster. </a:t>
            </a:r>
          </a:p>
          <a:p>
            <a:pPr marL="171450" indent="-171450">
              <a:buFont typeface="Arial,Sans-Serif"/>
              <a:buChar char="•"/>
            </a:pPr>
            <a:r>
              <a:rPr lang="en-US"/>
              <a:t>The key in these descriptions is that funds must be used exclusively to expand capacity of child care facilities. </a:t>
            </a:r>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12</a:t>
            </a:fld>
            <a:endParaRPr lang="en-US"/>
          </a:p>
        </p:txBody>
      </p:sp>
    </p:spTree>
    <p:extLst>
      <p:ext uri="{BB962C8B-B14F-4D97-AF65-F5344CB8AC3E}">
        <p14:creationId xmlns:p14="http://schemas.microsoft.com/office/powerpoint/2010/main" val="12724017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Grant</a:t>
            </a:r>
            <a:endParaRPr lang="en-US"/>
          </a:p>
          <a:p>
            <a:endParaRPr lang="en-US" b="1">
              <a:cs typeface="Calibri"/>
            </a:endParaRPr>
          </a:p>
          <a:p>
            <a:pPr marL="171450" indent="-171450">
              <a:buFont typeface="Arial"/>
              <a:buChar char="•"/>
            </a:pPr>
            <a:r>
              <a:rPr lang="en-US">
                <a:cs typeface="Calibri"/>
              </a:rPr>
              <a:t>Now</a:t>
            </a:r>
            <a:r>
              <a:rPr lang="en-US" b="0">
                <a:cs typeface="Calibri"/>
              </a:rPr>
              <a:t> we </a:t>
            </a:r>
            <a:r>
              <a:rPr lang="en-US">
                <a:cs typeface="Calibri"/>
              </a:rPr>
              <a:t>have</a:t>
            </a:r>
            <a:r>
              <a:rPr lang="en-US" b="0">
                <a:cs typeface="Calibri"/>
              </a:rPr>
              <a:t> some important information and dates</a:t>
            </a:r>
            <a:r>
              <a:rPr lang="en-US">
                <a:cs typeface="Calibri"/>
              </a:rPr>
              <a:t> for this program</a:t>
            </a:r>
            <a:endParaRPr lang="en-US" b="0">
              <a:cs typeface="Calibri"/>
            </a:endParaRPr>
          </a:p>
          <a:p>
            <a:pPr marL="171450" indent="-171450">
              <a:buFont typeface="Arial"/>
              <a:buChar char="•"/>
              <a:defRPr/>
            </a:pPr>
            <a:r>
              <a:rPr lang="en-US" b="0">
                <a:cs typeface="Calibri"/>
              </a:rPr>
              <a:t>The </a:t>
            </a:r>
            <a:r>
              <a:rPr lang="en-US" sz="1200" b="0" i="0" kern="1200">
                <a:solidFill>
                  <a:schemeClr val="tx1"/>
                </a:solidFill>
                <a:effectLst/>
                <a:latin typeface="+mn-lt"/>
                <a:ea typeface="+mn-ea"/>
                <a:cs typeface="+mn-cs"/>
              </a:rPr>
              <a:t>Child Care and Development Infrastructure Grant Program </a:t>
            </a:r>
            <a:r>
              <a:rPr lang="en-US"/>
              <a:t>web page can</a:t>
            </a:r>
            <a:r>
              <a:rPr lang="en-US" sz="1200" b="0" i="0" kern="1200">
                <a:solidFill>
                  <a:schemeClr val="tx1"/>
                </a:solidFill>
                <a:effectLst/>
                <a:latin typeface="+mn-lt"/>
                <a:ea typeface="+mn-ea"/>
                <a:cs typeface="+mn-cs"/>
              </a:rPr>
              <a:t> be located on the CDSS website.</a:t>
            </a:r>
            <a:r>
              <a:rPr lang="en-US"/>
              <a:t>  Please note that the website has now been updated to included information on RFA 2 for new construction and major renovation. </a:t>
            </a:r>
            <a:endParaRPr lang="en-US">
              <a:cs typeface="Calibri"/>
            </a:endParaRPr>
          </a:p>
          <a:p>
            <a:pPr marL="171450" indent="-171450">
              <a:buFont typeface="Arial"/>
              <a:buChar char="•"/>
              <a:defRPr/>
            </a:pPr>
            <a:r>
              <a:rPr lang="en-US"/>
              <a:t>And I will ask our team in the background to drop</a:t>
            </a:r>
            <a:r>
              <a:rPr lang="en-US" sz="1200" b="0" i="0" kern="1200">
                <a:solidFill>
                  <a:schemeClr val="tx1"/>
                </a:solidFill>
                <a:effectLst/>
                <a:latin typeface="+mn-lt"/>
                <a:ea typeface="+mn-ea"/>
                <a:cs typeface="+mn-cs"/>
              </a:rPr>
              <a:t> the </a:t>
            </a:r>
            <a:r>
              <a:rPr lang="en-US"/>
              <a:t>link into the chat so you all can access that information.</a:t>
            </a:r>
            <a:endParaRPr lang="en-US" sz="1200" b="0" i="0" kern="1200">
              <a:solidFill>
                <a:schemeClr val="tx1"/>
              </a:solidFill>
              <a:effectLst/>
              <a:latin typeface="+mn-lt"/>
              <a:cs typeface="Calibri"/>
            </a:endParaRPr>
          </a:p>
          <a:p>
            <a:pPr marL="171450" indent="-171450">
              <a:buFont typeface="Arial"/>
              <a:buChar char="•"/>
              <a:defRPr/>
            </a:pPr>
            <a:r>
              <a:rPr lang="en-US" sz="1200" b="0" i="0" kern="1200">
                <a:solidFill>
                  <a:schemeClr val="tx1"/>
                </a:solidFill>
                <a:effectLst/>
                <a:latin typeface="+mn-lt"/>
                <a:ea typeface="+mn-ea"/>
                <a:cs typeface="+mn-cs"/>
              </a:rPr>
              <a:t>This website will be updated </a:t>
            </a:r>
            <a:r>
              <a:rPr lang="en-US"/>
              <a:t>regularly and contains information</a:t>
            </a:r>
            <a:r>
              <a:rPr lang="en-US" sz="1200" b="0" i="0" kern="1200">
                <a:solidFill>
                  <a:schemeClr val="tx1"/>
                </a:solidFill>
                <a:effectLst/>
                <a:latin typeface="+mn-lt"/>
                <a:ea typeface="+mn-ea"/>
                <a:cs typeface="+mn-cs"/>
              </a:rPr>
              <a:t> on </a:t>
            </a:r>
            <a:r>
              <a:rPr lang="en-US"/>
              <a:t>RFAs</a:t>
            </a:r>
            <a:r>
              <a:rPr lang="en-US" sz="1200" b="0" i="0" kern="1200">
                <a:solidFill>
                  <a:schemeClr val="tx1"/>
                </a:solidFill>
                <a:effectLst/>
                <a:latin typeface="+mn-lt"/>
                <a:ea typeface="+mn-ea"/>
                <a:cs typeface="+mn-cs"/>
              </a:rPr>
              <a:t>, </a:t>
            </a:r>
            <a:r>
              <a:rPr lang="en-US"/>
              <a:t>including frequently</a:t>
            </a:r>
            <a:r>
              <a:rPr lang="en-US" sz="1200" b="0" i="0" kern="1200">
                <a:solidFill>
                  <a:schemeClr val="tx1"/>
                </a:solidFill>
                <a:effectLst/>
                <a:latin typeface="+mn-lt"/>
                <a:ea typeface="+mn-ea"/>
                <a:cs typeface="+mn-cs"/>
              </a:rPr>
              <a:t> asked questions</a:t>
            </a:r>
            <a:r>
              <a:rPr lang="en-US"/>
              <a:t> (FAQs),</a:t>
            </a:r>
            <a:r>
              <a:rPr lang="en-US" sz="1200" b="0" i="0" kern="1200">
                <a:solidFill>
                  <a:schemeClr val="tx1"/>
                </a:solidFill>
                <a:effectLst/>
                <a:latin typeface="+mn-lt"/>
                <a:ea typeface="+mn-ea"/>
                <a:cs typeface="+mn-cs"/>
              </a:rPr>
              <a:t> </a:t>
            </a:r>
            <a:r>
              <a:rPr lang="en-US"/>
              <a:t>webinar</a:t>
            </a:r>
            <a:r>
              <a:rPr lang="en-US" sz="1200" b="0" i="0" kern="1200">
                <a:solidFill>
                  <a:schemeClr val="tx1"/>
                </a:solidFill>
                <a:effectLst/>
                <a:latin typeface="+mn-lt"/>
                <a:ea typeface="+mn-ea"/>
                <a:cs typeface="+mn-cs"/>
              </a:rPr>
              <a:t> opportunities</a:t>
            </a:r>
            <a:r>
              <a:rPr lang="en-US"/>
              <a:t>,</a:t>
            </a:r>
            <a:r>
              <a:rPr lang="en-US" sz="1200" b="0" i="0" kern="1200">
                <a:solidFill>
                  <a:schemeClr val="tx1"/>
                </a:solidFill>
                <a:effectLst/>
                <a:latin typeface="+mn-lt"/>
                <a:ea typeface="+mn-ea"/>
                <a:cs typeface="+mn-cs"/>
              </a:rPr>
              <a:t> and resources as they become available.</a:t>
            </a:r>
            <a:r>
              <a:rPr lang="en-US"/>
              <a:t> </a:t>
            </a:r>
            <a:r>
              <a:rPr lang="en-US" sz="1200" b="0" i="0" kern="1200">
                <a:solidFill>
                  <a:schemeClr val="tx1"/>
                </a:solidFill>
                <a:effectLst/>
                <a:latin typeface="+mn-lt"/>
                <a:ea typeface="+mn-ea"/>
                <a:cs typeface="+mn-cs"/>
              </a:rPr>
              <a:t> Please check this website </a:t>
            </a:r>
            <a:r>
              <a:rPr lang="en-US"/>
              <a:t>often as it is updated periodically. The FAQs and the RFA are good places to start to get answers</a:t>
            </a:r>
            <a:r>
              <a:rPr lang="en-US" sz="1200" b="0" i="0" kern="1200">
                <a:solidFill>
                  <a:schemeClr val="tx1"/>
                </a:solidFill>
                <a:effectLst/>
                <a:latin typeface="+mn-lt"/>
                <a:ea typeface="+mn-ea"/>
                <a:cs typeface="+mn-cs"/>
              </a:rPr>
              <a:t> to some </a:t>
            </a:r>
            <a:r>
              <a:rPr lang="en-US"/>
              <a:t>of your questions</a:t>
            </a:r>
            <a:r>
              <a:rPr lang="en-US" sz="1200" b="0" i="0" kern="1200">
                <a:solidFill>
                  <a:schemeClr val="tx1"/>
                </a:solidFill>
                <a:effectLst/>
                <a:latin typeface="+mn-lt"/>
                <a:ea typeface="+mn-ea"/>
                <a:cs typeface="+mn-cs"/>
              </a:rPr>
              <a:t>.</a:t>
            </a:r>
            <a:r>
              <a:rPr lang="en-US"/>
              <a:t> </a:t>
            </a:r>
            <a:endParaRPr lang="en-US" sz="1200" b="0" i="0" kern="1200">
              <a:solidFill>
                <a:schemeClr val="tx1"/>
              </a:solidFill>
              <a:effectLst/>
              <a:latin typeface="+mn-lt"/>
              <a:cs typeface="Calibri"/>
            </a:endParaRPr>
          </a:p>
          <a:p>
            <a:pPr marL="171450" indent="-171450">
              <a:buFont typeface="Arial"/>
              <a:buChar char="•"/>
              <a:defRPr/>
            </a:pPr>
            <a:r>
              <a:rPr lang="en-US" sz="1200" b="0" i="0" kern="1200">
                <a:solidFill>
                  <a:schemeClr val="tx1"/>
                </a:solidFill>
                <a:effectLst/>
                <a:latin typeface="+mn-lt"/>
                <a:ea typeface="+mn-ea"/>
                <a:cs typeface="+mn-cs"/>
              </a:rPr>
              <a:t>In addition, information will be shared through email </a:t>
            </a:r>
            <a:r>
              <a:rPr lang="en-US"/>
              <a:t>notifications and we</a:t>
            </a:r>
            <a:r>
              <a:rPr lang="en-US" sz="1200" b="0" i="0" kern="1200">
                <a:solidFill>
                  <a:schemeClr val="tx1"/>
                </a:solidFill>
                <a:effectLst/>
                <a:latin typeface="+mn-lt"/>
                <a:ea typeface="+mn-ea"/>
                <a:cs typeface="+mn-cs"/>
              </a:rPr>
              <a:t> encourage everyone to sign up for </a:t>
            </a:r>
            <a:r>
              <a:rPr lang="en-US"/>
              <a:t>this</a:t>
            </a:r>
            <a:r>
              <a:rPr lang="en-US" sz="1200" b="0" i="0" kern="1200">
                <a:solidFill>
                  <a:schemeClr val="tx1"/>
                </a:solidFill>
                <a:effectLst/>
                <a:latin typeface="+mn-lt"/>
                <a:ea typeface="+mn-ea"/>
                <a:cs typeface="+mn-cs"/>
              </a:rPr>
              <a:t>.</a:t>
            </a:r>
            <a:r>
              <a:rPr lang="en-US"/>
              <a:t>  I'll ask our team in the background to drop that</a:t>
            </a:r>
            <a:r>
              <a:rPr lang="en-US" sz="1200" b="0" i="0" kern="1200">
                <a:solidFill>
                  <a:schemeClr val="tx1"/>
                </a:solidFill>
                <a:effectLst/>
                <a:latin typeface="+mn-lt"/>
                <a:ea typeface="+mn-ea"/>
                <a:cs typeface="+mn-cs"/>
              </a:rPr>
              <a:t> link </a:t>
            </a:r>
            <a:r>
              <a:rPr lang="en-US"/>
              <a:t>into the chat now as well</a:t>
            </a:r>
            <a:r>
              <a:rPr lang="en-US" sz="1200" b="0" i="0" kern="1200">
                <a:solidFill>
                  <a:schemeClr val="tx1"/>
                </a:solidFill>
                <a:effectLst/>
                <a:latin typeface="+mn-lt"/>
                <a:ea typeface="+mn-ea"/>
                <a:cs typeface="+mn-cs"/>
              </a:rPr>
              <a:t>.</a:t>
            </a:r>
            <a:r>
              <a:rPr lang="en-US"/>
              <a:t> </a:t>
            </a:r>
            <a:r>
              <a:rPr lang="en-US" sz="1200" b="0" i="0" kern="1200">
                <a:solidFill>
                  <a:schemeClr val="tx1"/>
                </a:solidFill>
                <a:effectLst/>
                <a:latin typeface="+mn-lt"/>
                <a:ea typeface="+mn-ea"/>
                <a:cs typeface="+mn-cs"/>
              </a:rPr>
              <a:t> Please note that the Infrastructure webpage also has a link to sign up for email notifications at the bottom of the page.</a:t>
            </a:r>
            <a:r>
              <a:rPr lang="en-US"/>
              <a:t> </a:t>
            </a:r>
            <a:endParaRPr lang="en-US">
              <a:cs typeface="Calibri"/>
            </a:endParaRPr>
          </a:p>
          <a:p>
            <a:pPr marL="171450" indent="-171450">
              <a:buFont typeface="Arial"/>
              <a:buChar char="•"/>
            </a:pPr>
            <a:r>
              <a:rPr lang="en-US">
                <a:cs typeface="Calibri"/>
              </a:rPr>
              <a:t>And for the RFA timeline, the RFA for the IGP-NCMR was released on November 22, 2022.  </a:t>
            </a:r>
          </a:p>
          <a:p>
            <a:pPr marL="171450" indent="-171450">
              <a:buFont typeface="Arial"/>
              <a:buChar char="•"/>
            </a:pPr>
            <a:r>
              <a:rPr lang="en-US">
                <a:cs typeface="Calibri"/>
              </a:rPr>
              <a:t>The application will close at 11:59pm Pacific Standard Time on January 31, 2023.  </a:t>
            </a:r>
          </a:p>
          <a:p>
            <a:pPr marL="171450" indent="-171450">
              <a:buFont typeface="Arial"/>
              <a:buChar char="•"/>
            </a:pPr>
            <a:endParaRPr lang="en-US">
              <a:cs typeface="Calibri"/>
            </a:endParaRPr>
          </a:p>
          <a:p>
            <a:pPr marL="171450" indent="-171450">
              <a:buFont typeface="Arial"/>
              <a:buChar char="•"/>
            </a:pPr>
            <a:r>
              <a:rPr lang="en-US" b="1" u="sng">
                <a:cs typeface="Calibri"/>
              </a:rPr>
              <a:t>I'll now hand it over to Esmeralda to discuss eligible applicants.</a:t>
            </a:r>
          </a:p>
        </p:txBody>
      </p:sp>
      <p:sp>
        <p:nvSpPr>
          <p:cNvPr id="4" name="Slide Number Placeholder 3"/>
          <p:cNvSpPr>
            <a:spLocks noGrp="1"/>
          </p:cNvSpPr>
          <p:nvPr>
            <p:ph type="sldNum" sz="quarter" idx="5"/>
          </p:nvPr>
        </p:nvSpPr>
        <p:spPr/>
        <p:txBody>
          <a:bodyPr/>
          <a:lstStyle/>
          <a:p>
            <a:fld id="{00E9C295-3134-4104-9692-25F3FD3ABDAD}" type="slidenum">
              <a:rPr lang="en-US" smtClean="0"/>
              <a:t>13</a:t>
            </a:fld>
            <a:endParaRPr lang="en-US"/>
          </a:p>
        </p:txBody>
      </p:sp>
    </p:spTree>
    <p:extLst>
      <p:ext uri="{BB962C8B-B14F-4D97-AF65-F5344CB8AC3E}">
        <p14:creationId xmlns:p14="http://schemas.microsoft.com/office/powerpoint/2010/main" val="5602482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Esmeralda</a:t>
            </a:r>
          </a:p>
          <a:p>
            <a:r>
              <a:rPr lang="en-US" b="1">
                <a:cs typeface="Calibri"/>
              </a:rPr>
              <a:t>Hi My name is Esmeralda…..and I will be going over Eligible Applicants</a:t>
            </a:r>
          </a:p>
          <a:p>
            <a:endParaRPr lang="en-US" b="1">
              <a:cs typeface="Calibri"/>
            </a:endParaRPr>
          </a:p>
          <a:p>
            <a:r>
              <a:rPr lang="en-US" sz="1200" kern="1200">
                <a:solidFill>
                  <a:schemeClr val="tx1"/>
                </a:solidFill>
                <a:effectLst/>
                <a:latin typeface="+mn-lt"/>
                <a:ea typeface="+mn-ea"/>
                <a:cs typeface="+mn-cs"/>
              </a:rPr>
              <a:t>As identified in Welfare and Institution Code one zero three one zero point one (</a:t>
            </a:r>
            <a:r>
              <a:rPr lang="en-US" sz="1200" u="sng" kern="1200">
                <a:solidFill>
                  <a:schemeClr val="tx1"/>
                </a:solidFill>
                <a:effectLst/>
                <a:latin typeface="+mn-lt"/>
                <a:ea typeface="+mn-ea"/>
                <a:cs typeface="+mn-cs"/>
                <a:hlinkClick r:id="rId3" tooltip="W&amp;IC section 10310.1"/>
              </a:rPr>
              <a:t>10310.1</a:t>
            </a:r>
            <a:r>
              <a:rPr lang="en-US" sz="1200" u="sng" kern="1200">
                <a:solidFill>
                  <a:schemeClr val="tx1"/>
                </a:solidFill>
                <a:effectLst/>
                <a:latin typeface="+mn-lt"/>
                <a:ea typeface="+mn-ea"/>
                <a:cs typeface="+mn-cs"/>
              </a:rPr>
              <a:t>)</a:t>
            </a:r>
            <a:r>
              <a:rPr lang="en-US" sz="1200" kern="1200">
                <a:solidFill>
                  <a:schemeClr val="tx1"/>
                </a:solidFill>
                <a:effectLst/>
                <a:latin typeface="+mn-lt"/>
                <a:ea typeface="+mn-ea"/>
                <a:cs typeface="+mn-cs"/>
              </a:rPr>
              <a:t>, eligible applicants are limited to</a:t>
            </a:r>
            <a:r>
              <a:rPr lang="en-US" sz="1200" b="1" kern="1200">
                <a:solidFill>
                  <a:schemeClr val="tx1"/>
                </a:solidFill>
                <a:effectLst/>
                <a:latin typeface="+mn-lt"/>
                <a:ea typeface="+mn-ea"/>
                <a:cs typeface="+mn-cs"/>
              </a:rPr>
              <a:t> </a:t>
            </a:r>
            <a:r>
              <a:rPr lang="en-US" sz="1200" kern="1200">
                <a:solidFill>
                  <a:schemeClr val="tx1"/>
                </a:solidFill>
                <a:effectLst/>
                <a:latin typeface="+mn-lt"/>
                <a:ea typeface="+mn-ea"/>
                <a:cs typeface="+mn-cs"/>
              </a:rPr>
              <a:t>child care providers who offer child care and development and preschool program services in licensed child care centers and licensed family child care homes, as defined in </a:t>
            </a:r>
            <a:r>
              <a:rPr lang="en-US"/>
              <a:t>Health and Safety Code</a:t>
            </a:r>
            <a:r>
              <a:rPr lang="en-US" sz="1200" kern="1200">
                <a:solidFill>
                  <a:schemeClr val="tx1"/>
                </a:solidFill>
                <a:effectLst/>
                <a:latin typeface="+mn-lt"/>
                <a:ea typeface="+mn-ea"/>
                <a:cs typeface="+mn-cs"/>
              </a:rPr>
              <a:t> sections one five nine six point seven six (</a:t>
            </a:r>
            <a:r>
              <a:rPr lang="en-US" sz="1200" u="sng" kern="1200">
                <a:solidFill>
                  <a:schemeClr val="tx1"/>
                </a:solidFill>
                <a:effectLst/>
                <a:latin typeface="+mn-lt"/>
                <a:ea typeface="+mn-ea"/>
                <a:cs typeface="+mn-cs"/>
                <a:hlinkClick r:id="rId4" tooltip="HSC section 1596.76"/>
              </a:rPr>
              <a:t>1596.76</a:t>
            </a:r>
            <a:r>
              <a:rPr lang="en-US" sz="1200" u="sng" kern="1200">
                <a:solidFill>
                  <a:schemeClr val="tx1"/>
                </a:solidFill>
                <a:effectLst/>
                <a:latin typeface="+mn-lt"/>
                <a:ea typeface="+mn-ea"/>
                <a:cs typeface="+mn-cs"/>
              </a:rPr>
              <a:t>)</a:t>
            </a:r>
            <a:r>
              <a:rPr lang="en-US" sz="1200" kern="1200">
                <a:solidFill>
                  <a:schemeClr val="tx1"/>
                </a:solidFill>
                <a:effectLst/>
                <a:latin typeface="+mn-lt"/>
                <a:ea typeface="+mn-ea"/>
                <a:cs typeface="+mn-cs"/>
              </a:rPr>
              <a:t> and one five nine six point seven eight (</a:t>
            </a:r>
            <a:r>
              <a:rPr lang="en-US" sz="1200" u="sng" kern="1200">
                <a:solidFill>
                  <a:schemeClr val="tx1"/>
                </a:solidFill>
                <a:effectLst/>
                <a:latin typeface="+mn-lt"/>
                <a:ea typeface="+mn-ea"/>
                <a:cs typeface="+mn-cs"/>
                <a:hlinkClick r:id="rId5" tooltip="HSC sections 1576.78"/>
              </a:rPr>
              <a:t>1596.78</a:t>
            </a:r>
            <a:r>
              <a:rPr lang="en-US" sz="1200" u="sng" kern="1200">
                <a:solidFill>
                  <a:schemeClr val="tx1"/>
                </a:solidFill>
                <a:effectLst/>
                <a:latin typeface="+mn-lt"/>
                <a:ea typeface="+mn-ea"/>
                <a:cs typeface="+mn-cs"/>
              </a:rPr>
              <a:t>)</a:t>
            </a:r>
            <a:r>
              <a:rPr lang="en-US" sz="1200" kern="1200">
                <a:solidFill>
                  <a:schemeClr val="tx1"/>
                </a:solidFill>
                <a:effectLst/>
                <a:latin typeface="+mn-lt"/>
                <a:ea typeface="+mn-ea"/>
                <a:cs typeface="+mn-cs"/>
              </a:rPr>
              <a:t>.</a:t>
            </a:r>
            <a:r>
              <a:rPr lang="en-US"/>
              <a:t>   </a:t>
            </a:r>
            <a:endParaRPr lang="en-US">
              <a:cs typeface="Calibri"/>
            </a:endParaRPr>
          </a:p>
          <a:p>
            <a:endParaRPr lang="en-US" sz="1200" kern="1200">
              <a:solidFill>
                <a:schemeClr val="tx1"/>
              </a:solidFill>
              <a:effectLst/>
              <a:latin typeface="+mn-lt"/>
              <a:ea typeface="+mn-ea"/>
              <a:cs typeface="+mn-cs"/>
            </a:endParaRPr>
          </a:p>
          <a:p>
            <a:r>
              <a:rPr lang="en-US" sz="1200" kern="1200">
                <a:solidFill>
                  <a:schemeClr val="tx1"/>
                </a:solidFill>
                <a:effectLst/>
                <a:latin typeface="+mn-lt"/>
                <a:ea typeface="+mn-ea"/>
                <a:cs typeface="+mn-cs"/>
              </a:rPr>
              <a:t>Applicants may be non-profits, for-profit businesses, or Tribes.</a:t>
            </a:r>
            <a:r>
              <a:rPr lang="en-US"/>
              <a:t>  </a:t>
            </a:r>
            <a:r>
              <a:rPr lang="en-US" sz="1200" kern="1200">
                <a:solidFill>
                  <a:schemeClr val="tx1"/>
                </a:solidFill>
                <a:effectLst/>
                <a:latin typeface="+mn-lt"/>
                <a:ea typeface="+mn-ea"/>
                <a:cs typeface="+mn-cs"/>
              </a:rPr>
              <a:t> Faith-based organizations may also apply if the child care curriculum is not faith-based.</a:t>
            </a:r>
            <a:r>
              <a:rPr lang="en-US"/>
              <a:t>  </a:t>
            </a:r>
            <a:r>
              <a:rPr lang="en-US" sz="1200" kern="1200">
                <a:solidFill>
                  <a:schemeClr val="tx1"/>
                </a:solidFill>
                <a:effectLst/>
                <a:latin typeface="+mn-lt"/>
                <a:ea typeface="+mn-ea"/>
                <a:cs typeface="+mn-cs"/>
              </a:rPr>
              <a:t> Umbrella organizations who are co-located with a child care and/or non-profit Housing and Community </a:t>
            </a:r>
            <a:r>
              <a:rPr lang="en-US"/>
              <a:t>Developments</a:t>
            </a:r>
            <a:r>
              <a:rPr lang="en-US" sz="1200" kern="1200">
                <a:solidFill>
                  <a:schemeClr val="tx1"/>
                </a:solidFill>
                <a:effectLst/>
                <a:latin typeface="+mn-lt"/>
                <a:ea typeface="+mn-ea"/>
                <a:cs typeface="+mn-cs"/>
              </a:rPr>
              <a:t> may apply on behalf of licensed child care operators if leasing to them.</a:t>
            </a:r>
            <a:r>
              <a:rPr lang="en-US"/>
              <a:t>  </a:t>
            </a:r>
            <a:endParaRPr lang="en-US" sz="1200" kern="1200">
              <a:solidFill>
                <a:schemeClr val="tx1"/>
              </a:solidFill>
              <a:effectLst/>
              <a:latin typeface="+mn-lt"/>
              <a:cs typeface="Calibri"/>
            </a:endParaRPr>
          </a:p>
          <a:p>
            <a:endParaRPr lang="en-US" sz="1200" kern="1200">
              <a:solidFill>
                <a:schemeClr val="tx1"/>
              </a:solidFill>
              <a:effectLst/>
              <a:latin typeface="+mn-lt"/>
              <a:ea typeface="+mn-ea"/>
              <a:cs typeface="+mn-cs"/>
            </a:endParaRPr>
          </a:p>
          <a:p>
            <a:r>
              <a:rPr lang="en-US" sz="1200" kern="1200">
                <a:solidFill>
                  <a:schemeClr val="tx1"/>
                </a:solidFill>
                <a:effectLst/>
                <a:latin typeface="+mn-lt"/>
                <a:ea typeface="+mn-ea"/>
                <a:cs typeface="+mn-cs"/>
              </a:rPr>
              <a:t>Applicant sites shall serve children from low-income families (defined as those who receive federal, state, or local subsidies) and shall provide or plan to provide subsidized child care and development and preschool program services funded through one or more of the eligible programs </a:t>
            </a:r>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14</a:t>
            </a:fld>
            <a:endParaRPr lang="en-US"/>
          </a:p>
        </p:txBody>
      </p:sp>
    </p:spTree>
    <p:extLst>
      <p:ext uri="{BB962C8B-B14F-4D97-AF65-F5344CB8AC3E}">
        <p14:creationId xmlns:p14="http://schemas.microsoft.com/office/powerpoint/2010/main" val="4890095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Esmeralda</a:t>
            </a:r>
            <a:endParaRPr lang="en-US"/>
          </a:p>
          <a:p>
            <a:endParaRPr lang="en-US">
              <a:cs typeface="Calibri"/>
            </a:endParaRPr>
          </a:p>
          <a:p>
            <a:r>
              <a:rPr lang="en-US">
                <a:cs typeface="Calibri"/>
              </a:rPr>
              <a:t>Eligible programs are as follows: </a:t>
            </a:r>
          </a:p>
          <a:p>
            <a:endParaRPr lang="en-US"/>
          </a:p>
          <a:p>
            <a:pPr marL="171450" indent="-171450">
              <a:buFont typeface="Arial" panose="020B0604020202020204" pitchFamily="34" charset="0"/>
              <a:buChar char="•"/>
            </a:pPr>
            <a:r>
              <a:rPr lang="en-US" sz="1200" kern="1200">
                <a:solidFill>
                  <a:schemeClr val="tx1"/>
                </a:solidFill>
                <a:effectLst/>
                <a:latin typeface="+mn-lt"/>
                <a:ea typeface="+mn-ea"/>
                <a:cs typeface="+mn-cs"/>
              </a:rPr>
              <a:t>California State Preschool Program (CSPP)</a:t>
            </a:r>
            <a:endParaRPr lang="en-US" sz="1200" kern="1200">
              <a:solidFill>
                <a:schemeClr val="tx1"/>
              </a:solidFill>
              <a:effectLst/>
              <a:latin typeface="+mn-lt"/>
              <a:cs typeface="Calibri"/>
            </a:endParaRPr>
          </a:p>
          <a:p>
            <a:pPr marL="171450" lvl="0" indent="-171450">
              <a:buFont typeface="Arial" panose="020B0604020202020204" pitchFamily="34" charset="0"/>
              <a:buChar char="•"/>
            </a:pPr>
            <a:r>
              <a:rPr lang="en-US" sz="1200" kern="1200">
                <a:solidFill>
                  <a:schemeClr val="tx1"/>
                </a:solidFill>
                <a:effectLst/>
                <a:latin typeface="+mn-lt"/>
                <a:ea typeface="+mn-ea"/>
                <a:cs typeface="+mn-cs"/>
              </a:rPr>
              <a:t>General Child Care and Development (CCTR)</a:t>
            </a:r>
            <a:endParaRPr lang="en-US" sz="1200" kern="1200">
              <a:solidFill>
                <a:schemeClr val="tx1"/>
              </a:solidFill>
              <a:effectLst/>
              <a:latin typeface="+mn-lt"/>
              <a:cs typeface="Calibri"/>
            </a:endParaRPr>
          </a:p>
          <a:p>
            <a:pPr marL="171450" lvl="0" indent="-171450">
              <a:buFont typeface="Arial" panose="020B0604020202020204" pitchFamily="34" charset="0"/>
              <a:buChar char="•"/>
            </a:pPr>
            <a:r>
              <a:rPr lang="en-US" sz="1200" kern="1200">
                <a:solidFill>
                  <a:schemeClr val="tx1"/>
                </a:solidFill>
                <a:effectLst/>
                <a:latin typeface="+mn-lt"/>
                <a:ea typeface="+mn-ea"/>
                <a:cs typeface="+mn-cs"/>
              </a:rPr>
              <a:t>Migrant Child Care and Development (CMIG)</a:t>
            </a:r>
            <a:endParaRPr lang="en-US" sz="1200" kern="1200">
              <a:solidFill>
                <a:schemeClr val="tx1"/>
              </a:solidFill>
              <a:effectLst/>
              <a:latin typeface="+mn-lt"/>
              <a:cs typeface="Calibri"/>
            </a:endParaRPr>
          </a:p>
          <a:p>
            <a:pPr marL="171450" lvl="0" indent="-171450">
              <a:buFont typeface="Arial" panose="020B0604020202020204" pitchFamily="34" charset="0"/>
              <a:buChar char="•"/>
            </a:pPr>
            <a:r>
              <a:rPr lang="en-US" sz="1200" kern="1200">
                <a:solidFill>
                  <a:schemeClr val="tx1"/>
                </a:solidFill>
                <a:effectLst/>
                <a:latin typeface="+mn-lt"/>
                <a:ea typeface="+mn-ea"/>
                <a:cs typeface="+mn-cs"/>
              </a:rPr>
              <a:t>Child Care and Development Services for Children with Exceptional Needs (CHAN) </a:t>
            </a:r>
            <a:endParaRPr lang="en-US" sz="1200" kern="1200">
              <a:solidFill>
                <a:schemeClr val="tx1"/>
              </a:solidFill>
              <a:effectLst/>
              <a:latin typeface="+mn-lt"/>
              <a:cs typeface="Calibri"/>
            </a:endParaRPr>
          </a:p>
          <a:p>
            <a:pPr marL="171450" indent="-171450">
              <a:buFont typeface="Arial" panose="020B0604020202020204" pitchFamily="34" charset="0"/>
              <a:buChar char="•"/>
            </a:pPr>
            <a:r>
              <a:rPr lang="en-US" sz="1200" kern="1200">
                <a:solidFill>
                  <a:schemeClr val="tx1"/>
                </a:solidFill>
                <a:effectLst/>
                <a:latin typeface="+mn-lt"/>
                <a:ea typeface="+mn-ea"/>
                <a:cs typeface="+mn-cs"/>
              </a:rPr>
              <a:t>CalWORKs Stage </a:t>
            </a:r>
            <a:r>
              <a:rPr lang="en-US"/>
              <a:t>1 , CalWORKs</a:t>
            </a:r>
            <a:r>
              <a:rPr lang="en-US" sz="1200" kern="1200">
                <a:solidFill>
                  <a:schemeClr val="tx1"/>
                </a:solidFill>
                <a:effectLst/>
                <a:latin typeface="+mn-lt"/>
                <a:ea typeface="+mn-ea"/>
                <a:cs typeface="+mn-cs"/>
              </a:rPr>
              <a:t> Stage 2 (C2AP)</a:t>
            </a:r>
            <a:r>
              <a:rPr lang="en-US"/>
              <a:t> and CalWORKs</a:t>
            </a:r>
            <a:r>
              <a:rPr lang="en-US" sz="1200" kern="1200">
                <a:solidFill>
                  <a:schemeClr val="tx1"/>
                </a:solidFill>
                <a:effectLst/>
                <a:latin typeface="+mn-lt"/>
                <a:ea typeface="+mn-ea"/>
                <a:cs typeface="+mn-cs"/>
              </a:rPr>
              <a:t> Stage 3 (C3AP)</a:t>
            </a:r>
            <a:endParaRPr lang="en-US" sz="1200" kern="1200">
              <a:solidFill>
                <a:schemeClr val="tx1"/>
              </a:solidFill>
              <a:effectLst/>
              <a:latin typeface="+mn-lt"/>
              <a:cs typeface="Calibri"/>
            </a:endParaRPr>
          </a:p>
          <a:p>
            <a:pPr marL="171450" lvl="0" indent="-171450">
              <a:buFont typeface="Arial" panose="020B0604020202020204" pitchFamily="34" charset="0"/>
              <a:buChar char="•"/>
            </a:pPr>
            <a:r>
              <a:rPr lang="en-US" sz="1200" kern="1200">
                <a:solidFill>
                  <a:schemeClr val="tx1"/>
                </a:solidFill>
                <a:effectLst/>
                <a:latin typeface="+mn-lt"/>
                <a:ea typeface="+mn-ea"/>
                <a:cs typeface="+mn-cs"/>
              </a:rPr>
              <a:t>California Alternative Payment Program (CAPP)</a:t>
            </a:r>
            <a:endParaRPr lang="en-US" sz="1200" kern="1200">
              <a:solidFill>
                <a:schemeClr val="tx1"/>
              </a:solidFill>
              <a:effectLst/>
              <a:latin typeface="+mn-lt"/>
              <a:cs typeface="Calibri"/>
            </a:endParaRPr>
          </a:p>
          <a:p>
            <a:pPr marL="171450" lvl="0" indent="-171450">
              <a:buFont typeface="Arial" panose="020B0604020202020204" pitchFamily="34" charset="0"/>
              <a:buChar char="•"/>
            </a:pPr>
            <a:r>
              <a:rPr lang="en-US" sz="1200" kern="1200">
                <a:solidFill>
                  <a:schemeClr val="tx1"/>
                </a:solidFill>
                <a:effectLst/>
                <a:latin typeface="+mn-lt"/>
                <a:ea typeface="+mn-ea"/>
                <a:cs typeface="+mn-cs"/>
              </a:rPr>
              <a:t>California Migrant Alternative Payment Program (CMAP)</a:t>
            </a:r>
            <a:endParaRPr lang="en-US" sz="1200" kern="1200">
              <a:solidFill>
                <a:schemeClr val="tx1"/>
              </a:solidFill>
              <a:effectLst/>
              <a:latin typeface="+mn-lt"/>
              <a:cs typeface="Calibri"/>
            </a:endParaRPr>
          </a:p>
          <a:p>
            <a:endParaRPr lang="en-US"/>
          </a:p>
        </p:txBody>
      </p:sp>
      <p:sp>
        <p:nvSpPr>
          <p:cNvPr id="4" name="Slide Number Placeholder 3"/>
          <p:cNvSpPr>
            <a:spLocks noGrp="1"/>
          </p:cNvSpPr>
          <p:nvPr>
            <p:ph type="sldNum" sz="quarter" idx="5"/>
          </p:nvPr>
        </p:nvSpPr>
        <p:spPr/>
        <p:txBody>
          <a:bodyPr/>
          <a:lstStyle/>
          <a:p>
            <a:fld id="{00E9C295-3134-4104-9692-25F3FD3ABDAD}" type="slidenum">
              <a:rPr lang="en-US" smtClean="0"/>
              <a:t>15</a:t>
            </a:fld>
            <a:endParaRPr lang="en-US"/>
          </a:p>
        </p:txBody>
      </p:sp>
    </p:spTree>
    <p:extLst>
      <p:ext uri="{BB962C8B-B14F-4D97-AF65-F5344CB8AC3E}">
        <p14:creationId xmlns:p14="http://schemas.microsoft.com/office/powerpoint/2010/main" val="30531001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Esmeralda</a:t>
            </a:r>
            <a:endParaRPr lang="en-US"/>
          </a:p>
          <a:p>
            <a:endParaRPr lang="en-US"/>
          </a:p>
          <a:p>
            <a:pPr lvl="0"/>
            <a:r>
              <a:rPr lang="en-US" sz="1200" kern="1200">
                <a:solidFill>
                  <a:schemeClr val="tx1"/>
                </a:solidFill>
                <a:effectLst/>
                <a:latin typeface="+mn-lt"/>
                <a:ea typeface="+mn-ea"/>
                <a:cs typeface="+mn-cs"/>
              </a:rPr>
              <a:t>Emergency Child Care Bridge for Foster Families (Foster Bridge)</a:t>
            </a:r>
            <a:endParaRPr lang="en-US">
              <a:cs typeface="Calibri"/>
            </a:endParaRPr>
          </a:p>
          <a:p>
            <a:pPr lvl="0"/>
            <a:r>
              <a:rPr lang="en-US" sz="1200" kern="1200">
                <a:solidFill>
                  <a:schemeClr val="tx1"/>
                </a:solidFill>
                <a:effectLst/>
                <a:latin typeface="+mn-lt"/>
                <a:ea typeface="+mn-ea"/>
                <a:cs typeface="+mn-cs"/>
              </a:rPr>
              <a:t>Federal Head Start/Early Head Start</a:t>
            </a:r>
            <a:endParaRPr lang="en-US" sz="1200" kern="1200">
              <a:solidFill>
                <a:schemeClr val="tx1"/>
              </a:solidFill>
              <a:effectLst/>
              <a:latin typeface="+mn-lt"/>
              <a:cs typeface="Calibri"/>
            </a:endParaRPr>
          </a:p>
          <a:p>
            <a:pPr lvl="0"/>
            <a:r>
              <a:rPr lang="en-US" sz="1200" kern="1200">
                <a:solidFill>
                  <a:schemeClr val="tx1"/>
                </a:solidFill>
                <a:effectLst/>
                <a:latin typeface="+mn-lt"/>
                <a:ea typeface="+mn-ea"/>
                <a:cs typeface="+mn-cs"/>
              </a:rPr>
              <a:t>Programs funded through local subsidies</a:t>
            </a:r>
            <a:endParaRPr lang="en-US" sz="1200" kern="1200">
              <a:solidFill>
                <a:schemeClr val="tx1"/>
              </a:solidFill>
              <a:effectLst/>
              <a:latin typeface="+mn-lt"/>
              <a:cs typeface="Calibri"/>
            </a:endParaRPr>
          </a:p>
          <a:p>
            <a:r>
              <a:rPr lang="en-US" sz="1200" kern="1200">
                <a:solidFill>
                  <a:schemeClr val="tx1"/>
                </a:solidFill>
                <a:effectLst/>
                <a:latin typeface="+mn-lt"/>
                <a:ea typeface="+mn-ea"/>
                <a:cs typeface="+mn-cs"/>
              </a:rPr>
              <a:t>Programs with spaces funded through documented internal scholarships to families who would otherwise qualify as low-income under one of the above programs.</a:t>
            </a:r>
            <a:endParaRPr lang="en-US">
              <a:cs typeface="Calibri"/>
            </a:endParaRPr>
          </a:p>
          <a:p>
            <a:endParaRPr lang="en-US"/>
          </a:p>
        </p:txBody>
      </p:sp>
      <p:sp>
        <p:nvSpPr>
          <p:cNvPr id="4" name="Slide Number Placeholder 3"/>
          <p:cNvSpPr>
            <a:spLocks noGrp="1"/>
          </p:cNvSpPr>
          <p:nvPr>
            <p:ph type="sldNum" sz="quarter" idx="5"/>
          </p:nvPr>
        </p:nvSpPr>
        <p:spPr/>
        <p:txBody>
          <a:bodyPr/>
          <a:lstStyle/>
          <a:p>
            <a:fld id="{00E9C295-3134-4104-9692-25F3FD3ABDAD}" type="slidenum">
              <a:rPr lang="en-US" smtClean="0"/>
              <a:t>16</a:t>
            </a:fld>
            <a:endParaRPr lang="en-US"/>
          </a:p>
        </p:txBody>
      </p:sp>
    </p:spTree>
    <p:extLst>
      <p:ext uri="{BB962C8B-B14F-4D97-AF65-F5344CB8AC3E}">
        <p14:creationId xmlns:p14="http://schemas.microsoft.com/office/powerpoint/2010/main" val="40023874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Esmeralda,</a:t>
            </a:r>
            <a:endParaRPr lang="en-US"/>
          </a:p>
          <a:p>
            <a:endParaRPr lang="en-US" b="1">
              <a:cs typeface="Calibri"/>
            </a:endParaRPr>
          </a:p>
          <a:p>
            <a:r>
              <a:rPr lang="en-US">
                <a:cs typeface="Calibri"/>
              </a:rPr>
              <a:t>Now will be moving on to Non-Eligible Applicants.</a:t>
            </a:r>
          </a:p>
          <a:p>
            <a:endParaRPr lang="en-US">
              <a:cs typeface="Calibri"/>
            </a:endParaRPr>
          </a:p>
          <a:p>
            <a:r>
              <a:rPr lang="en-US">
                <a:cs typeface="Calibri"/>
              </a:rPr>
              <a:t>Pursuant to </a:t>
            </a:r>
            <a:r>
              <a:rPr lang="en-US"/>
              <a:t>Welfare and Institution Code one zero three one zero point one (</a:t>
            </a:r>
            <a:r>
              <a:rPr lang="en-US" u="sng">
                <a:hlinkClick r:id="rId3"/>
              </a:rPr>
              <a:t>10310.1</a:t>
            </a:r>
            <a:r>
              <a:rPr lang="en-US" u="sng"/>
              <a:t>)</a:t>
            </a:r>
            <a:r>
              <a:rPr lang="en-US"/>
              <a:t>,</a:t>
            </a:r>
            <a:r>
              <a:rPr lang="en-US">
                <a:cs typeface="Calibri"/>
              </a:rPr>
              <a:t> non-eligible applicants are </a:t>
            </a:r>
          </a:p>
          <a:p>
            <a:endParaRPr lang="en-US">
              <a:cs typeface="Calibri"/>
            </a:endParaRPr>
          </a:p>
          <a:p>
            <a:pPr marL="171450" indent="-171450">
              <a:buFont typeface="Arial"/>
              <a:buChar char="•"/>
            </a:pPr>
            <a:r>
              <a:rPr lang="en-US">
                <a:cs typeface="Calibri"/>
              </a:rPr>
              <a:t>Local educational agencies (LEAs)</a:t>
            </a:r>
          </a:p>
          <a:p>
            <a:pPr marL="173355" lvl="1" indent="-171450">
              <a:buFont typeface="Arial"/>
              <a:buChar char="•"/>
            </a:pPr>
            <a:r>
              <a:rPr lang="en-US">
                <a:cs typeface="Calibri"/>
              </a:rPr>
              <a:t>Public or government entities</a:t>
            </a:r>
          </a:p>
          <a:p>
            <a:pPr marL="173355" lvl="1" indent="-171450">
              <a:buFont typeface="Arial"/>
              <a:buChar char="•"/>
            </a:pPr>
            <a:r>
              <a:rPr lang="en-US">
                <a:cs typeface="Calibri"/>
              </a:rPr>
              <a:t>Family, Friend and Neighbor programs or unlicensed programs</a:t>
            </a:r>
          </a:p>
          <a:p>
            <a:pPr marL="173355" lvl="1" indent="-171450">
              <a:buFont typeface="Arial"/>
              <a:buChar char="•"/>
            </a:pPr>
            <a:r>
              <a:rPr lang="en-US">
                <a:cs typeface="Calibri"/>
              </a:rPr>
              <a:t>Applicants who do not serve children from low-income families</a:t>
            </a:r>
          </a:p>
          <a:p>
            <a:pPr marL="173355" lvl="1" indent="-171450">
              <a:buFont typeface="Arial"/>
              <a:buChar char="•"/>
            </a:pPr>
            <a:r>
              <a:rPr lang="en-US"/>
              <a:t>Applicants who do not meet experience and tenure requirements of being in operation  </a:t>
            </a:r>
            <a:r>
              <a:rPr lang="en-US" b="1" u="sng"/>
              <a:t>on or before </a:t>
            </a:r>
            <a:r>
              <a:rPr lang="en-US"/>
              <a:t>August 1, 2021. </a:t>
            </a:r>
            <a:endParaRPr lang="en-US">
              <a:cs typeface="Calibri"/>
            </a:endParaRPr>
          </a:p>
          <a:p>
            <a:pPr marL="173355" lvl="1" indent="-171450">
              <a:buFont typeface="Arial"/>
              <a:buChar char="•"/>
            </a:pPr>
            <a:r>
              <a:rPr lang="en-US">
                <a:cs typeface="Calibri"/>
              </a:rPr>
              <a:t>Applicants and/or organizations who have been suspended or debarred or are on the federal excluded parties list on the System of Award Management (SAM) website</a:t>
            </a:r>
            <a:endParaRPr lang="en-US"/>
          </a:p>
          <a:p>
            <a:pPr marL="628650" lvl="1" indent="-171450">
              <a:buFont typeface="Arial"/>
              <a:buChar char="•"/>
            </a:pPr>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17</a:t>
            </a:fld>
            <a:endParaRPr lang="en-US"/>
          </a:p>
        </p:txBody>
      </p:sp>
    </p:spTree>
    <p:extLst>
      <p:ext uri="{BB962C8B-B14F-4D97-AF65-F5344CB8AC3E}">
        <p14:creationId xmlns:p14="http://schemas.microsoft.com/office/powerpoint/2010/main" val="40313509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Esmeralda</a:t>
            </a:r>
            <a:endParaRPr lang="en-US"/>
          </a:p>
          <a:p>
            <a:endParaRPr lang="en-US"/>
          </a:p>
          <a:p>
            <a:r>
              <a:rPr lang="en-US"/>
              <a:t>Lastly Child care and development and preschool program contractors who meet any of the conditions identified in the Ineligible Entities section on pages 4 through 5 of the Overview and Instructions document.</a:t>
            </a:r>
            <a:endParaRPr lang="en-US">
              <a:cs typeface="Calibri"/>
            </a:endParaRPr>
          </a:p>
          <a:p>
            <a:endParaRPr lang="en-US">
              <a:cs typeface="Calibri"/>
            </a:endParaRPr>
          </a:p>
          <a:p>
            <a:pPr marL="171450" indent="-171450">
              <a:buFont typeface="Arial" panose="020B0604020202020204" pitchFamily="34" charset="0"/>
              <a:buChar char="•"/>
            </a:pPr>
            <a:r>
              <a:rPr lang="en-US" b="1" u="sng"/>
              <a:t>I will now hand it over to Kim</a:t>
            </a:r>
            <a:endParaRPr lang="en-US" b="1" u="sng">
              <a:cs typeface="Calibri"/>
            </a:endParaRPr>
          </a:p>
          <a:p>
            <a:pPr marL="171450" indent="-171450">
              <a:buFont typeface="Arial" panose="020B0604020202020204" pitchFamily="34" charset="0"/>
              <a:buChar char="•"/>
            </a:pPr>
            <a:endParaRPr lang="en-US">
              <a:latin typeface="Arial"/>
              <a:cs typeface="Arial"/>
            </a:endParaRPr>
          </a:p>
          <a:p>
            <a:endParaRPr lang="en-US"/>
          </a:p>
        </p:txBody>
      </p:sp>
      <p:sp>
        <p:nvSpPr>
          <p:cNvPr id="4" name="Slide Number Placeholder 3"/>
          <p:cNvSpPr>
            <a:spLocks noGrp="1"/>
          </p:cNvSpPr>
          <p:nvPr>
            <p:ph type="sldNum" sz="quarter" idx="5"/>
          </p:nvPr>
        </p:nvSpPr>
        <p:spPr/>
        <p:txBody>
          <a:bodyPr/>
          <a:lstStyle/>
          <a:p>
            <a:fld id="{00E9C295-3134-4104-9692-25F3FD3ABDAD}" type="slidenum">
              <a:rPr lang="en-US" smtClean="0"/>
              <a:t>18</a:t>
            </a:fld>
            <a:endParaRPr lang="en-US"/>
          </a:p>
        </p:txBody>
      </p:sp>
    </p:spTree>
    <p:extLst>
      <p:ext uri="{BB962C8B-B14F-4D97-AF65-F5344CB8AC3E}">
        <p14:creationId xmlns:p14="http://schemas.microsoft.com/office/powerpoint/2010/main" val="18099526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Kim</a:t>
            </a:r>
          </a:p>
          <a:p>
            <a:endParaRPr lang="en-US"/>
          </a:p>
          <a:p>
            <a:r>
              <a:rPr lang="en-US"/>
              <a:t>Thank you Esmeralda. There are several eligibility criteria for projects. In order to have an eligible project, project sites shall:</a:t>
            </a:r>
            <a:endParaRPr lang="en-US">
              <a:cs typeface="Calibri"/>
            </a:endParaRPr>
          </a:p>
          <a:p>
            <a:endParaRPr lang="en-US"/>
          </a:p>
          <a:p>
            <a:pPr marL="171450" lvl="0" indent="-171450">
              <a:buFont typeface="Arial" panose="020B0604020202020204" pitchFamily="34" charset="0"/>
              <a:buChar char="•"/>
            </a:pPr>
            <a:r>
              <a:rPr lang="en-US"/>
              <a:t>Be located in the State of California and serve children and families in California.</a:t>
            </a:r>
            <a:endParaRPr lang="en-US">
              <a:cs typeface="Calibri"/>
            </a:endParaRPr>
          </a:p>
          <a:p>
            <a:pPr marL="171450" indent="-171450">
              <a:buFont typeface="Arial" panose="020B0604020202020204" pitchFamily="34" charset="0"/>
              <a:buChar char="•"/>
            </a:pPr>
            <a:r>
              <a:rPr lang="en-US"/>
              <a:t>Projects must start on or after August 1, 2021.</a:t>
            </a:r>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19</a:t>
            </a:fld>
            <a:endParaRPr lang="en-US"/>
          </a:p>
        </p:txBody>
      </p:sp>
    </p:spTree>
    <p:extLst>
      <p:ext uri="{BB962C8B-B14F-4D97-AF65-F5344CB8AC3E}">
        <p14:creationId xmlns:p14="http://schemas.microsoft.com/office/powerpoint/2010/main" val="4201670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Cheyenne</a:t>
            </a:r>
            <a:endParaRPr lang="en-US"/>
          </a:p>
          <a:p>
            <a:endParaRPr lang="en-US"/>
          </a:p>
          <a:p>
            <a:r>
              <a:rPr lang="en-US"/>
              <a:t>In order to provide language access, this meeting will have simultaneous interpretation in Spanish and Cantonese. If you are on a laptop or desktop, you will see a globe at the bottom right of your screen, please click on the globe icon that says “interpretation” and select your preferred language: English Spanish or Chinese. Even if English is your preference, we ask that you still choose that room for interpretation. If you are on an iPad or a similar device, the language interpretation option is located in the 3-dot menu on the upper right. </a:t>
            </a:r>
            <a:endParaRPr lang="en-US">
              <a:cs typeface="Calibri"/>
            </a:endParaRPr>
          </a:p>
          <a:p>
            <a:endParaRPr lang="en-US"/>
          </a:p>
          <a:p>
            <a:r>
              <a:rPr lang="en-US"/>
              <a:t>To only hear the translation into Spanish or Chinese, choose the option to "Mute Original Audio", also located in the Interpretation menu. </a:t>
            </a:r>
            <a:endParaRPr lang="en-US">
              <a:cs typeface="Calibri"/>
            </a:endParaRPr>
          </a:p>
          <a:p>
            <a:endParaRPr lang="en-US"/>
          </a:p>
          <a:p>
            <a:r>
              <a:rPr lang="en-US"/>
              <a:t>Please hold for this message to be translated into Spanish and Chinese</a:t>
            </a:r>
            <a:endParaRPr lang="en-US">
              <a:cs typeface="Calibri"/>
            </a:endParaRPr>
          </a:p>
          <a:p>
            <a:endParaRPr lang="en-US"/>
          </a:p>
          <a:p>
            <a:r>
              <a:rPr lang="en-US"/>
              <a:t>[ADVANCE SLIDE FOR SPANISH]</a:t>
            </a:r>
            <a:endParaRPr lang="en-US">
              <a:cs typeface="Calibri"/>
            </a:endParaRPr>
          </a:p>
          <a:p>
            <a:endParaRPr lang="en-US">
              <a:cs typeface="Calibri"/>
            </a:endParaRPr>
          </a:p>
          <a:p>
            <a:endParaRPr lang="en-US"/>
          </a:p>
        </p:txBody>
      </p:sp>
      <p:sp>
        <p:nvSpPr>
          <p:cNvPr id="4" name="Slide Number Placeholder 3"/>
          <p:cNvSpPr>
            <a:spLocks noGrp="1"/>
          </p:cNvSpPr>
          <p:nvPr>
            <p:ph type="sldNum" sz="quarter" idx="5"/>
          </p:nvPr>
        </p:nvSpPr>
        <p:spPr/>
        <p:txBody>
          <a:bodyPr/>
          <a:lstStyle/>
          <a:p>
            <a:fld id="{319E938B-5AB8-4888-8D25-1FCA44B95861}" type="slidenum">
              <a:rPr lang="en-US" smtClean="0"/>
              <a:t>2</a:t>
            </a:fld>
            <a:endParaRPr lang="en-US"/>
          </a:p>
        </p:txBody>
      </p:sp>
    </p:spTree>
    <p:extLst>
      <p:ext uri="{BB962C8B-B14F-4D97-AF65-F5344CB8AC3E}">
        <p14:creationId xmlns:p14="http://schemas.microsoft.com/office/powerpoint/2010/main" val="16802507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Kim</a:t>
            </a:r>
            <a:endParaRPr lang="en-US"/>
          </a:p>
          <a:p>
            <a:endParaRPr lang="en-US">
              <a:cs typeface="Calibri"/>
            </a:endParaRPr>
          </a:p>
          <a:p>
            <a:pPr marL="171450" indent="-171450">
              <a:buFont typeface="Arial,Sans-Serif"/>
              <a:buChar char="•"/>
            </a:pPr>
            <a:r>
              <a:rPr lang="en-US"/>
              <a:t>Continuing with eligible projects, this slide contains language that is in statute for you reference, but I will break this down to make it more understandable. </a:t>
            </a:r>
            <a:endParaRPr lang="en-US">
              <a:cs typeface="Calibri"/>
            </a:endParaRPr>
          </a:p>
          <a:p>
            <a:pPr marL="171450" indent="-171450">
              <a:buFont typeface="Arial,Sans-Serif"/>
              <a:buChar char="•"/>
            </a:pPr>
            <a:r>
              <a:rPr lang="en-US"/>
              <a:t>So there are two broad categories of projects, each with a focus of expanding capacity.</a:t>
            </a:r>
            <a:endParaRPr lang="en-US">
              <a:cs typeface="Calibri"/>
            </a:endParaRPr>
          </a:p>
          <a:p>
            <a:pPr marL="628650" lvl="1" indent="-171450">
              <a:buFont typeface="Arial,Sans-Serif"/>
              <a:buChar char="•"/>
            </a:pPr>
            <a:r>
              <a:rPr lang="en-US"/>
              <a:t>First</a:t>
            </a:r>
            <a:r>
              <a:rPr lang="en-US">
                <a:cs typeface="Calibri"/>
              </a:rPr>
              <a:t>, projects can be new construction to increase capacity or recover lost capacity because of a state or federally declared disaster;</a:t>
            </a:r>
          </a:p>
          <a:p>
            <a:pPr marL="628650" lvl="1" indent="-171450">
              <a:buFont typeface="Arial,Sans-Serif"/>
              <a:buChar char="•"/>
            </a:pPr>
            <a:r>
              <a:rPr lang="en-US">
                <a:cs typeface="Calibri"/>
              </a:rPr>
              <a:t>Second, projects can be major renovation </a:t>
            </a:r>
            <a:r>
              <a:rPr lang="en-US"/>
              <a:t>to increase capacity or recover lost capacity because of a state or federally declared disaster.</a:t>
            </a:r>
            <a:endParaRPr lang="en-US">
              <a:cs typeface="Calibri"/>
            </a:endParaRPr>
          </a:p>
          <a:p>
            <a:endParaRPr lang="en-US">
              <a:cs typeface="Calibri"/>
            </a:endParaRPr>
          </a:p>
          <a:p>
            <a:r>
              <a:rPr lang="en-US">
                <a:cs typeface="Calibri"/>
              </a:rPr>
              <a:t>So, in most cases, projects will either be new construction or major renovation to allow projects to increase capacity or recover lost capacity.</a:t>
            </a:r>
          </a:p>
          <a:p>
            <a:endParaRPr lang="en-US">
              <a:cs typeface="Calibri"/>
            </a:endParaRPr>
          </a:p>
          <a:p>
            <a:r>
              <a:rPr lang="en-US">
                <a:cs typeface="Calibri"/>
              </a:rPr>
              <a:t>In some cases, minor renovation will be allowable; for example, when a small FCC is expanding to a large and minimal changes are required such as adding a fence to make the outdoor space usable. Or when a center classroom only needs fixed equipment like sinks and appliances to become useable.</a:t>
            </a: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20</a:t>
            </a:fld>
            <a:endParaRPr lang="en-US"/>
          </a:p>
        </p:txBody>
      </p:sp>
    </p:spTree>
    <p:extLst>
      <p:ext uri="{BB962C8B-B14F-4D97-AF65-F5344CB8AC3E}">
        <p14:creationId xmlns:p14="http://schemas.microsoft.com/office/powerpoint/2010/main" val="31118118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Kim</a:t>
            </a:r>
          </a:p>
          <a:p>
            <a:endParaRPr lang="en-US">
              <a:cs typeface="Calibri"/>
            </a:endParaRPr>
          </a:p>
          <a:p>
            <a:pPr marL="171450" indent="-171450">
              <a:buFont typeface="Arial"/>
              <a:buChar char="•"/>
            </a:pPr>
            <a:r>
              <a:rPr lang="en-US">
                <a:cs typeface="Calibri"/>
              </a:rPr>
              <a:t>The purpose of the IGP-NCMR grant is to expand capacity. Therefore, all projects must be geared toward expanding capacity.</a:t>
            </a:r>
          </a:p>
          <a:p>
            <a:pPr marL="628650" lvl="1" indent="-171450">
              <a:buFont typeface="Arial"/>
              <a:buChar char="•"/>
            </a:pPr>
            <a:r>
              <a:rPr lang="en-US">
                <a:cs typeface="Calibri"/>
              </a:rPr>
              <a:t>A definition of "capacity" is included in the RFA under Appendix A: Key Terms and Acronyms</a:t>
            </a:r>
          </a:p>
          <a:p>
            <a:pPr marL="171450" indent="-171450">
              <a:buFont typeface="Arial"/>
              <a:buChar char="•"/>
            </a:pPr>
            <a:r>
              <a:rPr lang="en-US">
                <a:cs typeface="Calibri"/>
              </a:rPr>
              <a:t>Specifically, FCCHs can expand from a small FCCH to a large FCCH. The capacity limitations for small and large are found in HSC section 1596.803. And I will ask our Zoom Masters in the background to drop the link to that statute in the chat.</a:t>
            </a:r>
          </a:p>
          <a:p>
            <a:pPr marL="171450" indent="-171450">
              <a:buFont typeface="Arial"/>
              <a:buChar char="•"/>
            </a:pPr>
            <a:r>
              <a:rPr lang="en-US">
                <a:cs typeface="Calibri"/>
              </a:rPr>
              <a:t>We have received questions about how large FCCHs can apply for this grant. If a large FCCH is at max capacity, the FCCH can only apply for projects that will recover lost capacity due to a state- or federally-declared disaster.</a:t>
            </a:r>
          </a:p>
        </p:txBody>
      </p:sp>
      <p:sp>
        <p:nvSpPr>
          <p:cNvPr id="4" name="Slide Number Placeholder 3"/>
          <p:cNvSpPr>
            <a:spLocks noGrp="1"/>
          </p:cNvSpPr>
          <p:nvPr>
            <p:ph type="sldNum" sz="quarter" idx="5"/>
          </p:nvPr>
        </p:nvSpPr>
        <p:spPr/>
        <p:txBody>
          <a:bodyPr/>
          <a:lstStyle/>
          <a:p>
            <a:fld id="{00E9C295-3134-4104-9692-25F3FD3ABDAD}" type="slidenum">
              <a:rPr lang="en-US" smtClean="0"/>
              <a:t>21</a:t>
            </a:fld>
            <a:endParaRPr lang="en-US"/>
          </a:p>
        </p:txBody>
      </p:sp>
    </p:spTree>
    <p:extLst>
      <p:ext uri="{BB962C8B-B14F-4D97-AF65-F5344CB8AC3E}">
        <p14:creationId xmlns:p14="http://schemas.microsoft.com/office/powerpoint/2010/main" val="19121844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Kim</a:t>
            </a:r>
            <a:endParaRPr lang="en-US"/>
          </a:p>
          <a:p>
            <a:endParaRPr lang="en-US">
              <a:cs typeface="Calibri"/>
            </a:endParaRPr>
          </a:p>
          <a:p>
            <a:r>
              <a:rPr lang="en-US">
                <a:cs typeface="Calibri"/>
              </a:rPr>
              <a:t>For a project to be considered for grant funding, the applicant shall demonstrate in their application that the </a:t>
            </a:r>
          </a:p>
          <a:p>
            <a:endParaRPr lang="en-US">
              <a:cs typeface="Calibri"/>
            </a:endParaRPr>
          </a:p>
          <a:p>
            <a:pPr marL="171450" indent="-171450">
              <a:lnSpc>
                <a:spcPct val="90000"/>
              </a:lnSpc>
              <a:spcBef>
                <a:spcPts val="1000"/>
              </a:spcBef>
              <a:buFont typeface="Arial"/>
              <a:buChar char="•"/>
            </a:pPr>
            <a:r>
              <a:rPr lang="en-US"/>
              <a:t>Grant funds are necessary to undertake or complete the project</a:t>
            </a:r>
            <a:endParaRPr lang="en-US">
              <a:cs typeface="Calibri"/>
            </a:endParaRPr>
          </a:p>
          <a:p>
            <a:pPr marL="171450" indent="-171450">
              <a:lnSpc>
                <a:spcPct val="90000"/>
              </a:lnSpc>
              <a:spcBef>
                <a:spcPts val="1000"/>
              </a:spcBef>
              <a:buFont typeface="Arial"/>
              <a:buChar char="•"/>
            </a:pPr>
            <a:r>
              <a:rPr lang="en-US"/>
              <a:t>Applicant has proof of site control for the entire term of the grant (lease, rental agreement, deed, property tax statement, or mortgage payment receipt)</a:t>
            </a:r>
            <a:endParaRPr lang="en-US">
              <a:cs typeface="Calibri"/>
            </a:endParaRPr>
          </a:p>
          <a:p>
            <a:pPr marL="171450" indent="-171450">
              <a:lnSpc>
                <a:spcPct val="90000"/>
              </a:lnSpc>
              <a:spcBef>
                <a:spcPts val="1000"/>
              </a:spcBef>
              <a:buFont typeface="Arial"/>
              <a:buChar char="•"/>
            </a:pPr>
            <a:r>
              <a:rPr lang="en-US"/>
              <a:t>Construction may start within a reasonable time frame following award, and programs must begin operations no later than June 30, 2028;</a:t>
            </a:r>
            <a:endParaRPr lang="en-US">
              <a:cs typeface="Calibri"/>
            </a:endParaRPr>
          </a:p>
          <a:p>
            <a:pPr marL="171450" indent="-171450">
              <a:lnSpc>
                <a:spcPct val="90000"/>
              </a:lnSpc>
              <a:spcBef>
                <a:spcPts val="1000"/>
              </a:spcBef>
              <a:buFont typeface="Arial"/>
              <a:buChar char="•"/>
            </a:pPr>
            <a:r>
              <a:rPr lang="en-US"/>
              <a:t>Financial and organizational viability for the child care program operation for the term of the grant (which means that projects must properly funded and the organization can execute the project successfully. The Departments really wants to make sure that applicants are successful and stay in business while this grant is being awarded and the funds are being executed). </a:t>
            </a:r>
            <a:endParaRPr lang="en-US">
              <a:cs typeface="Calibri"/>
            </a:endParaRPr>
          </a:p>
          <a:p>
            <a:pPr marL="171450" indent="-171450">
              <a:lnSpc>
                <a:spcPct val="90000"/>
              </a:lnSpc>
              <a:spcBef>
                <a:spcPts val="1000"/>
              </a:spcBef>
              <a:buFont typeface="Arial"/>
              <a:buChar char="•"/>
            </a:pPr>
            <a:r>
              <a:rPr lang="en-US"/>
              <a:t>Applicants must also demonstrate that all necessary approvals and permits for the proposed project were or will be obtained, if applicable.</a:t>
            </a:r>
            <a:endParaRPr lang="en-US">
              <a:cs typeface="Calibri"/>
            </a:endParaRPr>
          </a:p>
          <a:p>
            <a:pPr marL="171450" indent="-171450">
              <a:lnSpc>
                <a:spcPct val="90000"/>
              </a:lnSpc>
              <a:spcBef>
                <a:spcPts val="1000"/>
              </a:spcBef>
              <a:buFont typeface="Arial"/>
              <a:buChar char="•"/>
            </a:pPr>
            <a:r>
              <a:rPr lang="en-US">
                <a:cs typeface="Calibri"/>
              </a:rPr>
              <a:t>Applicants must commit to a 10% match for the grant amount requested (which includes cash on hand or lines of credit)</a:t>
            </a: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22</a:t>
            </a:fld>
            <a:endParaRPr lang="en-US"/>
          </a:p>
        </p:txBody>
      </p:sp>
    </p:spTree>
    <p:extLst>
      <p:ext uri="{BB962C8B-B14F-4D97-AF65-F5344CB8AC3E}">
        <p14:creationId xmlns:p14="http://schemas.microsoft.com/office/powerpoint/2010/main" val="20246903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Kim</a:t>
            </a:r>
            <a:endParaRPr lang="en-US"/>
          </a:p>
          <a:p>
            <a:endParaRPr lang="en-US"/>
          </a:p>
          <a:p>
            <a:r>
              <a:rPr lang="en-US"/>
              <a:t>Moving to award amounts. So it is at the discretion of the CDSS to determine award amounts. The department will use certain criteria to base this on, which includes but is not limited to, the following:</a:t>
            </a:r>
            <a:endParaRPr lang="en-US">
              <a:cs typeface="Calibri"/>
            </a:endParaRPr>
          </a:p>
          <a:p>
            <a:endParaRPr lang="en-US">
              <a:cs typeface="Calibri"/>
            </a:endParaRPr>
          </a:p>
          <a:p>
            <a:pPr marL="171450" indent="-171450">
              <a:buFont typeface="Arial" panose="020B0604020202020204" pitchFamily="34" charset="0"/>
              <a:buChar char="•"/>
            </a:pPr>
            <a:r>
              <a:rPr lang="en-US"/>
              <a:t>the scope of each project, </a:t>
            </a:r>
            <a:endParaRPr lang="en-US">
              <a:cs typeface="Calibri"/>
            </a:endParaRPr>
          </a:p>
          <a:p>
            <a:pPr marL="171450" indent="-171450">
              <a:buFont typeface="Arial" panose="020B0604020202020204" pitchFamily="34" charset="0"/>
              <a:buChar char="•"/>
            </a:pPr>
            <a:r>
              <a:rPr lang="en-US"/>
              <a:t>regional costs, </a:t>
            </a:r>
            <a:endParaRPr lang="en-US">
              <a:cs typeface="Calibri"/>
            </a:endParaRPr>
          </a:p>
          <a:p>
            <a:pPr marL="171450" indent="-171450">
              <a:buFont typeface="Arial" panose="020B0604020202020204" pitchFamily="34" charset="0"/>
              <a:buChar char="•"/>
            </a:pPr>
            <a:r>
              <a:rPr lang="en-US"/>
              <a:t>the use of universal design to provide inclusive environments, </a:t>
            </a:r>
            <a:endParaRPr lang="en-US">
              <a:cs typeface="Calibri"/>
            </a:endParaRPr>
          </a:p>
          <a:p>
            <a:pPr marL="171450" indent="-171450">
              <a:buFont typeface="Arial" panose="020B0604020202020204" pitchFamily="34" charset="0"/>
              <a:buChar char="•"/>
            </a:pPr>
            <a:r>
              <a:rPr lang="en-US"/>
              <a:t>the need to meet licensing requirements or health and safety standards, </a:t>
            </a:r>
            <a:endParaRPr lang="en-US">
              <a:cs typeface="Calibri"/>
            </a:endParaRPr>
          </a:p>
          <a:p>
            <a:pPr marL="171450" indent="-171450">
              <a:buFont typeface="Arial" panose="020B0604020202020204" pitchFamily="34" charset="0"/>
              <a:buChar char="•"/>
            </a:pPr>
            <a:r>
              <a:rPr lang="en-US"/>
              <a:t>the proportion of children receiving subsidies to be served, </a:t>
            </a:r>
            <a:endParaRPr lang="en-US">
              <a:cs typeface="Calibri"/>
            </a:endParaRPr>
          </a:p>
          <a:p>
            <a:pPr marL="171450" indent="-171450">
              <a:buFont typeface="Arial" panose="020B0604020202020204" pitchFamily="34" charset="0"/>
              <a:buChar char="•"/>
            </a:pPr>
            <a:r>
              <a:rPr lang="en-US"/>
              <a:t>the total number of children served or to be served </a:t>
            </a:r>
            <a:endParaRPr lang="en-US">
              <a:cs typeface="Calibri"/>
            </a:endParaRPr>
          </a:p>
          <a:p>
            <a:pPr marL="171450" indent="-171450">
              <a:buFont typeface="Arial" panose="020B0604020202020204" pitchFamily="34" charset="0"/>
              <a:buChar char="•"/>
            </a:pPr>
            <a:r>
              <a:rPr lang="en-US"/>
              <a:t>and the percentage of space used for child care.  </a:t>
            </a:r>
            <a:endParaRPr lang="en-US">
              <a:cs typeface="Calibri"/>
            </a:endParaRPr>
          </a:p>
          <a:p>
            <a:pPr>
              <a:lnSpc>
                <a:spcPct val="90000"/>
              </a:lnSpc>
              <a:spcBef>
                <a:spcPts val="1000"/>
              </a:spcBef>
            </a:pPr>
            <a:endParaRPr lang="en-US" b="1"/>
          </a:p>
          <a:p>
            <a:pPr>
              <a:lnSpc>
                <a:spcPct val="90000"/>
              </a:lnSpc>
              <a:spcBef>
                <a:spcPts val="1000"/>
              </a:spcBef>
            </a:pPr>
            <a:r>
              <a:rPr lang="en-US" b="1"/>
              <a:t>The funding amounts are based on the providers' license. Licensed Child Care Centers can request up to $1.5 million, and Licensed Family Child Care Homes can request up to $100,000. </a:t>
            </a:r>
            <a:endParaRPr lang="en-US" b="1">
              <a:cs typeface="Calibri"/>
            </a:endParaRPr>
          </a:p>
          <a:p>
            <a:pPr marL="171450" indent="-171450">
              <a:buFont typeface="Arial" panose="020B0604020202020204" pitchFamily="34" charset="0"/>
              <a:buChar char="•"/>
            </a:pPr>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23</a:t>
            </a:fld>
            <a:endParaRPr lang="en-US"/>
          </a:p>
        </p:txBody>
      </p:sp>
    </p:spTree>
    <p:extLst>
      <p:ext uri="{BB962C8B-B14F-4D97-AF65-F5344CB8AC3E}">
        <p14:creationId xmlns:p14="http://schemas.microsoft.com/office/powerpoint/2010/main" val="37399418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Kim</a:t>
            </a:r>
            <a:endParaRPr lang="en-US"/>
          </a:p>
          <a:p>
            <a:endParaRPr lang="en-US"/>
          </a:p>
          <a:p>
            <a:pPr>
              <a:defRPr/>
            </a:pPr>
            <a:r>
              <a:rPr lang="en-US"/>
              <a:t>An awardee/grantee that receives funds under this RFA shall supplement, and not supplant, federal, state, and local public funds expended for these purposes (WIC section 10310.1(little L)). </a:t>
            </a:r>
            <a:endParaRPr lang="en-US">
              <a:cs typeface="Calibri"/>
            </a:endParaRPr>
          </a:p>
          <a:p>
            <a:pPr marL="0" marR="0" lvl="0" indent="0" algn="l" defTabSz="914400" rtl="0" eaLnBrk="1" fontAlgn="auto" latinLnBrk="0" hangingPunct="1">
              <a:lnSpc>
                <a:spcPct val="100000"/>
              </a:lnSpc>
              <a:spcBef>
                <a:spcPct val="0"/>
              </a:spcBef>
              <a:spcAft>
                <a:spcPct val="0"/>
              </a:spcAft>
              <a:buClrTx/>
              <a:buSzTx/>
              <a:buFontTx/>
              <a:buNone/>
              <a:defRPr/>
            </a:pPr>
            <a:endParaRPr lang="en-US"/>
          </a:p>
          <a:p>
            <a:pPr>
              <a:defRPr/>
            </a:pPr>
            <a:r>
              <a:rPr lang="en-US"/>
              <a:t>For questions specific to allowable and unallowable costs please refer to the RFA. We will not review specifics in this webinar.  We want to bring to your attention this part of the RFA because we know that defining "new construction" and "major renovations" can be tricky. Please refer to the list in the RFA. While it is not a comprehensive list of allowable and unallowable costs, it does provide a good start on what projects might be allowed.</a:t>
            </a:r>
            <a:endParaRPr lang="en-US" i="1">
              <a:cs typeface="Calibri"/>
            </a:endParaRPr>
          </a:p>
          <a:p>
            <a:pPr>
              <a:defRPr/>
            </a:pPr>
            <a:endParaRPr lang="en-US">
              <a:cs typeface="Calibri"/>
            </a:endParaRPr>
          </a:p>
          <a:p>
            <a:pPr>
              <a:defRPr/>
            </a:pPr>
            <a:r>
              <a:rPr lang="en-US"/>
              <a:t>RFA 1 funded minor renovations and repairs. This RFA funds projects for </a:t>
            </a:r>
            <a:r>
              <a:rPr lang="en-US" i="1"/>
              <a:t>new construction or major renovations.  </a:t>
            </a:r>
            <a:endParaRPr lang="en-US" i="1">
              <a:cs typeface="Calibri"/>
            </a:endParaRPr>
          </a:p>
          <a:p>
            <a:pPr>
              <a:defRPr/>
            </a:pPr>
            <a:endParaRPr lang="en-US"/>
          </a:p>
          <a:p>
            <a:pPr>
              <a:defRPr/>
            </a:pPr>
            <a:r>
              <a:rPr lang="en-US">
                <a:cs typeface="Calibri"/>
              </a:rPr>
              <a:t>New construction is building an entirely new facility from the ground up.</a:t>
            </a:r>
          </a:p>
          <a:p>
            <a:pPr>
              <a:defRPr/>
            </a:pPr>
            <a:endParaRPr lang="en-US"/>
          </a:p>
          <a:p>
            <a:pPr>
              <a:defRPr/>
            </a:pPr>
            <a:r>
              <a:rPr lang="en-US"/>
              <a:t>Major renovation includes, but is not limited to, the following:</a:t>
            </a:r>
            <a:endParaRPr lang="en-US">
              <a:cs typeface="Calibri"/>
            </a:endParaRPr>
          </a:p>
          <a:p>
            <a:pPr marL="171450" indent="-171450">
              <a:buFont typeface="Arial"/>
              <a:buChar char="•"/>
              <a:defRPr/>
            </a:pPr>
            <a:r>
              <a:rPr lang="en-US"/>
              <a:t>Structural changes, which includes things like:</a:t>
            </a:r>
            <a:endParaRPr lang="en-US">
              <a:cs typeface="Calibri"/>
            </a:endParaRPr>
          </a:p>
          <a:p>
            <a:pPr marL="628650" lvl="1" indent="-171450">
              <a:buFont typeface="Arial"/>
              <a:buChar char="•"/>
              <a:defRPr/>
            </a:pPr>
            <a:r>
              <a:rPr lang="en-US"/>
              <a:t>Changes to the foundation, the floor, the roof, and the exterior,</a:t>
            </a:r>
            <a:endParaRPr lang="en-US">
              <a:cs typeface="Calibri"/>
            </a:endParaRPr>
          </a:p>
          <a:p>
            <a:pPr marL="628650" lvl="1" indent="-171450">
              <a:buFont typeface="Arial"/>
              <a:buChar char="•"/>
              <a:defRPr/>
            </a:pPr>
            <a:r>
              <a:rPr lang="en-US"/>
              <a:t>Altering load-bearing walls of a facility, or</a:t>
            </a:r>
            <a:endParaRPr lang="en-US">
              <a:cs typeface="Calibri"/>
            </a:endParaRPr>
          </a:p>
          <a:p>
            <a:pPr marL="628650" lvl="1" indent="-171450">
              <a:buFont typeface="Arial"/>
              <a:buChar char="•"/>
              <a:defRPr/>
            </a:pPr>
            <a:r>
              <a:rPr lang="en-US"/>
              <a:t>Extending a facility to increase its floor area;</a:t>
            </a:r>
            <a:endParaRPr lang="en-US">
              <a:cs typeface="Calibri"/>
            </a:endParaRPr>
          </a:p>
          <a:p>
            <a:pPr marL="171450" indent="-171450">
              <a:buFont typeface="Arial"/>
              <a:buChar char="•"/>
              <a:defRPr/>
            </a:pPr>
            <a:r>
              <a:rPr lang="en-US"/>
              <a:t>It also includes things like:</a:t>
            </a:r>
            <a:endParaRPr lang="en-US">
              <a:cs typeface="Calibri"/>
            </a:endParaRPr>
          </a:p>
          <a:p>
            <a:pPr marL="628650" lvl="1" indent="-171450">
              <a:buFont typeface="Arial"/>
              <a:buChar char="•"/>
              <a:defRPr/>
            </a:pPr>
            <a:r>
              <a:rPr lang="en-US"/>
              <a:t>An extensive alteration of a facility such as significantly changing its function and purpose, even if such a renovation does not include any structural change </a:t>
            </a:r>
            <a:endParaRPr lang="en-US">
              <a:cs typeface="Calibri"/>
            </a:endParaRPr>
          </a:p>
          <a:p>
            <a:pPr marL="628650" lvl="1" indent="-171450">
              <a:buFont typeface="Arial"/>
              <a:buChar char="•"/>
              <a:defRPr/>
            </a:pPr>
            <a:endParaRPr lang="en-US">
              <a:cs typeface="Calibri"/>
            </a:endParaRPr>
          </a:p>
          <a:p>
            <a:pPr>
              <a:defRPr/>
            </a:pPr>
            <a:r>
              <a:rPr lang="en-US"/>
              <a:t>Projects must be new construction or major renovations as defined in the RFA.</a:t>
            </a:r>
            <a:endParaRPr lang="en-US">
              <a:cs typeface="Calibri"/>
            </a:endParaRPr>
          </a:p>
          <a:p>
            <a:pPr marL="0" marR="0" lvl="0" indent="0" algn="l" defTabSz="914400" rtl="0" eaLnBrk="1" fontAlgn="auto" latinLnBrk="0" hangingPunct="1">
              <a:lnSpc>
                <a:spcPct val="100000"/>
              </a:lnSpc>
              <a:spcBef>
                <a:spcPct val="0"/>
              </a:spcBef>
              <a:spcAft>
                <a:spcPct val="0"/>
              </a:spcAft>
              <a:buClrTx/>
              <a:buSzTx/>
              <a:buFontTx/>
              <a:buNone/>
              <a:defRPr/>
            </a:pPr>
            <a:endParaRPr lang="en-US"/>
          </a:p>
          <a:p>
            <a:endParaRPr lang="en-US"/>
          </a:p>
        </p:txBody>
      </p:sp>
      <p:sp>
        <p:nvSpPr>
          <p:cNvPr id="4" name="Slide Number Placeholder 3"/>
          <p:cNvSpPr>
            <a:spLocks noGrp="1"/>
          </p:cNvSpPr>
          <p:nvPr>
            <p:ph type="sldNum" sz="quarter" idx="5"/>
          </p:nvPr>
        </p:nvSpPr>
        <p:spPr/>
        <p:txBody>
          <a:bodyPr/>
          <a:lstStyle/>
          <a:p>
            <a:fld id="{00E9C295-3134-4104-9692-25F3FD3ABDAD}" type="slidenum">
              <a:rPr lang="en-US" smtClean="0"/>
              <a:t>24</a:t>
            </a:fld>
            <a:endParaRPr lang="en-US"/>
          </a:p>
        </p:txBody>
      </p:sp>
    </p:spTree>
    <p:extLst>
      <p:ext uri="{BB962C8B-B14F-4D97-AF65-F5344CB8AC3E}">
        <p14:creationId xmlns:p14="http://schemas.microsoft.com/office/powerpoint/2010/main" val="24340352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Kim</a:t>
            </a:r>
            <a:endParaRPr lang="en-US"/>
          </a:p>
          <a:p>
            <a:endParaRPr lang="en-US"/>
          </a:p>
          <a:p>
            <a:pPr>
              <a:defRPr/>
            </a:pPr>
            <a:r>
              <a:rPr lang="en-US"/>
              <a:t>Grantees are held to grant terms which is the period they will be required to provide child care services. This means that awardees are required to </a:t>
            </a:r>
            <a:r>
              <a:rPr lang="en-US" b="1"/>
              <a:t>continue </a:t>
            </a:r>
            <a:r>
              <a:rPr lang="en-US"/>
              <a:t>providing child care and development or preschool services at the location site where the CCDD-IGP grant is being used for a period of years following grant award as described below:</a:t>
            </a:r>
            <a:endParaRPr lang="en-US">
              <a:cs typeface="Calibri"/>
            </a:endParaRPr>
          </a:p>
          <a:p>
            <a:pPr>
              <a:defRPr/>
            </a:pPr>
            <a:r>
              <a:rPr lang="en-US"/>
              <a:t> • Child Care Centers shall continue to provide services for ten year following notification of the grant award </a:t>
            </a:r>
            <a:endParaRPr lang="en-US">
              <a:cs typeface="Calibri"/>
            </a:endParaRPr>
          </a:p>
          <a:p>
            <a:pPr>
              <a:defRPr/>
            </a:pPr>
            <a:r>
              <a:rPr lang="en-US"/>
              <a:t>• Family Child Care Homes shall continue to provide services for two years following notification of the grant award</a:t>
            </a:r>
            <a:endParaRPr lang="en-US">
              <a:cs typeface="Calibri"/>
            </a:endParaRPr>
          </a:p>
          <a:p>
            <a:pPr>
              <a:defRPr/>
            </a:pPr>
            <a:endParaRPr lang="en-US">
              <a:cs typeface="Calibri"/>
            </a:endParaRPr>
          </a:p>
          <a:p>
            <a:pPr>
              <a:defRPr/>
            </a:pPr>
            <a:r>
              <a:rPr lang="en-US" b="1"/>
              <a:t>And I will now hand it over to Shane to discuss the General Application Information </a:t>
            </a:r>
            <a:endParaRPr lang="en-US"/>
          </a:p>
        </p:txBody>
      </p:sp>
      <p:sp>
        <p:nvSpPr>
          <p:cNvPr id="4" name="Slide Number Placeholder 3"/>
          <p:cNvSpPr>
            <a:spLocks noGrp="1"/>
          </p:cNvSpPr>
          <p:nvPr>
            <p:ph type="sldNum" sz="quarter" idx="5"/>
          </p:nvPr>
        </p:nvSpPr>
        <p:spPr/>
        <p:txBody>
          <a:bodyPr/>
          <a:lstStyle/>
          <a:p>
            <a:fld id="{00E9C295-3134-4104-9692-25F3FD3ABDAD}" type="slidenum">
              <a:rPr lang="en-US" smtClean="0"/>
              <a:t>25</a:t>
            </a:fld>
            <a:endParaRPr lang="en-US"/>
          </a:p>
        </p:txBody>
      </p:sp>
    </p:spTree>
    <p:extLst>
      <p:ext uri="{BB962C8B-B14F-4D97-AF65-F5344CB8AC3E}">
        <p14:creationId xmlns:p14="http://schemas.microsoft.com/office/powerpoint/2010/main" val="35638207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b="1"/>
              <a:t>Shane ✅</a:t>
            </a:r>
            <a:endParaRPr lang="en-US"/>
          </a:p>
          <a:p>
            <a:r>
              <a:rPr lang="en-US" b="1"/>
              <a:t>Hi everyone, this is Shane Diridoni again and I am the manager of the Child Care and Development Division's Funding Application Unit.  I'm going to talk a little bit about general application information and components.</a:t>
            </a:r>
            <a:endParaRPr lang="en-US"/>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26</a:t>
            </a:fld>
            <a:endParaRPr lang="en-US"/>
          </a:p>
        </p:txBody>
      </p:sp>
    </p:spTree>
    <p:extLst>
      <p:ext uri="{BB962C8B-B14F-4D97-AF65-F5344CB8AC3E}">
        <p14:creationId xmlns:p14="http://schemas.microsoft.com/office/powerpoint/2010/main" val="146084076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Shane ✅</a:t>
            </a:r>
          </a:p>
          <a:p>
            <a:endParaRPr lang="en-US">
              <a:cs typeface="Calibri"/>
            </a:endParaRPr>
          </a:p>
          <a:p>
            <a:pPr>
              <a:defRPr/>
            </a:pPr>
            <a:r>
              <a:rPr lang="en-US" b="1">
                <a:cs typeface="Calibri"/>
              </a:rPr>
              <a:t>The links to the application have been posted to the </a:t>
            </a:r>
            <a:r>
              <a:rPr lang="en-US" b="1"/>
              <a:t>New Construction and Major Renovation web page.  </a:t>
            </a:r>
            <a:r>
              <a:rPr lang="en-US" b="1">
                <a:cs typeface="+mn-lt"/>
              </a:rPr>
              <a:t/>
            </a:r>
            <a:br>
              <a:rPr lang="en-US" b="1">
                <a:cs typeface="+mn-lt"/>
              </a:rPr>
            </a:br>
            <a:endParaRPr lang="en-US" b="1">
              <a:cs typeface="Calibri"/>
            </a:endParaRPr>
          </a:p>
          <a:p>
            <a:pPr>
              <a:defRPr/>
            </a:pPr>
            <a:r>
              <a:rPr lang="en-US" b="1"/>
              <a:t>Four different applications are available on the website:</a:t>
            </a:r>
            <a:endParaRPr lang="en-US" b="1">
              <a:cs typeface="Calibri"/>
            </a:endParaRPr>
          </a:p>
          <a:p>
            <a:pPr lvl="2">
              <a:defRPr/>
            </a:pPr>
            <a:r>
              <a:rPr lang="en-US" b="1"/>
              <a:t>The first is for center based providers.  This one is only available in English.</a:t>
            </a:r>
            <a:endParaRPr lang="en-US" b="1">
              <a:cs typeface="Calibri"/>
            </a:endParaRPr>
          </a:p>
          <a:p>
            <a:pPr lvl="2">
              <a:defRPr/>
            </a:pPr>
            <a:endParaRPr lang="en-US" b="1">
              <a:cs typeface="Calibri"/>
            </a:endParaRPr>
          </a:p>
          <a:p>
            <a:pPr lvl="2">
              <a:defRPr/>
            </a:pPr>
            <a:r>
              <a:rPr lang="en-US" b="1">
                <a:cs typeface="Calibri"/>
              </a:rPr>
              <a:t>The next three are for the Family Child Care Homes—each of these links goes to an English, Spanish, and Chinese version. </a:t>
            </a:r>
            <a:endParaRPr lang="en-US"/>
          </a:p>
          <a:p>
            <a:pPr lvl="2">
              <a:defRPr/>
            </a:pPr>
            <a:endParaRPr lang="en-US" b="1">
              <a:cs typeface="Calibri"/>
            </a:endParaRPr>
          </a:p>
          <a:p>
            <a:pPr lvl="2">
              <a:defRPr/>
            </a:pPr>
            <a:r>
              <a:rPr lang="en-US" b="1"/>
              <a:t>Applicants should ensure they are completing the appropriate application for their program type.</a:t>
            </a:r>
            <a:endParaRPr lang="en-US" b="1">
              <a:cs typeface="Calibri"/>
            </a:endParaRPr>
          </a:p>
          <a:p>
            <a:pPr>
              <a:defRPr/>
            </a:pPr>
            <a:endParaRPr lang="en-US">
              <a:cs typeface="Calibri"/>
            </a:endParaRPr>
          </a:p>
          <a:p>
            <a:pPr>
              <a:defRPr/>
            </a:pPr>
            <a:r>
              <a:rPr lang="en-US" b="1">
                <a:cs typeface="Calibri"/>
              </a:rPr>
              <a:t>So diving into the process...</a:t>
            </a:r>
          </a:p>
          <a:p>
            <a:pPr>
              <a:defRPr/>
            </a:pPr>
            <a:endParaRPr lang="en-US" b="1">
              <a:cs typeface="Calibri"/>
            </a:endParaRPr>
          </a:p>
          <a:p>
            <a:pPr>
              <a:defRPr/>
            </a:pPr>
            <a:r>
              <a:rPr lang="en-US" b="1"/>
              <a:t>The portal will walk applicants though all the required information for their project type.  Coming up soon in this webinar, we'll have Chris doing a high level walk through of the application on the platform itself.  Essentially though, applicants will enter their data, narratives, budgets, and attachments all in one place.</a:t>
            </a:r>
            <a:endParaRPr lang="en-US" b="1">
              <a:cs typeface="Calibri"/>
            </a:endParaRPr>
          </a:p>
          <a:p>
            <a:pPr>
              <a:defRPr/>
            </a:pPr>
            <a:endParaRPr lang="en-US"/>
          </a:p>
          <a:p>
            <a:pPr>
              <a:defRPr/>
            </a:pPr>
            <a:r>
              <a:rPr lang="en-US" b="1"/>
              <a:t>If applicants intend to apply for multiple sites, a separate application must be submitted for each site.</a:t>
            </a:r>
            <a:endParaRPr lang="en-US" b="1">
              <a:cs typeface="Calibri"/>
            </a:endParaRPr>
          </a:p>
          <a:p>
            <a:endParaRPr lang="en-US" b="1">
              <a:cs typeface="Calibri"/>
            </a:endParaRPr>
          </a:p>
          <a:p>
            <a:r>
              <a:rPr lang="en-US" b="1">
                <a:cs typeface="Calibri"/>
              </a:rPr>
              <a:t>The application must be completed in accordance with the overview and instructions.  Some things to note are as follows--</a:t>
            </a:r>
          </a:p>
          <a:p>
            <a:endParaRPr lang="en-US" b="1"/>
          </a:p>
          <a:p>
            <a:pPr marL="171450" indent="-171450">
              <a:buFont typeface="Arial"/>
              <a:buChar char="•"/>
            </a:pPr>
            <a:r>
              <a:rPr lang="en-US" b="1"/>
              <a:t>Applications will only be accepted through the web portal located on the aforementioned web page.  No email or hard copies will be accepted.</a:t>
            </a:r>
            <a:endParaRPr lang="en-US" b="1">
              <a:cs typeface="Calibri"/>
            </a:endParaRPr>
          </a:p>
          <a:p>
            <a:pPr marL="171450" indent="-171450">
              <a:buFont typeface="Arial"/>
              <a:buChar char="•"/>
            </a:pPr>
            <a:endParaRPr lang="en-US" b="1">
              <a:cs typeface="Calibri"/>
            </a:endParaRPr>
          </a:p>
          <a:p>
            <a:pPr marL="171450" indent="-171450">
              <a:buFont typeface="Arial"/>
              <a:buChar char="•"/>
            </a:pPr>
            <a:r>
              <a:rPr lang="en-US" b="1">
                <a:cs typeface="Calibri"/>
              </a:rPr>
              <a:t>Applicants must enter their data, narrative, budgets, and all other attachments through the portal.  </a:t>
            </a:r>
          </a:p>
          <a:p>
            <a:pPr marL="171450" indent="-171450">
              <a:buFont typeface="Arial"/>
              <a:buChar char="•"/>
            </a:pPr>
            <a:endParaRPr lang="en-US" b="1">
              <a:cs typeface="Calibri"/>
            </a:endParaRPr>
          </a:p>
          <a:p>
            <a:pPr marL="171450" indent="-171450">
              <a:buFont typeface="Arial"/>
              <a:buChar char="•"/>
            </a:pPr>
            <a:r>
              <a:rPr lang="en-US" b="1">
                <a:cs typeface="Calibri"/>
              </a:rPr>
              <a:t>Attachments should be legible and converted to the appropriate file format.  Please double check uploaded files to ensure the correct file has been uploaded.  Once you get to the areas requiring attachments, </a:t>
            </a:r>
            <a:r>
              <a:rPr lang="en-US" b="1"/>
              <a:t>the portal</a:t>
            </a:r>
            <a:r>
              <a:rPr lang="en-US" b="1">
                <a:cs typeface="Calibri"/>
              </a:rPr>
              <a:t> identifies the appropriate file format types.</a:t>
            </a:r>
          </a:p>
          <a:p>
            <a:pPr marL="171450" indent="-171450">
              <a:buFont typeface="Arial"/>
              <a:buChar char="•"/>
            </a:pPr>
            <a:endParaRPr lang="en-US" b="1">
              <a:cs typeface="Calibri"/>
            </a:endParaRPr>
          </a:p>
          <a:p>
            <a:pPr marL="171450" indent="-171450">
              <a:buFont typeface="Arial"/>
              <a:buChar char="•"/>
            </a:pPr>
            <a:r>
              <a:rPr lang="en-US" b="1">
                <a:cs typeface="Calibri"/>
              </a:rPr>
              <a:t>Applicants can continue to access and edit their application until they hit submit.</a:t>
            </a:r>
          </a:p>
        </p:txBody>
      </p:sp>
      <p:sp>
        <p:nvSpPr>
          <p:cNvPr id="4" name="Slide Number Placeholder 3"/>
          <p:cNvSpPr>
            <a:spLocks noGrp="1"/>
          </p:cNvSpPr>
          <p:nvPr>
            <p:ph type="sldNum" sz="quarter" idx="5"/>
          </p:nvPr>
        </p:nvSpPr>
        <p:spPr/>
        <p:txBody>
          <a:bodyPr/>
          <a:lstStyle/>
          <a:p>
            <a:fld id="{00E9C295-3134-4104-9692-25F3FD3ABDAD}" type="slidenum">
              <a:rPr lang="en-US" smtClean="0"/>
              <a:t>27</a:t>
            </a:fld>
            <a:endParaRPr lang="en-US"/>
          </a:p>
        </p:txBody>
      </p:sp>
    </p:spTree>
    <p:extLst>
      <p:ext uri="{BB962C8B-B14F-4D97-AF65-F5344CB8AC3E}">
        <p14:creationId xmlns:p14="http://schemas.microsoft.com/office/powerpoint/2010/main" val="10776688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Shane ✅</a:t>
            </a:r>
          </a:p>
          <a:p>
            <a:endParaRPr lang="en-US" b="1">
              <a:cs typeface="Calibri"/>
            </a:endParaRPr>
          </a:p>
          <a:p>
            <a:r>
              <a:rPr lang="en-US" b="1">
                <a:cs typeface="Calibri"/>
              </a:rPr>
              <a:t>Once applications are submitted, no additional changes can be made.</a:t>
            </a:r>
            <a:endParaRPr lang="en-US">
              <a:cs typeface="Calibri"/>
            </a:endParaRPr>
          </a:p>
          <a:p>
            <a:endParaRPr lang="en-US" b="1"/>
          </a:p>
          <a:p>
            <a:r>
              <a:rPr lang="en-US" b="1"/>
              <a:t>We advise that applicants keep their applications in draft form until they are fully ready to submit, however they should not wait until the last minute to submit.</a:t>
            </a:r>
            <a:endParaRPr lang="en-US"/>
          </a:p>
          <a:p>
            <a:endParaRPr lang="en-US" b="1">
              <a:cs typeface="Calibri"/>
            </a:endParaRPr>
          </a:p>
          <a:p>
            <a:r>
              <a:rPr lang="en-US" b="1">
                <a:cs typeface="Calibri"/>
              </a:rPr>
              <a:t>Applicants may contact </a:t>
            </a:r>
            <a:r>
              <a:rPr lang="en-US" b="1">
                <a:hlinkClick r:id="rId3"/>
              </a:rPr>
              <a:t>CCDDFacilities@dss.ca.gov</a:t>
            </a:r>
            <a:r>
              <a:rPr lang="en-US" b="1">
                <a:cs typeface="Calibri"/>
              </a:rPr>
              <a:t> to reopen their application if they need to provide or replace a document.  Requests to reopen must be received in the inbox on</a:t>
            </a:r>
            <a:r>
              <a:rPr lang="en-US" b="1"/>
              <a:t> or before January 20, 2023.  </a:t>
            </a:r>
            <a:endParaRPr lang="en-US" b="1">
              <a:cs typeface="Calibri"/>
            </a:endParaRPr>
          </a:p>
          <a:p>
            <a:endParaRPr lang="en-US" b="1">
              <a:cs typeface="Calibri"/>
            </a:endParaRPr>
          </a:p>
          <a:p>
            <a:r>
              <a:rPr lang="en-US" b="1"/>
              <a:t>Once the application is submitted,</a:t>
            </a:r>
            <a:r>
              <a:rPr lang="en-US" b="1">
                <a:cs typeface="Calibri"/>
              </a:rPr>
              <a:t> applicants will receive a confirmation message and email.  Please also keep an eye on your SPAM folder.</a:t>
            </a:r>
            <a:endParaRPr lang="en-US"/>
          </a:p>
          <a:p>
            <a:endParaRPr lang="en-US" b="1">
              <a:cs typeface="Calibri"/>
            </a:endParaRPr>
          </a:p>
          <a:p>
            <a:r>
              <a:rPr lang="en-US" b="1">
                <a:cs typeface="Calibri"/>
              </a:rPr>
              <a:t>And by submitting an application, applicants authorize the Department of Social Services to verify all information in the application, including any referenced names.</a:t>
            </a:r>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28</a:t>
            </a:fld>
            <a:endParaRPr lang="en-US"/>
          </a:p>
        </p:txBody>
      </p:sp>
    </p:spTree>
    <p:extLst>
      <p:ext uri="{BB962C8B-B14F-4D97-AF65-F5344CB8AC3E}">
        <p14:creationId xmlns:p14="http://schemas.microsoft.com/office/powerpoint/2010/main" val="194407492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Shane ✅</a:t>
            </a:r>
            <a:endParaRPr lang="en-US" b="1">
              <a:cs typeface="Calibri"/>
            </a:endParaRPr>
          </a:p>
          <a:p>
            <a:endParaRPr lang="en-US" b="1">
              <a:cs typeface="Calibri"/>
            </a:endParaRPr>
          </a:p>
          <a:p>
            <a:pPr marL="171450" indent="-171450">
              <a:buFont typeface="Arial,Sans-Serif"/>
              <a:buChar char="•"/>
            </a:pPr>
            <a:r>
              <a:rPr lang="en-US" b="1"/>
              <a:t>All applications and accompanying documentation submitted in connection with this RFA become public record, which CDSS may legally have to disclose to third parties upon request.  Therefore, please do not disclose any confidential or proprietary information in their applications.</a:t>
            </a:r>
            <a:endParaRPr lang="en-US" b="1">
              <a:cs typeface="Calibri"/>
            </a:endParaRPr>
          </a:p>
          <a:p>
            <a:pPr marL="171450" indent="-171450">
              <a:buFont typeface="Arial,Sans-Serif"/>
              <a:buChar char="•"/>
            </a:pPr>
            <a:endParaRPr lang="en-US" b="1">
              <a:cs typeface="Calibri"/>
            </a:endParaRPr>
          </a:p>
          <a:p>
            <a:pPr marL="171450" indent="-171450">
              <a:buFont typeface="Arial,Sans-Serif"/>
              <a:buChar char="•"/>
            </a:pPr>
            <a:r>
              <a:rPr lang="en-US" b="1"/>
              <a:t>The platform will close at 11:59 pm PST on January 31, 2023.  Again, applicants are encouraged to leave their application open until they are fully finished, but we also encourage applicants to submit their application with ample time before the due date/time.  Again, applications will not be accepted outside of the platform or after the due date.</a:t>
            </a:r>
            <a:endParaRPr lang="en-US" b="1">
              <a:cs typeface="Calibri"/>
            </a:endParaRPr>
          </a:p>
          <a:p>
            <a:pPr marL="171450" indent="-171450">
              <a:buFont typeface="Arial,Sans-Serif"/>
              <a:buChar char="•"/>
            </a:pPr>
            <a:endParaRPr lang="en-US" b="1">
              <a:cs typeface="Calibri"/>
            </a:endParaRPr>
          </a:p>
          <a:p>
            <a:pPr marL="171450" indent="-171450">
              <a:buFont typeface="Arial,Sans-Serif"/>
              <a:buChar char="•"/>
              <a:defRPr/>
            </a:pPr>
            <a:r>
              <a:rPr lang="en-US" b="1"/>
              <a:t>Applicants are encouraged to see the Frequently Asked Questions posted on the FAQ web page mentioned earlier.  If questions are not answered by that means, please can contact the CDSS at </a:t>
            </a:r>
            <a:r>
              <a:rPr lang="en-US" b="1">
                <a:hlinkClick r:id="rId3"/>
              </a:rPr>
              <a:t>CCDDFacilities@dss.ca.gov.</a:t>
            </a:r>
            <a:endParaRPr lang="en-US" b="1"/>
          </a:p>
          <a:p>
            <a:pPr marL="171450" indent="-171450">
              <a:buFont typeface="Arial,Sans-Serif"/>
              <a:buChar char="•"/>
              <a:defRPr/>
            </a:pPr>
            <a:endParaRPr lang="en-US" b="1"/>
          </a:p>
          <a:p>
            <a:pPr marL="171450" indent="-171450">
              <a:buFont typeface="Arial,Sans-Serif"/>
              <a:buChar char="•"/>
              <a:defRPr/>
            </a:pPr>
            <a:r>
              <a:rPr lang="en-US" b="1"/>
              <a:t>Unfortunately the CDSS cannot provide details regarding individual application status after the applicant has submitted or after the close date.</a:t>
            </a:r>
          </a:p>
          <a:p>
            <a:pPr marL="171450" indent="-171450">
              <a:buFont typeface="Arial,Sans-Serif"/>
              <a:buChar char="•"/>
              <a:defRPr/>
            </a:pPr>
            <a:endParaRPr lang="en-US" b="1">
              <a:cs typeface="Calibri"/>
            </a:endParaRPr>
          </a:p>
          <a:p>
            <a:pPr marL="171450" indent="-171450">
              <a:buFont typeface="Arial,Sans-Serif"/>
              <a:buChar char="•"/>
              <a:defRPr/>
            </a:pPr>
            <a:r>
              <a:rPr lang="en-US" b="1">
                <a:cs typeface="Calibri"/>
              </a:rPr>
              <a:t>And with that, I'm going to pass it off to Nicole.</a:t>
            </a:r>
          </a:p>
        </p:txBody>
      </p:sp>
      <p:sp>
        <p:nvSpPr>
          <p:cNvPr id="4" name="Slide Number Placeholder 3"/>
          <p:cNvSpPr>
            <a:spLocks noGrp="1"/>
          </p:cNvSpPr>
          <p:nvPr>
            <p:ph type="sldNum" sz="quarter" idx="5"/>
          </p:nvPr>
        </p:nvSpPr>
        <p:spPr/>
        <p:txBody>
          <a:bodyPr/>
          <a:lstStyle/>
          <a:p>
            <a:fld id="{00E9C295-3134-4104-9692-25F3FD3ABDAD}" type="slidenum">
              <a:rPr lang="en-US" smtClean="0"/>
              <a:t>29</a:t>
            </a:fld>
            <a:endParaRPr lang="en-US"/>
          </a:p>
        </p:txBody>
      </p:sp>
    </p:spTree>
    <p:extLst>
      <p:ext uri="{BB962C8B-B14F-4D97-AF65-F5344CB8AC3E}">
        <p14:creationId xmlns:p14="http://schemas.microsoft.com/office/powerpoint/2010/main" val="34820482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Spanish interpreter </a:t>
            </a:r>
          </a:p>
          <a:p>
            <a:endParaRPr lang="en-US">
              <a:cs typeface="Calibri"/>
            </a:endParaRPr>
          </a:p>
          <a:p>
            <a:r>
              <a:rPr lang="en-US"/>
              <a:t>In order to provide language access, this meeting will have simultaneous interpretation in Spanish and Cantonese. If you are on a laptop or desktop, you will see a globe at the bottom right of your screen, please click on the globe icon that says “interpretation” and select your preferred language: English Spanish or Chinese. Even if English is your preference, we ask that you still choose that room for interpretation. If you are on an iPad or a similar device, the language interpretation option is located in the 3-dot menu on the upper right. </a:t>
            </a:r>
          </a:p>
          <a:p>
            <a:endParaRPr lang="en-US"/>
          </a:p>
          <a:p>
            <a:r>
              <a:rPr lang="en-US"/>
              <a:t>To only hear the translation into Spanish or Chinese, choose the option to "Mute Original Audio", also located in the Interpretation menu. </a:t>
            </a:r>
          </a:p>
          <a:p>
            <a:endParaRPr lang="en-US"/>
          </a:p>
          <a:p>
            <a:r>
              <a:rPr lang="en-US"/>
              <a:t>Please hold for this message to be translated into Spanish and Chinese</a:t>
            </a:r>
          </a:p>
          <a:p>
            <a:endParaRPr lang="en-US"/>
          </a:p>
          <a:p>
            <a:r>
              <a:rPr lang="en-US"/>
              <a:t>[ADVANCE SLIDE FOR CHINESE]</a:t>
            </a:r>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3</a:t>
            </a:fld>
            <a:endParaRPr lang="en-US"/>
          </a:p>
        </p:txBody>
      </p:sp>
    </p:spTree>
    <p:extLst>
      <p:ext uri="{BB962C8B-B14F-4D97-AF65-F5344CB8AC3E}">
        <p14:creationId xmlns:p14="http://schemas.microsoft.com/office/powerpoint/2010/main" val="1867046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Nicole</a:t>
            </a:r>
            <a:r>
              <a:rPr lang="en-US" b="1"/>
              <a:t> </a:t>
            </a:r>
            <a:endParaRPr lang="en-US">
              <a:cs typeface="Calibri"/>
            </a:endParaRPr>
          </a:p>
          <a:p>
            <a:endParaRPr lang="en-US">
              <a:cs typeface="Calibri"/>
            </a:endParaRPr>
          </a:p>
          <a:p>
            <a:r>
              <a:rPr lang="en-US" b="1">
                <a:cs typeface="Calibri"/>
              </a:rPr>
              <a:t>Hi everyone, my name is Nicole Hvisc, I am one of the analysts on the Infrastructure project.  I'll be talking today about the application components.</a:t>
            </a: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30</a:t>
            </a:fld>
            <a:endParaRPr lang="en-US"/>
          </a:p>
        </p:txBody>
      </p:sp>
    </p:spTree>
    <p:extLst>
      <p:ext uri="{BB962C8B-B14F-4D97-AF65-F5344CB8AC3E}">
        <p14:creationId xmlns:p14="http://schemas.microsoft.com/office/powerpoint/2010/main" val="208950917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Nicole </a:t>
            </a:r>
            <a:endParaRPr lang="en-US" b="1">
              <a:cs typeface="Calibri"/>
            </a:endParaRPr>
          </a:p>
          <a:p>
            <a:endParaRPr lang="en-US" b="1">
              <a:cs typeface="Calibri"/>
            </a:endParaRPr>
          </a:p>
          <a:p>
            <a:r>
              <a:rPr lang="en-US" b="1"/>
              <a:t>All information regarding these components are included in the Overview and Instructions document.  It is recommended that applicants download and review the information in the overview and instructions.  Again, please note the application for center based applicants in only available in English, and applications for Family Child Care Homes is available in English, Spanish, and Chinese.</a:t>
            </a:r>
            <a:endParaRPr lang="en-US" b="1">
              <a:cs typeface="Calibri"/>
            </a:endParaRPr>
          </a:p>
          <a:p>
            <a:endParaRPr lang="en-US" b="1">
              <a:cs typeface="Calibri"/>
            </a:endParaRPr>
          </a:p>
          <a:p>
            <a:r>
              <a:rPr lang="en-US" b="1">
                <a:cs typeface="Calibri"/>
              </a:rPr>
              <a:t>The application must contain three major components:</a:t>
            </a:r>
          </a:p>
          <a:p>
            <a:endParaRPr lang="en-US" b="1">
              <a:cs typeface="Calibri"/>
            </a:endParaRPr>
          </a:p>
          <a:p>
            <a:r>
              <a:rPr lang="en-US" b="1">
                <a:cs typeface="Calibri"/>
              </a:rPr>
              <a:t>1. Information on the program, project, and impact of the project.</a:t>
            </a:r>
          </a:p>
          <a:p>
            <a:r>
              <a:rPr lang="en-US" b="1">
                <a:cs typeface="Calibri"/>
              </a:rPr>
              <a:t>2. A narrative that describes the agency's mission, vision, history, project scope and timeline, as well as fund development and budget activities.</a:t>
            </a:r>
          </a:p>
          <a:p>
            <a:r>
              <a:rPr lang="en-US" b="1">
                <a:cs typeface="Calibri"/>
              </a:rPr>
              <a:t>And last, 3. is the budget for the project site, which is the project costs and fund development to cover the cost of the project.</a:t>
            </a:r>
          </a:p>
          <a:p>
            <a:endParaRPr lang="en-US" b="1">
              <a:cs typeface="Calibri"/>
            </a:endParaRPr>
          </a:p>
          <a:p>
            <a:r>
              <a:rPr lang="en-US" b="1">
                <a:cs typeface="Calibri"/>
              </a:rPr>
              <a:t>There are budget templates provided on the application as samples.  Applicants can choose to use those if they'd like, or they may upload their own budgets.</a:t>
            </a:r>
          </a:p>
        </p:txBody>
      </p:sp>
      <p:sp>
        <p:nvSpPr>
          <p:cNvPr id="4" name="Slide Number Placeholder 3"/>
          <p:cNvSpPr>
            <a:spLocks noGrp="1"/>
          </p:cNvSpPr>
          <p:nvPr>
            <p:ph type="sldNum" sz="quarter" idx="5"/>
          </p:nvPr>
        </p:nvSpPr>
        <p:spPr/>
        <p:txBody>
          <a:bodyPr/>
          <a:lstStyle/>
          <a:p>
            <a:fld id="{00E9C295-3134-4104-9692-25F3FD3ABDAD}" type="slidenum">
              <a:rPr lang="en-US" smtClean="0"/>
              <a:t>31</a:t>
            </a:fld>
            <a:endParaRPr lang="en-US"/>
          </a:p>
        </p:txBody>
      </p:sp>
    </p:spTree>
    <p:extLst>
      <p:ext uri="{BB962C8B-B14F-4D97-AF65-F5344CB8AC3E}">
        <p14:creationId xmlns:p14="http://schemas.microsoft.com/office/powerpoint/2010/main" val="130376515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Nicole </a:t>
            </a:r>
            <a:endParaRPr lang="en-US"/>
          </a:p>
          <a:p>
            <a:endParaRPr lang="en-US" b="1"/>
          </a:p>
          <a:p>
            <a:r>
              <a:rPr lang="en-US" b="1"/>
              <a:t>All applicants will need to agree to comply with the Grant Terms and Conditions and Program Assurances included in the RFA overview and instructions.</a:t>
            </a:r>
            <a:endParaRPr lang="en-US" b="1">
              <a:cs typeface="Calibri"/>
            </a:endParaRPr>
          </a:p>
          <a:p>
            <a:endParaRPr lang="en-US" b="1">
              <a:cs typeface="Calibri"/>
            </a:endParaRPr>
          </a:p>
          <a:p>
            <a:r>
              <a:rPr lang="en-US" b="1"/>
              <a:t>In addition, each applicant will be required to agree to the General Assurances before submitting their application.  These are located in several locations, including:</a:t>
            </a:r>
            <a:endParaRPr lang="en-US" b="1">
              <a:cs typeface="Calibri"/>
            </a:endParaRPr>
          </a:p>
          <a:p>
            <a:pPr lvl="1"/>
            <a:r>
              <a:rPr lang="en-US" b="1"/>
              <a:t>A pop up on the application platform as well as on the Child Care and Development Infrastructure Grant Program Website.  </a:t>
            </a:r>
          </a:p>
          <a:p>
            <a:pPr lvl="1"/>
            <a:endParaRPr lang="en-US" b="1"/>
          </a:p>
          <a:p>
            <a:pPr lvl="1"/>
            <a:r>
              <a:rPr lang="en-US" b="1"/>
              <a:t>The Grant Terms and Conditions and Program Assurances are also available in Spanish and Chinese on the web page</a:t>
            </a:r>
            <a:endParaRPr lang="en-US" b="1">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32</a:t>
            </a:fld>
            <a:endParaRPr lang="en-US"/>
          </a:p>
        </p:txBody>
      </p:sp>
    </p:spTree>
    <p:extLst>
      <p:ext uri="{BB962C8B-B14F-4D97-AF65-F5344CB8AC3E}">
        <p14:creationId xmlns:p14="http://schemas.microsoft.com/office/powerpoint/2010/main" val="406105720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b="1"/>
              <a:t>Nicole </a:t>
            </a:r>
            <a:endParaRPr lang="en-US"/>
          </a:p>
          <a:p>
            <a:pPr>
              <a:defRPr/>
            </a:pPr>
            <a:endParaRPr lang="en-US" b="1">
              <a:cs typeface="Calibri"/>
            </a:endParaRPr>
          </a:p>
          <a:p>
            <a:pPr>
              <a:defRPr/>
            </a:pPr>
            <a:r>
              <a:rPr lang="en-US" b="1">
                <a:cs typeface="Calibri"/>
              </a:rPr>
              <a:t>Last, I'm going to over prevailing wages requirements.</a:t>
            </a:r>
          </a:p>
          <a:p>
            <a:pPr>
              <a:defRPr/>
            </a:pPr>
            <a:endParaRPr lang="en-US" b="1">
              <a:cs typeface="Calibri"/>
            </a:endParaRPr>
          </a:p>
          <a:p>
            <a:pPr>
              <a:defRPr/>
            </a:pPr>
            <a:r>
              <a:rPr lang="en-US" b="1">
                <a:cs typeface="Calibri"/>
              </a:rPr>
              <a:t>Labor Code Section 1720 says that Public works construction projects must meet prevailing wage requirements.  California law says that workers cannot be paid less than the general prevailing rate of per diem wages on public works projects.  Again, that is in Labor Code Section 1720.  This means it</a:t>
            </a:r>
            <a:r>
              <a:rPr lang="en-US" b="1"/>
              <a:t> is the applicant's responsibility to determine if prevailing wage requirements apply to their project. If so, it will be important that they take this into account in their application and ensure that they are paying prevailing wages for their construction/renovation projects. The state cannot provide advice on whether their project must meet prevailing wage requirements because this differs by different jurisdictions. If they have questions about this, it is best that they contact their local city/county and the CA Dept of Industrial Relations.</a:t>
            </a:r>
            <a:endParaRPr lang="en-US" b="1">
              <a:cs typeface="Calibri"/>
            </a:endParaRPr>
          </a:p>
          <a:p>
            <a:pPr>
              <a:defRPr/>
            </a:pPr>
            <a:endParaRPr lang="en-US" b="1">
              <a:latin typeface="Calibri" panose="020F0502020204030204"/>
              <a:cs typeface="Calibri"/>
            </a:endParaRPr>
          </a:p>
          <a:p>
            <a:pPr>
              <a:defRPr/>
            </a:pPr>
            <a:r>
              <a:rPr lang="en-US" b="1">
                <a:latin typeface="Calibri" panose="020F0502020204030204"/>
                <a:cs typeface="Calibri"/>
              </a:rPr>
              <a:t>And that’s it for the general application information and components.  Thanks everyone for your time, and I'll go ahead an hand it over to Chris Bajarias with LIIF to do an application overview and give us some information on the Application Review Process.</a:t>
            </a:r>
          </a:p>
          <a:p>
            <a:pPr>
              <a:defRPr/>
            </a:pPr>
            <a:endParaRPr lang="en-US">
              <a:latin typeface="Calibri" panose="020F0502020204030204"/>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33</a:t>
            </a:fld>
            <a:endParaRPr lang="en-US"/>
          </a:p>
        </p:txBody>
      </p:sp>
    </p:spTree>
    <p:extLst>
      <p:ext uri="{BB962C8B-B14F-4D97-AF65-F5344CB8AC3E}">
        <p14:creationId xmlns:p14="http://schemas.microsoft.com/office/powerpoint/2010/main" val="176155403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Chris</a:t>
            </a:r>
          </a:p>
          <a:p>
            <a:endParaRPr lang="en-US" b="1">
              <a:cs typeface="Calibri"/>
            </a:endParaRPr>
          </a:p>
          <a:p>
            <a:r>
              <a:rPr lang="en-US" b="1"/>
              <a:t>Thanks, Nicole. </a:t>
            </a:r>
            <a:endParaRPr lang="en-US"/>
          </a:p>
          <a:p>
            <a:endParaRPr lang="en-US" b="1"/>
          </a:p>
          <a:p>
            <a:r>
              <a:rPr lang="en-US" b="1"/>
              <a:t>Hi everyone, my name is Chris Bajarias and I am the Deputy Director of Early Care and Education with the Low Income Investment Fund. I'm excited to be here with you all, and will be walking you through the application as well as discussing the application review process. </a:t>
            </a:r>
            <a:endParaRPr lang="en-US">
              <a:cs typeface="Calibri"/>
            </a:endParaRPr>
          </a:p>
          <a:p>
            <a:endParaRPr lang="en-US"/>
          </a:p>
          <a:p>
            <a:endParaRPr lang="en-US" b="1">
              <a:cs typeface="Calibri"/>
            </a:endParaRP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34</a:t>
            </a:fld>
            <a:endParaRPr lang="en-US"/>
          </a:p>
        </p:txBody>
      </p:sp>
    </p:spTree>
    <p:extLst>
      <p:ext uri="{BB962C8B-B14F-4D97-AF65-F5344CB8AC3E}">
        <p14:creationId xmlns:p14="http://schemas.microsoft.com/office/powerpoint/2010/main" val="26561686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b="1"/>
              <a:t>Chris</a:t>
            </a:r>
            <a:endParaRPr lang="en-US"/>
          </a:p>
          <a:p>
            <a:pPr>
              <a:defRPr/>
            </a:pPr>
            <a:endParaRPr lang="en-US" b="1">
              <a:cs typeface="Calibri"/>
            </a:endParaRPr>
          </a:p>
          <a:p>
            <a:pPr>
              <a:defRPr/>
            </a:pPr>
            <a:r>
              <a:rPr lang="en-US" b="1">
                <a:cs typeface="Calibri"/>
              </a:rPr>
              <a:t>Before jumping in, I wanted to reiterate some important points about the application process </a:t>
            </a:r>
            <a:endParaRPr lang="en-US" b="1"/>
          </a:p>
          <a:p>
            <a:pPr marL="457200" lvl="2" indent="-457200">
              <a:lnSpc>
                <a:spcPct val="110000"/>
              </a:lnSpc>
              <a:spcBef>
                <a:spcPts val="1000"/>
              </a:spcBef>
              <a:buFont typeface="Arial"/>
              <a:buChar char="•"/>
              <a:defRPr/>
            </a:pPr>
            <a:r>
              <a:rPr lang="en-US"/>
              <a:t>Applications will be accepted electronically through a third-party online platform, called Submittable. </a:t>
            </a:r>
            <a:endParaRPr lang="en-US">
              <a:cs typeface="Calibri"/>
            </a:endParaRPr>
          </a:p>
          <a:p>
            <a:pPr marL="457200" lvl="2" indent="-457200">
              <a:lnSpc>
                <a:spcPct val="110000"/>
              </a:lnSpc>
              <a:spcBef>
                <a:spcPts val="1000"/>
              </a:spcBef>
              <a:buFont typeface="Arial"/>
              <a:buChar char="•"/>
              <a:defRPr/>
            </a:pPr>
            <a:r>
              <a:rPr lang="en-US"/>
              <a:t>Applications can be accessed, saved, and edited until the application is submitted, so there is no need to tackle the entire thing at once. Submitters can pick up where they left off until they are ready to submit. </a:t>
            </a:r>
            <a:endParaRPr lang="en-US">
              <a:cs typeface="Calibri"/>
            </a:endParaRPr>
          </a:p>
          <a:p>
            <a:pPr marL="457200" lvl="2" indent="-457200">
              <a:lnSpc>
                <a:spcPct val="110000"/>
              </a:lnSpc>
              <a:spcBef>
                <a:spcPts val="1000"/>
              </a:spcBef>
              <a:buFont typeface="Arial"/>
              <a:buChar char="•"/>
              <a:defRPr/>
            </a:pPr>
            <a:r>
              <a:rPr lang="en-US"/>
              <a:t>And lastly, applications will not be accepted by mail or hand delivery and must be submitted through the third-party online platform. </a:t>
            </a:r>
            <a:endParaRPr lang="en-US">
              <a:cs typeface="Calibri"/>
            </a:endParaRPr>
          </a:p>
          <a:p>
            <a:pPr marL="457200" lvl="2" indent="-457200">
              <a:lnSpc>
                <a:spcPct val="110000"/>
              </a:lnSpc>
              <a:spcBef>
                <a:spcPts val="1000"/>
              </a:spcBef>
              <a:buFont typeface="Arial"/>
              <a:buChar char="•"/>
              <a:defRPr/>
            </a:pPr>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35</a:t>
            </a:fld>
            <a:endParaRPr lang="en-US"/>
          </a:p>
        </p:txBody>
      </p:sp>
    </p:spTree>
    <p:extLst>
      <p:ext uri="{BB962C8B-B14F-4D97-AF65-F5344CB8AC3E}">
        <p14:creationId xmlns:p14="http://schemas.microsoft.com/office/powerpoint/2010/main" val="163374803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Chris</a:t>
            </a:r>
          </a:p>
          <a:p>
            <a:endParaRPr lang="en-US" b="1">
              <a:cs typeface="Calibri"/>
            </a:endParaRPr>
          </a:p>
          <a:p>
            <a:r>
              <a:rPr lang="en-US"/>
              <a:t>I am now going to walk through the Submittable application. Please bear with us as we switch screens for the demonstration...</a:t>
            </a:r>
            <a:endParaRPr lang="en-US">
              <a:cs typeface="Calibri"/>
            </a:endParaRPr>
          </a:p>
          <a:p>
            <a:endParaRPr lang="en-US" b="1">
              <a:cs typeface="Calibri"/>
            </a:endParaRPr>
          </a:p>
          <a:p>
            <a:endParaRPr lang="en-US">
              <a:cs typeface="Calibri"/>
            </a:endParaRPr>
          </a:p>
          <a:p>
            <a:endParaRPr lang="en-US" b="1">
              <a:cs typeface="Calibri"/>
            </a:endParaRP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36</a:t>
            </a:fld>
            <a:endParaRPr lang="en-US"/>
          </a:p>
        </p:txBody>
      </p:sp>
    </p:spTree>
    <p:extLst>
      <p:ext uri="{BB962C8B-B14F-4D97-AF65-F5344CB8AC3E}">
        <p14:creationId xmlns:p14="http://schemas.microsoft.com/office/powerpoint/2010/main" val="112084903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Chris</a:t>
            </a:r>
          </a:p>
          <a:p>
            <a:endParaRPr lang="en-US">
              <a:cs typeface="Calibri"/>
            </a:endParaRPr>
          </a:p>
          <a:p>
            <a:r>
              <a:rPr lang="en-US">
                <a:cs typeface="Calibri"/>
              </a:rPr>
              <a:t>WHEW...thanks for getting through that with me, I know it was a lot. We recognize how detailed and thorough the application is, but it is really important to collect as much as we can to ensure that potential construction projects of this magnitude are feasible, impactful, and can be completed in time. </a:t>
            </a:r>
            <a:endParaRPr lang="en-US">
              <a:ea typeface="Calibri" panose="020F0502020204030204"/>
              <a:cs typeface="Calibri"/>
            </a:endParaRPr>
          </a:p>
          <a:p>
            <a:endParaRPr lang="en-US">
              <a:cs typeface="Calibri"/>
            </a:endParaRPr>
          </a:p>
          <a:p>
            <a:r>
              <a:rPr lang="en-US">
                <a:cs typeface="Calibri"/>
              </a:rPr>
              <a:t>Next, I will cover the Application Review Process</a:t>
            </a:r>
          </a:p>
        </p:txBody>
      </p:sp>
      <p:sp>
        <p:nvSpPr>
          <p:cNvPr id="4" name="Slide Number Placeholder 3"/>
          <p:cNvSpPr>
            <a:spLocks noGrp="1"/>
          </p:cNvSpPr>
          <p:nvPr>
            <p:ph type="sldNum" sz="quarter" idx="5"/>
          </p:nvPr>
        </p:nvSpPr>
        <p:spPr/>
        <p:txBody>
          <a:bodyPr/>
          <a:lstStyle/>
          <a:p>
            <a:fld id="{00E9C295-3134-4104-9692-25F3FD3ABDAD}" type="slidenum">
              <a:rPr lang="en-US" smtClean="0"/>
              <a:t>37</a:t>
            </a:fld>
            <a:endParaRPr lang="en-US"/>
          </a:p>
        </p:txBody>
      </p:sp>
    </p:spTree>
    <p:extLst>
      <p:ext uri="{BB962C8B-B14F-4D97-AF65-F5344CB8AC3E}">
        <p14:creationId xmlns:p14="http://schemas.microsoft.com/office/powerpoint/2010/main" val="200117337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Chris</a:t>
            </a:r>
            <a:endParaRPr lang="en-US"/>
          </a:p>
          <a:p>
            <a:endParaRPr lang="en-US"/>
          </a:p>
          <a:p>
            <a:pPr>
              <a:defRPr/>
            </a:pPr>
            <a:r>
              <a:rPr lang="en-US" sz="1200" b="0" i="0" u="none" strike="noStrike" kern="1200" baseline="0">
                <a:solidFill>
                  <a:schemeClr val="tx1"/>
                </a:solidFill>
                <a:latin typeface="+mn-lt"/>
                <a:ea typeface="+mn-ea"/>
                <a:cs typeface="+mn-cs"/>
              </a:rPr>
              <a:t>Once an application has been submitted, applications will be preliminarily screened for project readiness and to determine whether the applicant meets the eligibility criteria, and all required attachments submitted before the application deadline. </a:t>
            </a:r>
            <a:r>
              <a:rPr lang="en-US" sz="1200" b="1" i="0" u="none" strike="noStrike" kern="1200" baseline="0">
                <a:solidFill>
                  <a:schemeClr val="tx1"/>
                </a:solidFill>
                <a:latin typeface="+mn-lt"/>
                <a:ea typeface="+mn-ea"/>
                <a:cs typeface="+mn-cs"/>
              </a:rPr>
              <a:t>It is important that applicants not wait for the deadline to submit applications.</a:t>
            </a:r>
            <a:r>
              <a:rPr lang="en-US" b="1"/>
              <a:t> </a:t>
            </a:r>
            <a:r>
              <a:rPr lang="en-US" sz="1200" b="1" i="0" u="none" strike="noStrike" kern="1200" baseline="0">
                <a:solidFill>
                  <a:schemeClr val="tx1"/>
                </a:solidFill>
                <a:latin typeface="+mn-lt"/>
                <a:ea typeface="+mn-ea"/>
                <a:cs typeface="+mn-cs"/>
              </a:rPr>
              <a:t> If during the preliminary screening, it is determined that additional information is required, </a:t>
            </a:r>
            <a:r>
              <a:rPr lang="en-US" sz="1200" b="1" i="0" u="none" strike="noStrike" kern="1200" baseline="0">
                <a:solidFill>
                  <a:schemeClr val="tx1"/>
                </a:solidFill>
                <a:latin typeface="Arial"/>
                <a:ea typeface="+mn-ea"/>
                <a:cs typeface="Arial"/>
              </a:rPr>
              <a:t>i</a:t>
            </a:r>
            <a:r>
              <a:rPr lang="en-US" sz="1200" b="1">
                <a:latin typeface="Arial"/>
                <a:cs typeface="Arial"/>
              </a:rPr>
              <a:t>t is at the discretion of the CDSS to reopen applications.</a:t>
            </a:r>
          </a:p>
          <a:p>
            <a:pPr marL="0" marR="0" lvl="0" indent="0" algn="l" defTabSz="914400" rtl="0" eaLnBrk="1" fontAlgn="auto" latinLnBrk="0" hangingPunct="1">
              <a:lnSpc>
                <a:spcPct val="100000"/>
              </a:lnSpc>
              <a:spcBef>
                <a:spcPct val="0"/>
              </a:spcBef>
              <a:spcAft>
                <a:spcPct val="0"/>
              </a:spcAft>
              <a:buClrTx/>
              <a:buSzTx/>
              <a:buFontTx/>
              <a:buNone/>
              <a:defRPr/>
            </a:pPr>
            <a:endParaRPr lang="en-US" sz="1200" b="0" i="0" u="none" strike="noStrike" kern="1200" baseline="0">
              <a:solidFill>
                <a:schemeClr val="tx1"/>
              </a:solidFill>
              <a:latin typeface="+mn-lt"/>
              <a:ea typeface="+mn-ea"/>
              <a:cs typeface="+mn-cs"/>
            </a:endParaRPr>
          </a:p>
          <a:p>
            <a:r>
              <a:rPr lang="en-US" sz="1200" b="0" i="0" u="none" strike="noStrike" kern="1200" baseline="0">
                <a:solidFill>
                  <a:schemeClr val="tx1"/>
                </a:solidFill>
                <a:latin typeface="+mn-lt"/>
                <a:ea typeface="+mn-ea"/>
                <a:cs typeface="+mn-cs"/>
              </a:rPr>
              <a:t>Each applicant is responsible for carefully reviewing all RFA requirements and instructions before applying. Applications that are late, incomplete, or not properly completed </a:t>
            </a:r>
            <a:r>
              <a:rPr lang="en-US" sz="1200" b="1" i="0" u="none" strike="noStrike" kern="1200" baseline="0">
                <a:solidFill>
                  <a:schemeClr val="tx1"/>
                </a:solidFill>
                <a:latin typeface="+mn-lt"/>
                <a:ea typeface="+mn-ea"/>
                <a:cs typeface="+mn-cs"/>
              </a:rPr>
              <a:t>BEFORE THE CLOSE DATE </a:t>
            </a:r>
            <a:r>
              <a:rPr lang="en-US" sz="1200" b="0" i="0" u="none" strike="noStrike" kern="1200" baseline="0">
                <a:solidFill>
                  <a:schemeClr val="tx1"/>
                </a:solidFill>
                <a:latin typeface="+mn-lt"/>
                <a:ea typeface="+mn-ea"/>
                <a:cs typeface="+mn-cs"/>
              </a:rPr>
              <a:t>may be disqualified. The CDSS reserves the right to accept submissions with minor discrepancies if those discrepancies do not impact the integrity of the submission in the RFA process.</a:t>
            </a:r>
            <a:r>
              <a:rPr lang="en-US"/>
              <a:t> </a:t>
            </a:r>
            <a:endParaRPr lang="en-US" sz="1200" b="0" i="0" u="none" strike="noStrike" kern="1200" baseline="0">
              <a:solidFill>
                <a:schemeClr val="tx1"/>
              </a:solidFill>
              <a:latin typeface="+mn-lt"/>
              <a:cs typeface="Calibri"/>
            </a:endParaRPr>
          </a:p>
          <a:p>
            <a:endParaRPr lang="en-US" sz="1200" b="0" i="0" u="none" strike="noStrike" kern="1200" baseline="0">
              <a:solidFill>
                <a:schemeClr val="tx1"/>
              </a:solidFill>
              <a:latin typeface="+mn-lt"/>
              <a:ea typeface="+mn-ea"/>
              <a:cs typeface="+mn-cs"/>
            </a:endParaRPr>
          </a:p>
          <a:p>
            <a:r>
              <a:rPr lang="en-US" sz="1200" b="0" i="0" u="none" strike="noStrike" kern="1200" baseline="0">
                <a:solidFill>
                  <a:schemeClr val="tx1"/>
                </a:solidFill>
                <a:latin typeface="+mn-lt"/>
                <a:ea typeface="+mn-ea"/>
                <a:cs typeface="+mn-cs"/>
              </a:rPr>
              <a:t>The application shall contain all required certifications, assurances, and signatures uploaded to </a:t>
            </a:r>
            <a:r>
              <a:rPr lang="en-US"/>
              <a:t>the </a:t>
            </a:r>
            <a:r>
              <a:rPr lang="en-US" sz="1200" b="0" i="0" u="none" strike="noStrike" kern="1200" baseline="0">
                <a:solidFill>
                  <a:schemeClr val="tx1"/>
                </a:solidFill>
                <a:latin typeface="+mn-lt"/>
                <a:ea typeface="+mn-ea"/>
                <a:cs typeface="+mn-cs"/>
              </a:rPr>
              <a:t>third-party online portal</a:t>
            </a:r>
            <a:r>
              <a:rPr lang="en-US"/>
              <a:t>, Submittable.  </a:t>
            </a:r>
            <a:endParaRPr lang="en-US" sz="1200" b="0" i="0" u="none" strike="noStrike" kern="1200" baseline="0">
              <a:solidFill>
                <a:schemeClr val="tx1"/>
              </a:solidFill>
              <a:latin typeface="+mn-lt"/>
              <a:cs typeface="Calibri"/>
            </a:endParaRPr>
          </a:p>
          <a:p>
            <a:endParaRPr lang="en-US" sz="1200" b="0" i="0" u="none" strike="noStrike" kern="1200" baseline="0">
              <a:solidFill>
                <a:schemeClr val="tx1"/>
              </a:solidFill>
              <a:latin typeface="+mn-lt"/>
              <a:ea typeface="+mn-ea"/>
              <a:cs typeface="+mn-cs"/>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38</a:t>
            </a:fld>
            <a:endParaRPr lang="en-US"/>
          </a:p>
        </p:txBody>
      </p:sp>
    </p:spTree>
    <p:extLst>
      <p:ext uri="{BB962C8B-B14F-4D97-AF65-F5344CB8AC3E}">
        <p14:creationId xmlns:p14="http://schemas.microsoft.com/office/powerpoint/2010/main" val="41501069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Chris</a:t>
            </a:r>
            <a:endParaRPr lang="en-US"/>
          </a:p>
          <a:p>
            <a:endParaRPr lang="en-US"/>
          </a:p>
          <a:p>
            <a:r>
              <a:rPr lang="en-US" sz="1200" b="0" i="0" u="none" strike="noStrike" kern="1200" baseline="0">
                <a:solidFill>
                  <a:schemeClr val="tx1"/>
                </a:solidFill>
                <a:latin typeface="+mn-lt"/>
                <a:ea typeface="+mn-ea"/>
                <a:cs typeface="+mn-cs"/>
              </a:rPr>
              <a:t>After the application deadline has past and all complete </a:t>
            </a:r>
            <a:r>
              <a:rPr lang="en-US"/>
              <a:t>applications</a:t>
            </a:r>
            <a:r>
              <a:rPr lang="en-US" sz="1200" b="0" i="0" u="none" strike="noStrike" kern="1200" baseline="0">
                <a:solidFill>
                  <a:schemeClr val="tx1"/>
                </a:solidFill>
                <a:latin typeface="+mn-lt"/>
                <a:ea typeface="+mn-ea"/>
                <a:cs typeface="+mn-cs"/>
              </a:rPr>
              <a:t> have been </a:t>
            </a:r>
            <a:r>
              <a:rPr lang="en-US"/>
              <a:t>compiled, reviewers</a:t>
            </a:r>
            <a:r>
              <a:rPr lang="en-US" sz="1200" b="0" i="0" u="none" strike="noStrike" kern="1200" baseline="0">
                <a:solidFill>
                  <a:schemeClr val="tx1"/>
                </a:solidFill>
                <a:latin typeface="+mn-lt"/>
                <a:ea typeface="+mn-ea"/>
                <a:cs typeface="+mn-cs"/>
              </a:rPr>
              <a:t> will read and evaluate each application that is </a:t>
            </a:r>
            <a:r>
              <a:rPr lang="en-US"/>
              <a:t>NOT disqualified</a:t>
            </a:r>
            <a:r>
              <a:rPr lang="en-US" sz="1200" b="0" i="0" u="none" strike="noStrike" kern="1200" baseline="0">
                <a:solidFill>
                  <a:schemeClr val="tx1"/>
                </a:solidFill>
                <a:latin typeface="+mn-lt"/>
                <a:ea typeface="+mn-ea"/>
                <a:cs typeface="+mn-cs"/>
              </a:rPr>
              <a:t> as part of the preliminary screening processes discussed above. Applications shall be screened against a </a:t>
            </a:r>
            <a:r>
              <a:rPr lang="en-US"/>
              <a:t>scoring rubric, and applications</a:t>
            </a:r>
            <a:r>
              <a:rPr lang="en-US" sz="1200" b="0" i="0" u="none" strike="noStrike" kern="1200" baseline="0">
                <a:solidFill>
                  <a:schemeClr val="tx1"/>
                </a:solidFill>
                <a:latin typeface="+mn-lt"/>
                <a:ea typeface="+mn-ea"/>
                <a:cs typeface="+mn-cs"/>
              </a:rPr>
              <a:t> will be assigned priority based on the following factors:</a:t>
            </a:r>
            <a:r>
              <a:rPr lang="en-US"/>
              <a:t> </a:t>
            </a:r>
            <a:endParaRPr lang="en-US">
              <a:cs typeface="Calibri"/>
            </a:endParaRPr>
          </a:p>
          <a:p>
            <a:endParaRPr lang="en-US">
              <a:cs typeface="Calibri"/>
            </a:endParaRPr>
          </a:p>
          <a:p>
            <a:r>
              <a:rPr lang="en-US" sz="1200" b="0" i="1" u="none" strike="noStrike" kern="1200" baseline="0">
                <a:solidFill>
                  <a:schemeClr val="tx1"/>
                </a:solidFill>
                <a:latin typeface="+mn-lt"/>
                <a:ea typeface="+mn-ea"/>
                <a:cs typeface="+mn-cs"/>
              </a:rPr>
              <a:t>Initial Priority Factors</a:t>
            </a:r>
            <a:r>
              <a:rPr lang="en-US" i="1"/>
              <a:t> </a:t>
            </a:r>
            <a:endParaRPr lang="en-US" sz="1200" b="0" i="1" u="none" strike="noStrike" kern="1200" baseline="0">
              <a:solidFill>
                <a:schemeClr val="tx1"/>
              </a:solidFill>
              <a:latin typeface="+mn-lt"/>
              <a:cs typeface="Calibri"/>
            </a:endParaRPr>
          </a:p>
          <a:p>
            <a:endParaRPr lang="en-US" sz="1200" b="0" i="0" u="none" strike="noStrike" kern="1200" baseline="0">
              <a:solidFill>
                <a:schemeClr val="tx1"/>
              </a:solidFill>
              <a:latin typeface="+mn-lt"/>
              <a:ea typeface="+mn-ea"/>
              <a:cs typeface="+mn-cs"/>
            </a:endParaRPr>
          </a:p>
          <a:p>
            <a:r>
              <a:rPr lang="en-US"/>
              <a:t>Important to note, that Due</a:t>
            </a:r>
            <a:r>
              <a:rPr lang="en-US" sz="1200" b="0" i="0" u="none" strike="noStrike" kern="1200" baseline="0">
                <a:solidFill>
                  <a:schemeClr val="tx1"/>
                </a:solidFill>
                <a:latin typeface="+mn-lt"/>
                <a:ea typeface="+mn-ea"/>
                <a:cs typeface="+mn-cs"/>
              </a:rPr>
              <a:t> to the short availability of funds, applications and projects shall be prioritized and may be awarded grants first based on the following prioritization:</a:t>
            </a:r>
            <a:r>
              <a:rPr lang="en-US"/>
              <a:t> </a:t>
            </a:r>
            <a:endParaRPr lang="en-US" sz="1200" b="0" i="0" u="none" strike="noStrike" kern="1200" baseline="0">
              <a:solidFill>
                <a:schemeClr val="tx1"/>
              </a:solidFill>
              <a:latin typeface="+mn-lt"/>
              <a:cs typeface="Calibri"/>
            </a:endParaRPr>
          </a:p>
          <a:p>
            <a:endParaRPr lang="en-US" sz="1200" b="0" i="0" u="none" strike="noStrike" kern="1200" baseline="0">
              <a:solidFill>
                <a:schemeClr val="tx1"/>
              </a:solidFill>
              <a:latin typeface="+mn-lt"/>
              <a:ea typeface="+mn-ea"/>
              <a:cs typeface="+mn-cs"/>
            </a:endParaRPr>
          </a:p>
          <a:p>
            <a:pPr marL="742950" lvl="1" indent="-285750">
              <a:lnSpc>
                <a:spcPct val="90000"/>
              </a:lnSpc>
              <a:spcBef>
                <a:spcPts val="1000"/>
              </a:spcBef>
              <a:buFont typeface="Arial"/>
              <a:buChar char="•"/>
            </a:pPr>
            <a:r>
              <a:rPr lang="en-US" b="0" i="0" u="none" strike="noStrike" kern="1200" baseline="0"/>
              <a:t>Projects can be </a:t>
            </a:r>
            <a:r>
              <a:rPr lang="en-US"/>
              <a:t>started </a:t>
            </a:r>
            <a:r>
              <a:rPr lang="en-US" b="0" i="0" u="none" strike="noStrike" kern="1200" baseline="0"/>
              <a:t>within </a:t>
            </a:r>
            <a:r>
              <a:rPr lang="en-US"/>
              <a:t>a reasonable timeframe </a:t>
            </a:r>
            <a:r>
              <a:rPr lang="en-US" b="0" i="0" u="none" strike="noStrike" kern="1200" baseline="0"/>
              <a:t>of</a:t>
            </a:r>
            <a:r>
              <a:rPr lang="en-US"/>
              <a:t> </a:t>
            </a:r>
            <a:r>
              <a:rPr lang="en-US" b="0" i="0" u="none" strike="noStrike" kern="1200" baseline="0"/>
              <a:t>the</a:t>
            </a:r>
            <a:r>
              <a:rPr lang="en-US"/>
              <a:t> Grant Agreement and completed by June 30, 2028</a:t>
            </a:r>
            <a:r>
              <a:rPr lang="en-US" b="0" i="0" u="none" strike="noStrike" kern="1200" baseline="0"/>
              <a:t>.</a:t>
            </a:r>
            <a:r>
              <a:rPr lang="en-US"/>
              <a:t> </a:t>
            </a:r>
            <a:r>
              <a:rPr lang="en-US" b="0" i="0" u="none" strike="noStrike" kern="1200" baseline="0"/>
              <a:t> Applicants </a:t>
            </a:r>
            <a:r>
              <a:rPr lang="en-US"/>
              <a:t>will </a:t>
            </a:r>
            <a:r>
              <a:rPr lang="en-US" b="0" i="0" u="none" strike="noStrike" kern="1200" baseline="0"/>
              <a:t>be</a:t>
            </a:r>
            <a:r>
              <a:rPr lang="en-US"/>
              <a:t> </a:t>
            </a:r>
            <a:r>
              <a:rPr lang="en-US" b="0" i="0" u="none" strike="noStrike" kern="1200" baseline="0"/>
              <a:t>asked</a:t>
            </a:r>
            <a:r>
              <a:rPr lang="en-US"/>
              <a:t> </a:t>
            </a:r>
            <a:r>
              <a:rPr lang="en-US" b="0" i="0" u="none" strike="noStrike" kern="1200" baseline="0"/>
              <a:t>about their project timeline, status, and estimated time</a:t>
            </a:r>
            <a:r>
              <a:rPr lang="en-US"/>
              <a:t> </a:t>
            </a:r>
            <a:r>
              <a:rPr lang="en-US" b="0" i="0" u="none" strike="noStrike" kern="1200" baseline="0"/>
              <a:t>for</a:t>
            </a:r>
            <a:r>
              <a:rPr lang="en-US"/>
              <a:t> </a:t>
            </a:r>
            <a:r>
              <a:rPr lang="en-US" b="0" i="0" u="none" strike="noStrike" kern="1200" baseline="0"/>
              <a:t>completion</a:t>
            </a:r>
            <a:endParaRPr lang="en-US" b="0" i="0" u="none" strike="noStrike" kern="1200" baseline="0">
              <a:cs typeface="Calibri"/>
            </a:endParaRPr>
          </a:p>
          <a:p>
            <a:pPr marL="742950" lvl="1" indent="-285750">
              <a:lnSpc>
                <a:spcPct val="90000"/>
              </a:lnSpc>
              <a:spcBef>
                <a:spcPts val="1000"/>
              </a:spcBef>
              <a:buFont typeface="Arial"/>
              <a:buChar char="•"/>
            </a:pPr>
            <a:r>
              <a:rPr lang="en-US" b="0" i="0" u="none" strike="noStrike" kern="1200" baseline="0"/>
              <a:t>Projects in advanced stages with permits</a:t>
            </a:r>
            <a:endParaRPr lang="en-US" b="0" i="0" u="none" strike="noStrike" kern="1200" baseline="0">
              <a:cs typeface="Calibri"/>
            </a:endParaRPr>
          </a:p>
          <a:p>
            <a:pPr marL="742950" lvl="1" indent="-285750">
              <a:lnSpc>
                <a:spcPct val="90000"/>
              </a:lnSpc>
              <a:spcBef>
                <a:spcPts val="1000"/>
              </a:spcBef>
              <a:buFont typeface="Arial"/>
              <a:buChar char="•"/>
            </a:pPr>
            <a:r>
              <a:rPr lang="en-US"/>
              <a:t>Projects that are</a:t>
            </a:r>
            <a:r>
              <a:rPr lang="en-US" b="0" i="0" u="none" strike="noStrike" kern="1200" baseline="0"/>
              <a:t> ready to start </a:t>
            </a:r>
            <a:r>
              <a:rPr lang="en-US"/>
              <a:t>new construction or major </a:t>
            </a:r>
            <a:r>
              <a:rPr lang="en-US" b="0" i="0" u="none" strike="noStrike" kern="1200" baseline="0"/>
              <a:t>renovations</a:t>
            </a:r>
            <a:r>
              <a:rPr lang="en-US"/>
              <a:t> OR those that have already </a:t>
            </a:r>
            <a:r>
              <a:rPr lang="en-US" b="0" i="0" u="none" strike="noStrike" kern="1200" baseline="0"/>
              <a:t>begun work but </a:t>
            </a:r>
            <a:r>
              <a:rPr lang="en-US"/>
              <a:t>some funding</a:t>
            </a:r>
            <a:r>
              <a:rPr lang="en-US" b="0" i="0" u="none" strike="noStrike" kern="1200" baseline="0"/>
              <a:t> gaps</a:t>
            </a:r>
            <a:r>
              <a:rPr lang="en-US"/>
              <a:t> exist. </a:t>
            </a:r>
            <a:endParaRPr lang="en-US">
              <a:cs typeface="Calibri"/>
            </a:endParaRPr>
          </a:p>
          <a:p>
            <a:endParaRPr lang="en-US"/>
          </a:p>
        </p:txBody>
      </p:sp>
      <p:sp>
        <p:nvSpPr>
          <p:cNvPr id="4" name="Slide Number Placeholder 3"/>
          <p:cNvSpPr>
            <a:spLocks noGrp="1"/>
          </p:cNvSpPr>
          <p:nvPr>
            <p:ph type="sldNum" sz="quarter" idx="5"/>
          </p:nvPr>
        </p:nvSpPr>
        <p:spPr/>
        <p:txBody>
          <a:bodyPr/>
          <a:lstStyle/>
          <a:p>
            <a:fld id="{00E9C295-3134-4104-9692-25F3FD3ABDAD}" type="slidenum">
              <a:rPr lang="en-US" smtClean="0"/>
              <a:t>39</a:t>
            </a:fld>
            <a:endParaRPr lang="en-US"/>
          </a:p>
        </p:txBody>
      </p:sp>
    </p:spTree>
    <p:extLst>
      <p:ext uri="{BB962C8B-B14F-4D97-AF65-F5344CB8AC3E}">
        <p14:creationId xmlns:p14="http://schemas.microsoft.com/office/powerpoint/2010/main" val="36525171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Chinese Interpreter</a:t>
            </a:r>
          </a:p>
          <a:p>
            <a:endParaRPr lang="en-US">
              <a:cs typeface="Calibri"/>
            </a:endParaRPr>
          </a:p>
          <a:p>
            <a:r>
              <a:rPr lang="en-US"/>
              <a:t>In order to provide language access, this meeting will have simultaneous interpretation in Spanish and Cantonese. If you are on a laptop or desktop, you will see a globe at the bottom right of your screen, please click on the globe icon that says “interpretation” and select your preferred language: English Spanish or Chinese. Even if English is your preference, we ask that you still choose that room for interpretation. If you are on an iPad or a similar device, the language interpretation option is located in the 3-dot menu on the upper right. </a:t>
            </a:r>
          </a:p>
          <a:p>
            <a:endParaRPr lang="en-US"/>
          </a:p>
          <a:p>
            <a:r>
              <a:rPr lang="en-US"/>
              <a:t>To only hear the translation into Spanish or Chinese, choose the option to "Mute Original Audio", also located in the Interpretation menu. </a:t>
            </a:r>
          </a:p>
          <a:p>
            <a:endParaRPr lang="en-US"/>
          </a:p>
          <a:p>
            <a:r>
              <a:rPr lang="en-US"/>
              <a:t>Please hold for this message to be translated into Spanish and Chinese</a:t>
            </a:r>
          </a:p>
          <a:p>
            <a:endParaRPr lang="en-US"/>
          </a:p>
          <a:p>
            <a:r>
              <a:rPr lang="en-US"/>
              <a:t>[ADVANCE SLIDE] </a:t>
            </a:r>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4</a:t>
            </a:fld>
            <a:endParaRPr lang="en-US"/>
          </a:p>
        </p:txBody>
      </p:sp>
    </p:spTree>
    <p:extLst>
      <p:ext uri="{BB962C8B-B14F-4D97-AF65-F5344CB8AC3E}">
        <p14:creationId xmlns:p14="http://schemas.microsoft.com/office/powerpoint/2010/main" val="64375345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Chris</a:t>
            </a:r>
            <a:endParaRPr lang="en-US"/>
          </a:p>
          <a:p>
            <a:endParaRPr lang="en-US"/>
          </a:p>
          <a:p>
            <a:endParaRPr lang="en-US" sz="1200" b="0" i="0" u="none" strike="noStrike" kern="1200" baseline="0">
              <a:solidFill>
                <a:schemeClr val="tx1"/>
              </a:solidFill>
              <a:latin typeface="+mn-lt"/>
              <a:ea typeface="+mn-ea"/>
              <a:cs typeface="+mn-cs"/>
            </a:endParaRPr>
          </a:p>
          <a:p>
            <a:r>
              <a:rPr lang="en-US" sz="1200" b="0" i="0" u="none" strike="noStrike" kern="1200" baseline="0">
                <a:solidFill>
                  <a:schemeClr val="tx1"/>
                </a:solidFill>
                <a:latin typeface="+mn-lt"/>
                <a:ea typeface="+mn-ea"/>
                <a:cs typeface="+mn-cs"/>
              </a:rPr>
              <a:t>Additional Priority Factors include</a:t>
            </a:r>
            <a:endParaRPr lang="en-US" sz="1200" b="0" i="0" u="none" strike="noStrike" kern="1200" baseline="0">
              <a:solidFill>
                <a:schemeClr val="tx1"/>
              </a:solidFill>
              <a:latin typeface="+mn-lt"/>
              <a:cs typeface="Calibri"/>
            </a:endParaRPr>
          </a:p>
          <a:p>
            <a:endParaRPr lang="en-US" sz="1200" b="0" i="0" u="none" strike="noStrike" kern="1200" baseline="0">
              <a:solidFill>
                <a:schemeClr val="tx1"/>
              </a:solidFill>
              <a:latin typeface="+mn-lt"/>
              <a:ea typeface="+mn-ea"/>
              <a:cs typeface="+mn-cs"/>
            </a:endParaRPr>
          </a:p>
          <a:p>
            <a:pPr marL="742950" lvl="1" indent="-285750">
              <a:lnSpc>
                <a:spcPct val="90000"/>
              </a:lnSpc>
              <a:spcBef>
                <a:spcPts val="1000"/>
              </a:spcBef>
              <a:buFont typeface="Arial"/>
              <a:buChar char="•"/>
            </a:pPr>
            <a:r>
              <a:rPr lang="en-US" b="0" i="0" u="none" strike="noStrike" kern="1200" baseline="0"/>
              <a:t>Programs that serve children with state subsidies</a:t>
            </a:r>
          </a:p>
          <a:p>
            <a:pPr marL="742950" lvl="1" indent="-285750">
              <a:lnSpc>
                <a:spcPct val="90000"/>
              </a:lnSpc>
              <a:spcBef>
                <a:spcPts val="1000"/>
              </a:spcBef>
              <a:buFont typeface="Arial"/>
              <a:buChar char="•"/>
            </a:pPr>
            <a:r>
              <a:rPr lang="en-US" b="0" i="0" u="none" strike="noStrike" kern="1200" baseline="0"/>
              <a:t>Programs that serve higher numbers of low-income families</a:t>
            </a:r>
          </a:p>
          <a:p>
            <a:pPr marL="742950" lvl="1" indent="-285750">
              <a:lnSpc>
                <a:spcPct val="90000"/>
              </a:lnSpc>
              <a:spcBef>
                <a:spcPts val="1000"/>
              </a:spcBef>
              <a:buFont typeface="Arial"/>
              <a:buChar char="•"/>
            </a:pPr>
            <a:r>
              <a:rPr lang="en-US" b="0" i="0" u="none" strike="noStrike" kern="1200" baseline="0"/>
              <a:t>Programs located in areas with a demonstrated shortage of licensed</a:t>
            </a:r>
            <a:r>
              <a:rPr lang="en-US"/>
              <a:t> </a:t>
            </a:r>
            <a:r>
              <a:rPr lang="en-US" b="0" i="0" u="none" strike="noStrike" kern="1200" baseline="0"/>
              <a:t>care (</a:t>
            </a:r>
            <a:r>
              <a:rPr lang="en-US"/>
              <a:t>child care deserts</a:t>
            </a:r>
            <a:r>
              <a:rPr lang="en-US" b="0" i="0" u="none" strike="noStrike" kern="1200" baseline="0"/>
              <a:t>, priority zip codes</a:t>
            </a:r>
            <a:r>
              <a:rPr lang="en-US"/>
              <a:t>)</a:t>
            </a:r>
            <a:endParaRPr lang="en-US" b="0" i="0" u="none" strike="noStrike" kern="1200" baseline="0"/>
          </a:p>
          <a:p>
            <a:pPr marL="742950" lvl="1" indent="-285750">
              <a:lnSpc>
                <a:spcPct val="90000"/>
              </a:lnSpc>
              <a:spcBef>
                <a:spcPts val="1000"/>
              </a:spcBef>
              <a:buFont typeface="Arial"/>
              <a:buChar char="•"/>
            </a:pPr>
            <a:r>
              <a:rPr lang="en-US" b="0" i="0" u="none" strike="noStrike" kern="1200" baseline="0"/>
              <a:t>Programs serving infants and toddlers</a:t>
            </a:r>
            <a:endParaRPr lang="en-US"/>
          </a:p>
          <a:p>
            <a:endParaRPr lang="en-US"/>
          </a:p>
        </p:txBody>
      </p:sp>
      <p:sp>
        <p:nvSpPr>
          <p:cNvPr id="4" name="Slide Number Placeholder 3"/>
          <p:cNvSpPr>
            <a:spLocks noGrp="1"/>
          </p:cNvSpPr>
          <p:nvPr>
            <p:ph type="sldNum" sz="quarter" idx="5"/>
          </p:nvPr>
        </p:nvSpPr>
        <p:spPr/>
        <p:txBody>
          <a:bodyPr/>
          <a:lstStyle/>
          <a:p>
            <a:fld id="{00E9C295-3134-4104-9692-25F3FD3ABDAD}" type="slidenum">
              <a:rPr lang="en-US" smtClean="0"/>
              <a:t>40</a:t>
            </a:fld>
            <a:endParaRPr lang="en-US"/>
          </a:p>
        </p:txBody>
      </p:sp>
    </p:spTree>
    <p:extLst>
      <p:ext uri="{BB962C8B-B14F-4D97-AF65-F5344CB8AC3E}">
        <p14:creationId xmlns:p14="http://schemas.microsoft.com/office/powerpoint/2010/main" val="261295139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Chris</a:t>
            </a:r>
            <a:endParaRPr lang="en-US">
              <a:ea typeface="+mn-ea"/>
              <a:cs typeface="+mn-cs"/>
            </a:endParaRPr>
          </a:p>
          <a:p>
            <a:endParaRPr lang="en-US">
              <a:cs typeface="Calibri"/>
            </a:endParaRPr>
          </a:p>
          <a:p>
            <a:r>
              <a:rPr lang="en-US">
                <a:cs typeface="Calibri"/>
              </a:rPr>
              <a:t>Additional priority factors include:</a:t>
            </a:r>
          </a:p>
          <a:p>
            <a:pPr marL="742950" lvl="1" indent="-285750">
              <a:lnSpc>
                <a:spcPct val="90000"/>
              </a:lnSpc>
              <a:spcBef>
                <a:spcPts val="1000"/>
              </a:spcBef>
              <a:buFont typeface="Arial"/>
              <a:buChar char="•"/>
            </a:pPr>
            <a:r>
              <a:rPr lang="en-US" b="0" i="0" u="none" strike="noStrike" kern="1200" baseline="0"/>
              <a:t>Programs that focus on serving children with exceptional needs,</a:t>
            </a:r>
            <a:r>
              <a:rPr lang="en-US"/>
              <a:t> </a:t>
            </a:r>
            <a:r>
              <a:rPr lang="en-US" b="0" i="0" u="none" strike="noStrike" kern="1200" baseline="0"/>
              <a:t>migrant or children who are unhoused or in </a:t>
            </a:r>
            <a:r>
              <a:rPr lang="en-US"/>
              <a:t>Child Protective Services</a:t>
            </a:r>
            <a:r>
              <a:rPr lang="en-US" b="0" i="0" u="none" strike="noStrike" kern="1200" baseline="0"/>
              <a:t> or</a:t>
            </a:r>
            <a:r>
              <a:rPr lang="en-US"/>
              <a:t> </a:t>
            </a:r>
            <a:r>
              <a:rPr lang="en-US" b="0" i="0" u="none" strike="noStrike" kern="1200" baseline="0"/>
              <a:t>foster care</a:t>
            </a:r>
            <a:endParaRPr lang="en-US" b="0" i="0" u="none" strike="noStrike" kern="1200" baseline="0">
              <a:cs typeface="Calibri"/>
            </a:endParaRPr>
          </a:p>
          <a:p>
            <a:pPr marL="742950" lvl="1" indent="-285750">
              <a:lnSpc>
                <a:spcPct val="90000"/>
              </a:lnSpc>
              <a:spcBef>
                <a:spcPts val="1000"/>
              </a:spcBef>
              <a:buFont typeface="Arial"/>
              <a:buChar char="•"/>
            </a:pPr>
            <a:r>
              <a:rPr lang="en-US" b="0" i="0" u="none" strike="noStrike" kern="1200" baseline="0"/>
              <a:t>Programs that have been affected by </a:t>
            </a:r>
            <a:r>
              <a:rPr lang="en-US"/>
              <a:t>declared</a:t>
            </a:r>
            <a:r>
              <a:rPr lang="en-US" b="0" i="0" u="none" strike="noStrike" kern="1200" baseline="0"/>
              <a:t> disasters</a:t>
            </a:r>
            <a:endParaRPr lang="en-US" b="0" i="0" u="none" strike="noStrike" kern="1200" baseline="0">
              <a:cs typeface="Calibri"/>
            </a:endParaRPr>
          </a:p>
          <a:p>
            <a:pPr marL="742950" lvl="1" indent="-285750">
              <a:lnSpc>
                <a:spcPct val="90000"/>
              </a:lnSpc>
              <a:spcBef>
                <a:spcPts val="1000"/>
              </a:spcBef>
              <a:buFont typeface="Arial"/>
              <a:buChar char="•"/>
            </a:pPr>
            <a:r>
              <a:rPr lang="en-US" b="0" i="0" u="none" strike="noStrike" kern="1200" baseline="0"/>
              <a:t>Programs operating as non-profits</a:t>
            </a:r>
            <a:endParaRPr lang="en-US" b="0" i="0" u="none" strike="noStrike" kern="1200" baseline="0">
              <a:cs typeface="Calibri"/>
            </a:endParaRPr>
          </a:p>
          <a:p>
            <a:pPr marL="742950" lvl="1" indent="-285750">
              <a:lnSpc>
                <a:spcPct val="90000"/>
              </a:lnSpc>
              <a:spcBef>
                <a:spcPts val="1000"/>
              </a:spcBef>
              <a:buFont typeface="Arial"/>
              <a:buChar char="•"/>
            </a:pPr>
            <a:r>
              <a:rPr lang="en-US" b="0" i="0" u="none" strike="noStrike" kern="1200" baseline="0"/>
              <a:t>Projects co-located within affordable housing</a:t>
            </a:r>
            <a:r>
              <a:rPr lang="en-US"/>
              <a:t> developments </a:t>
            </a:r>
            <a:endParaRPr lang="en-US" b="0" i="0" u="none" strike="noStrike" kern="1200" baseline="0">
              <a:cs typeface="Calibri"/>
            </a:endParaRPr>
          </a:p>
          <a:p>
            <a:pPr marL="742950" lvl="1" indent="-285750">
              <a:lnSpc>
                <a:spcPct val="90000"/>
              </a:lnSpc>
              <a:spcBef>
                <a:spcPts val="1000"/>
              </a:spcBef>
              <a:buFont typeface="Arial"/>
              <a:buChar char="•"/>
            </a:pPr>
            <a:r>
              <a:rPr lang="en-US"/>
              <a:t>A Project</a:t>
            </a:r>
            <a:r>
              <a:rPr lang="en-US" b="0" i="0" u="none" strike="noStrike" kern="1200" baseline="0"/>
              <a:t> where </a:t>
            </a:r>
            <a:r>
              <a:rPr lang="en-US"/>
              <a:t>the building or facility</a:t>
            </a:r>
            <a:r>
              <a:rPr lang="en-US" b="0" i="0" u="none" strike="noStrike" kern="1200" baseline="0"/>
              <a:t> is owned by the operator/entity providing care</a:t>
            </a:r>
            <a:endParaRPr lang="en-US" b="0" i="0" u="none" strike="noStrike" kern="1200" baseline="0">
              <a:cs typeface="Calibri"/>
            </a:endParaRPr>
          </a:p>
          <a:p>
            <a:pPr marL="742950" lvl="1" indent="-285750">
              <a:lnSpc>
                <a:spcPct val="90000"/>
              </a:lnSpc>
              <a:spcBef>
                <a:spcPts val="1000"/>
              </a:spcBef>
              <a:buFont typeface="Arial"/>
              <a:buChar char="•"/>
            </a:pPr>
            <a:r>
              <a:rPr lang="en-US"/>
              <a:t>And lastly. Projects</a:t>
            </a:r>
            <a:r>
              <a:rPr lang="en-US" b="0" i="0" u="none" strike="noStrike" kern="1200" baseline="0"/>
              <a:t> that can demonstrate long term financial sustainability</a:t>
            </a:r>
            <a:endParaRPr lang="en-US">
              <a:cs typeface="Calibri"/>
            </a:endParaRPr>
          </a:p>
          <a:p>
            <a:endParaRPr lang="en-US" sz="1200" b="0" i="0" u="none" strike="noStrike" kern="1200" baseline="0">
              <a:solidFill>
                <a:schemeClr val="tx1"/>
              </a:solidFill>
              <a:latin typeface="+mn-lt"/>
              <a:ea typeface="+mn-ea"/>
              <a:cs typeface="+mn-cs"/>
            </a:endParaRPr>
          </a:p>
          <a:p>
            <a:endParaRPr lang="en-US"/>
          </a:p>
        </p:txBody>
      </p:sp>
      <p:sp>
        <p:nvSpPr>
          <p:cNvPr id="4" name="Slide Number Placeholder 3"/>
          <p:cNvSpPr>
            <a:spLocks noGrp="1"/>
          </p:cNvSpPr>
          <p:nvPr>
            <p:ph type="sldNum" sz="quarter" idx="5"/>
          </p:nvPr>
        </p:nvSpPr>
        <p:spPr/>
        <p:txBody>
          <a:bodyPr/>
          <a:lstStyle/>
          <a:p>
            <a:fld id="{00E9C295-3134-4104-9692-25F3FD3ABDAD}" type="slidenum">
              <a:rPr lang="en-US" smtClean="0"/>
              <a:t>41</a:t>
            </a:fld>
            <a:endParaRPr lang="en-US"/>
          </a:p>
        </p:txBody>
      </p:sp>
    </p:spTree>
    <p:extLst>
      <p:ext uri="{BB962C8B-B14F-4D97-AF65-F5344CB8AC3E}">
        <p14:creationId xmlns:p14="http://schemas.microsoft.com/office/powerpoint/2010/main" val="200997415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Chris</a:t>
            </a:r>
            <a:endParaRPr lang="en-US"/>
          </a:p>
          <a:p>
            <a:endParaRPr lang="en-US" b="1">
              <a:cs typeface="Calibri"/>
            </a:endParaRPr>
          </a:p>
          <a:p>
            <a:r>
              <a:rPr lang="en-US" b="1">
                <a:cs typeface="Calibri"/>
              </a:rPr>
              <a:t>The last section that I will be reviewing with you is regarding MATCH FUNDING. </a:t>
            </a:r>
          </a:p>
          <a:p>
            <a:endParaRPr lang="en-US" b="1"/>
          </a:p>
          <a:p>
            <a:r>
              <a:rPr lang="en-US"/>
              <a:t>Programs must commit a 10% funding match, meaning that the Applicant will contribute their own funds amounting to 10% of the grant award total. Acceptable ways an Applicant can provide these funds include, but are limited to, the following:</a:t>
            </a:r>
            <a:endParaRPr lang="en-US">
              <a:cs typeface="Calibri"/>
            </a:endParaRPr>
          </a:p>
          <a:p>
            <a:endParaRPr lang="en-US" b="1"/>
          </a:p>
          <a:p>
            <a:pPr marL="628650" lvl="1" indent="-171450">
              <a:buFont typeface="Arial"/>
              <a:buChar char="•"/>
            </a:pPr>
            <a:r>
              <a:rPr lang="en-US"/>
              <a:t>The Operators own</a:t>
            </a:r>
            <a:r>
              <a:rPr lang="en-US" i="0" u="none" strike="noStrike" kern="1200" baseline="0"/>
              <a:t> </a:t>
            </a:r>
            <a:r>
              <a:rPr lang="en-US"/>
              <a:t>reserves or cash</a:t>
            </a:r>
            <a:r>
              <a:rPr lang="en-US" i="0" u="none" strike="noStrike" kern="1200" baseline="0"/>
              <a:t> on hand</a:t>
            </a:r>
            <a:endParaRPr lang="en-US">
              <a:cs typeface="Calibri"/>
            </a:endParaRPr>
          </a:p>
          <a:p>
            <a:pPr marL="742950" lvl="1" indent="-285750">
              <a:lnSpc>
                <a:spcPct val="90000"/>
              </a:lnSpc>
              <a:spcBef>
                <a:spcPts val="1000"/>
              </a:spcBef>
              <a:buFont typeface="Arial"/>
              <a:buChar char="•"/>
            </a:pPr>
            <a:r>
              <a:rPr lang="en-US"/>
              <a:t>Loans </a:t>
            </a:r>
            <a:r>
              <a:rPr lang="en-US" i="0" u="none" strike="noStrike" kern="1200" baseline="0"/>
              <a:t>from a</a:t>
            </a:r>
            <a:r>
              <a:rPr lang="en-US"/>
              <a:t> </a:t>
            </a:r>
            <a:r>
              <a:rPr lang="en-US" i="0" u="none" strike="noStrike" kern="1200" baseline="0"/>
              <a:t>lending organization such as</a:t>
            </a:r>
            <a:r>
              <a:rPr lang="en-US"/>
              <a:t> a </a:t>
            </a:r>
            <a:r>
              <a:rPr lang="en-US" i="0" u="none" strike="noStrike" kern="1200" baseline="0"/>
              <a:t>Community Development Financial Institution (CDFI</a:t>
            </a:r>
            <a:r>
              <a:rPr lang="en-US"/>
              <a:t>)</a:t>
            </a:r>
            <a:endParaRPr lang="en-US">
              <a:cs typeface="Calibri"/>
            </a:endParaRPr>
          </a:p>
          <a:p>
            <a:pPr marL="742950" lvl="1" indent="-285750">
              <a:lnSpc>
                <a:spcPct val="90000"/>
              </a:lnSpc>
              <a:spcBef>
                <a:spcPts val="1000"/>
              </a:spcBef>
              <a:buFont typeface="Arial"/>
              <a:buChar char="•"/>
            </a:pPr>
            <a:r>
              <a:rPr lang="en-US"/>
              <a:t>As well as Loans from either the Small</a:t>
            </a:r>
            <a:r>
              <a:rPr lang="en-US" i="0" u="none" strike="noStrike" kern="1200" baseline="0"/>
              <a:t> Business Administration (SBA</a:t>
            </a:r>
            <a:r>
              <a:rPr lang="en-US"/>
              <a:t>) or a traditional Bank </a:t>
            </a:r>
            <a:r>
              <a:rPr lang="en-US" i="0" u="none" strike="noStrike" kern="1200" baseline="0"/>
              <a:t>loans</a:t>
            </a:r>
            <a:r>
              <a:rPr lang="en-US"/>
              <a:t> </a:t>
            </a:r>
            <a:endParaRPr lang="en-US">
              <a:cs typeface="Calibri"/>
            </a:endParaRPr>
          </a:p>
          <a:p>
            <a:pPr marL="742950" lvl="1" indent="-285750">
              <a:lnSpc>
                <a:spcPct val="90000"/>
              </a:lnSpc>
              <a:spcBef>
                <a:spcPts val="1000"/>
              </a:spcBef>
              <a:buFont typeface="Arial"/>
              <a:buChar char="•"/>
            </a:pPr>
            <a:r>
              <a:rPr lang="en-US" i="0" u="none" strike="noStrike" kern="1200" baseline="0"/>
              <a:t>Foundation/Pledge commitments/other grants</a:t>
            </a:r>
            <a:r>
              <a:rPr lang="en-US"/>
              <a:t> which can be </a:t>
            </a:r>
            <a:r>
              <a:rPr lang="en-US" i="0" u="none" strike="noStrike" kern="1200" baseline="0"/>
              <a:t>non-federal or state</a:t>
            </a:r>
            <a:endParaRPr lang="en-US">
              <a:cs typeface="Calibri"/>
            </a:endParaRPr>
          </a:p>
          <a:p>
            <a:pPr marL="742950" lvl="1" indent="-285750">
              <a:lnSpc>
                <a:spcPct val="90000"/>
              </a:lnSpc>
              <a:spcBef>
                <a:spcPts val="1000"/>
              </a:spcBef>
              <a:buFont typeface="Arial"/>
              <a:buChar char="•"/>
            </a:pPr>
            <a:r>
              <a:rPr lang="en-US" i="0" u="none" strike="noStrike" kern="1200" baseline="0"/>
              <a:t>Tax Credits</a:t>
            </a:r>
            <a:r>
              <a:rPr lang="en-US"/>
              <a:t> </a:t>
            </a:r>
            <a:endParaRPr lang="en-US">
              <a:cs typeface="Calibri"/>
            </a:endParaRPr>
          </a:p>
          <a:p>
            <a:pPr marL="742950" lvl="1" indent="-285750">
              <a:lnSpc>
                <a:spcPct val="90000"/>
              </a:lnSpc>
              <a:spcBef>
                <a:spcPts val="1000"/>
              </a:spcBef>
              <a:buFont typeface="Arial"/>
              <a:buChar char="•"/>
            </a:pPr>
            <a:r>
              <a:rPr lang="en-US"/>
              <a:t>Equity </a:t>
            </a:r>
            <a:r>
              <a:rPr lang="en-US" i="0" u="none" strike="noStrike" kern="1200" baseline="0"/>
              <a:t>on land and/or buildings purchased outside of</a:t>
            </a:r>
            <a:r>
              <a:rPr lang="en-US"/>
              <a:t> the</a:t>
            </a:r>
            <a:r>
              <a:rPr lang="en-US" i="0" u="none" strike="noStrike" kern="1200" baseline="0"/>
              <a:t> grant</a:t>
            </a:r>
            <a:r>
              <a:rPr lang="en-US"/>
              <a:t> </a:t>
            </a:r>
            <a:endParaRPr lang="en-US">
              <a:cs typeface="Calibri"/>
            </a:endParaRPr>
          </a:p>
          <a:p>
            <a:pPr marL="742950" lvl="1" indent="-285750">
              <a:lnSpc>
                <a:spcPct val="90000"/>
              </a:lnSpc>
              <a:spcBef>
                <a:spcPts val="1000"/>
              </a:spcBef>
              <a:buFont typeface="Arial"/>
              <a:buChar char="•"/>
            </a:pPr>
            <a:r>
              <a:rPr lang="en-US"/>
              <a:t>Or real</a:t>
            </a:r>
            <a:r>
              <a:rPr lang="en-US" i="0" u="none" strike="noStrike" kern="1200" baseline="0"/>
              <a:t> </a:t>
            </a:r>
            <a:r>
              <a:rPr lang="en-US"/>
              <a:t>estate </a:t>
            </a:r>
            <a:r>
              <a:rPr lang="en-US" i="0" u="none" strike="noStrike" kern="1200" baseline="0"/>
              <a:t>valuation</a:t>
            </a:r>
            <a:r>
              <a:rPr lang="en-US"/>
              <a:t> on property OR </a:t>
            </a:r>
            <a:r>
              <a:rPr lang="en-US" i="0" u="none" strike="noStrike" kern="1200" baseline="0"/>
              <a:t>cash out refinance documented by </a:t>
            </a:r>
            <a:r>
              <a:rPr lang="en-US"/>
              <a:t>an appraisal</a:t>
            </a:r>
            <a:endParaRPr lang="en-US">
              <a:cs typeface="Calibri"/>
            </a:endParaRPr>
          </a:p>
          <a:p>
            <a:endParaRPr lang="en-US">
              <a:ea typeface="Calibri" panose="020F0502020204030204"/>
              <a:cs typeface="Calibri"/>
            </a:endParaRPr>
          </a:p>
          <a:p>
            <a:r>
              <a:rPr lang="en-US"/>
              <a:t>Thank you so much for your time and attention and I </a:t>
            </a:r>
            <a:r>
              <a:rPr lang="en-US" b="1"/>
              <a:t>will now hand it over to Rob to discuss the application scoring and appeals process. </a:t>
            </a:r>
            <a:endParaRPr lang="en-US" b="1">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42</a:t>
            </a:fld>
            <a:endParaRPr lang="en-US"/>
          </a:p>
        </p:txBody>
      </p:sp>
    </p:spTree>
    <p:extLst>
      <p:ext uri="{BB962C8B-B14F-4D97-AF65-F5344CB8AC3E}">
        <p14:creationId xmlns:p14="http://schemas.microsoft.com/office/powerpoint/2010/main" val="210455978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Rob</a:t>
            </a:r>
          </a:p>
        </p:txBody>
      </p:sp>
      <p:sp>
        <p:nvSpPr>
          <p:cNvPr id="4" name="Slide Number Placeholder 3"/>
          <p:cNvSpPr>
            <a:spLocks noGrp="1"/>
          </p:cNvSpPr>
          <p:nvPr>
            <p:ph type="sldNum" sz="quarter" idx="5"/>
          </p:nvPr>
        </p:nvSpPr>
        <p:spPr/>
        <p:txBody>
          <a:bodyPr/>
          <a:lstStyle/>
          <a:p>
            <a:fld id="{00E9C295-3134-4104-9692-25F3FD3ABDAD}" type="slidenum">
              <a:rPr lang="en-US" smtClean="0"/>
              <a:t>43</a:t>
            </a:fld>
            <a:endParaRPr lang="en-US"/>
          </a:p>
        </p:txBody>
      </p:sp>
    </p:spTree>
    <p:extLst>
      <p:ext uri="{BB962C8B-B14F-4D97-AF65-F5344CB8AC3E}">
        <p14:creationId xmlns:p14="http://schemas.microsoft.com/office/powerpoint/2010/main" val="229436763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a:solidFill>
                  <a:schemeClr val="tx1"/>
                </a:solidFill>
                <a:effectLst/>
                <a:latin typeface="+mn-lt"/>
                <a:ea typeface="+mn-ea"/>
                <a:cs typeface="+mn-cs"/>
              </a:rPr>
              <a:t>Rob</a:t>
            </a:r>
          </a:p>
          <a:p>
            <a:r>
              <a:rPr lang="en-US" b="1"/>
              <a:t>Hello everyone, my name is Rob and I'll be going over the application appeals process as well as the award process. I'll go ahead and start with the appeals process: </a:t>
            </a:r>
            <a:endParaRPr lang="en-US" sz="1200" b="1" kern="1200">
              <a:solidFill>
                <a:schemeClr val="tx1"/>
              </a:solidFill>
              <a:effectLst/>
              <a:latin typeface="+mn-lt"/>
              <a:cs typeface="Calibri"/>
            </a:endParaRPr>
          </a:p>
          <a:p>
            <a:endParaRPr lang="en-US" sz="1200" kern="1200">
              <a:solidFill>
                <a:schemeClr val="tx1"/>
              </a:solidFill>
              <a:effectLst/>
              <a:latin typeface="+mn-lt"/>
              <a:ea typeface="+mn-ea"/>
              <a:cs typeface="+mn-cs"/>
            </a:endParaRPr>
          </a:p>
          <a:p>
            <a:pPr marL="171450" indent="-171450">
              <a:buFont typeface="Arial" panose="020B0604020202020204" pitchFamily="34" charset="0"/>
              <a:buChar char="•"/>
            </a:pPr>
            <a:r>
              <a:rPr lang="en-US"/>
              <a:t>Eligible applicants will have the opportunity to submit a written appeal</a:t>
            </a:r>
            <a:r>
              <a:rPr lang="en-US" sz="1200" kern="1200">
                <a:solidFill>
                  <a:schemeClr val="tx1"/>
                </a:solidFill>
                <a:effectLst/>
                <a:latin typeface="+mn-lt"/>
                <a:ea typeface="+mn-ea"/>
                <a:cs typeface="+mn-cs"/>
              </a:rPr>
              <a:t>.</a:t>
            </a:r>
            <a:endParaRPr lang="en-US" sz="1200" kern="1200">
              <a:solidFill>
                <a:schemeClr val="tx1"/>
              </a:solidFill>
              <a:effectLst/>
              <a:latin typeface="+mn-lt"/>
              <a:cs typeface="Calibri"/>
            </a:endParaRPr>
          </a:p>
          <a:p>
            <a:pPr marL="171450" indent="-171450">
              <a:buFont typeface="Arial" panose="020B0604020202020204" pitchFamily="34" charset="0"/>
              <a:buChar char="•"/>
            </a:pPr>
            <a:r>
              <a:rPr lang="en-US">
                <a:cs typeface="Calibri"/>
              </a:rPr>
              <a:t>Detailed instructions on how to submit the written appeal, what should be included in the appeal, and when the appeal is due, will be detailed within the conditional grant award letter notice.  </a:t>
            </a:r>
            <a:endParaRPr lang="en-US"/>
          </a:p>
          <a:p>
            <a:pPr marL="171450" indent="-171450">
              <a:buFont typeface="Arial" panose="020B0604020202020204" pitchFamily="34" charset="0"/>
              <a:buChar char="•"/>
            </a:pPr>
            <a:r>
              <a:rPr lang="en-US"/>
              <a:t>Lastly, any</a:t>
            </a:r>
            <a:r>
              <a:rPr lang="en-US" sz="1200" kern="1200">
                <a:solidFill>
                  <a:schemeClr val="tx1"/>
                </a:solidFill>
                <a:effectLst/>
                <a:latin typeface="+mn-lt"/>
                <a:ea typeface="+mn-ea"/>
                <a:cs typeface="+mn-cs"/>
              </a:rPr>
              <a:t> questions regarding appeals should be submitted to</a:t>
            </a:r>
            <a:r>
              <a:rPr lang="en-US"/>
              <a:t> </a:t>
            </a:r>
            <a:r>
              <a:rPr lang="en-US" b="1"/>
              <a:t>CCDDAppeals</a:t>
            </a:r>
            <a:r>
              <a:rPr lang="en-US" sz="1200" b="1" kern="1200">
                <a:solidFill>
                  <a:schemeClr val="tx1"/>
                </a:solidFill>
                <a:effectLst/>
                <a:latin typeface="+mn-lt"/>
                <a:ea typeface="+mn-ea"/>
                <a:cs typeface="+mn-cs"/>
              </a:rPr>
              <a:t>@dss.ca.gov (spell out)</a:t>
            </a:r>
            <a:r>
              <a:rPr lang="en-US" b="1"/>
              <a:t> </a:t>
            </a:r>
            <a:endParaRPr lang="en-US" b="1">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44</a:t>
            </a:fld>
            <a:endParaRPr lang="en-US"/>
          </a:p>
        </p:txBody>
      </p:sp>
    </p:spTree>
    <p:extLst>
      <p:ext uri="{BB962C8B-B14F-4D97-AF65-F5344CB8AC3E}">
        <p14:creationId xmlns:p14="http://schemas.microsoft.com/office/powerpoint/2010/main" val="317589165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a:solidFill>
                  <a:schemeClr val="tx1"/>
                </a:solidFill>
                <a:effectLst/>
                <a:latin typeface="+mn-lt"/>
                <a:ea typeface="+mn-ea"/>
                <a:cs typeface="+mn-cs"/>
              </a:rPr>
              <a:t>Rob</a:t>
            </a:r>
          </a:p>
          <a:p>
            <a:endParaRPr lang="en-US" sz="1200" kern="1200">
              <a:solidFill>
                <a:schemeClr val="tx1"/>
              </a:solidFill>
              <a:effectLst/>
              <a:latin typeface="+mn-lt"/>
              <a:ea typeface="+mn-ea"/>
              <a:cs typeface="+mn-cs"/>
            </a:endParaRPr>
          </a:p>
          <a:p>
            <a:r>
              <a:rPr lang="en-US" sz="1200" kern="1200">
                <a:solidFill>
                  <a:schemeClr val="tx1"/>
                </a:solidFill>
                <a:effectLst/>
                <a:latin typeface="+mn-lt"/>
                <a:ea typeface="+mn-ea"/>
                <a:cs typeface="+mn-cs"/>
              </a:rPr>
              <a:t>Once the appeals process has been completed,</a:t>
            </a:r>
            <a:r>
              <a:rPr lang="en-US"/>
              <a:t> </a:t>
            </a:r>
            <a:endParaRPr lang="en-US">
              <a:ea typeface="Calibri" panose="020F0502020204030204"/>
              <a:cs typeface="Calibri"/>
            </a:endParaRPr>
          </a:p>
          <a:p>
            <a:r>
              <a:rPr lang="en-US" sz="1200" kern="1200">
                <a:solidFill>
                  <a:schemeClr val="tx1"/>
                </a:solidFill>
                <a:effectLst/>
                <a:latin typeface="+mn-lt"/>
                <a:ea typeface="+mn-ea"/>
                <a:cs typeface="+mn-cs"/>
              </a:rPr>
              <a:t>Successful applicants will receive a grant award letter.</a:t>
            </a:r>
            <a:r>
              <a:rPr lang="en-US"/>
              <a:t> </a:t>
            </a:r>
            <a:endParaRPr lang="en-US" sz="1200" kern="1200">
              <a:solidFill>
                <a:schemeClr val="tx1"/>
              </a:solidFill>
              <a:effectLst/>
              <a:latin typeface="+mn-lt"/>
              <a:cs typeface="Calibri"/>
            </a:endParaRPr>
          </a:p>
          <a:p>
            <a:pPr marL="171450" indent="-171450">
              <a:buFont typeface="Arial" panose="020B0604020202020204" pitchFamily="34" charset="0"/>
              <a:buChar char="•"/>
            </a:pPr>
            <a:r>
              <a:rPr lang="en-US" sz="1200" kern="1200">
                <a:solidFill>
                  <a:schemeClr val="tx1"/>
                </a:solidFill>
                <a:effectLst/>
                <a:latin typeface="+mn-lt"/>
                <a:ea typeface="+mn-ea"/>
                <a:cs typeface="+mn-cs"/>
              </a:rPr>
              <a:t>Final awards will be also be posted on the CDSS website.</a:t>
            </a:r>
            <a:endParaRPr lang="en-US" sz="1200" kern="1200">
              <a:solidFill>
                <a:schemeClr val="tx1"/>
              </a:solidFill>
              <a:effectLst/>
              <a:latin typeface="+mn-lt"/>
              <a:cs typeface="Calibri"/>
            </a:endParaRPr>
          </a:p>
          <a:p>
            <a:pPr marL="171450" indent="-171450">
              <a:buFont typeface="Arial" panose="020B0604020202020204" pitchFamily="34" charset="0"/>
              <a:buChar char="•"/>
            </a:pPr>
            <a:r>
              <a:rPr lang="en-US" b="1"/>
              <a:t>And, </a:t>
            </a:r>
            <a:r>
              <a:rPr lang="en-US" sz="1200" b="1" kern="1200">
                <a:solidFill>
                  <a:schemeClr val="tx1"/>
                </a:solidFill>
                <a:effectLst/>
                <a:latin typeface="+mn-lt"/>
                <a:ea typeface="+mn-ea"/>
                <a:cs typeface="+mn-cs"/>
              </a:rPr>
              <a:t>successful applicants </a:t>
            </a:r>
            <a:r>
              <a:rPr lang="en-US" b="1"/>
              <a:t>should anticipate to receive</a:t>
            </a:r>
            <a:r>
              <a:rPr lang="en-US" sz="1200" b="1" kern="1200">
                <a:solidFill>
                  <a:schemeClr val="tx1"/>
                </a:solidFill>
                <a:effectLst/>
                <a:latin typeface="+mn-lt"/>
                <a:ea typeface="+mn-ea"/>
                <a:cs typeface="+mn-cs"/>
              </a:rPr>
              <a:t> </a:t>
            </a:r>
            <a:r>
              <a:rPr lang="en-US" b="1"/>
              <a:t>the grant</a:t>
            </a:r>
            <a:r>
              <a:rPr lang="en-US" sz="1200" b="1" kern="1200">
                <a:solidFill>
                  <a:schemeClr val="tx1"/>
                </a:solidFill>
                <a:effectLst/>
                <a:latin typeface="+mn-lt"/>
                <a:ea typeface="+mn-ea"/>
                <a:cs typeface="+mn-cs"/>
              </a:rPr>
              <a:t> award letter </a:t>
            </a:r>
            <a:r>
              <a:rPr lang="en-US" b="1"/>
              <a:t>in 2023</a:t>
            </a:r>
            <a:r>
              <a:rPr lang="en-US" sz="1200" b="1" kern="1200">
                <a:solidFill>
                  <a:schemeClr val="tx1"/>
                </a:solidFill>
                <a:effectLst/>
                <a:latin typeface="+mn-lt"/>
                <a:ea typeface="+mn-ea"/>
                <a:cs typeface="+mn-cs"/>
              </a:rPr>
              <a:t>.</a:t>
            </a:r>
            <a:endParaRPr lang="en-US" b="1">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45</a:t>
            </a:fld>
            <a:endParaRPr lang="en-US"/>
          </a:p>
        </p:txBody>
      </p:sp>
    </p:spTree>
    <p:extLst>
      <p:ext uri="{BB962C8B-B14F-4D97-AF65-F5344CB8AC3E}">
        <p14:creationId xmlns:p14="http://schemas.microsoft.com/office/powerpoint/2010/main" val="242671040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ROB</a:t>
            </a:r>
            <a:endParaRPr lang="en-US"/>
          </a:p>
        </p:txBody>
      </p:sp>
      <p:sp>
        <p:nvSpPr>
          <p:cNvPr id="4" name="Slide Number Placeholder 3"/>
          <p:cNvSpPr>
            <a:spLocks noGrp="1"/>
          </p:cNvSpPr>
          <p:nvPr>
            <p:ph type="sldNum" sz="quarter" idx="5"/>
          </p:nvPr>
        </p:nvSpPr>
        <p:spPr/>
        <p:txBody>
          <a:bodyPr/>
          <a:lstStyle/>
          <a:p>
            <a:fld id="{00E9C295-3134-4104-9692-25F3FD3ABDAD}" type="slidenum">
              <a:rPr lang="en-US" smtClean="0"/>
              <a:t>46</a:t>
            </a:fld>
            <a:endParaRPr lang="en-US"/>
          </a:p>
        </p:txBody>
      </p:sp>
    </p:spTree>
    <p:extLst>
      <p:ext uri="{BB962C8B-B14F-4D97-AF65-F5344CB8AC3E}">
        <p14:creationId xmlns:p14="http://schemas.microsoft.com/office/powerpoint/2010/main" val="23347801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a:solidFill>
                  <a:schemeClr val="tx1"/>
                </a:solidFill>
                <a:latin typeface="+mn-lt"/>
                <a:ea typeface="+mn-ea"/>
                <a:cs typeface="+mn-cs"/>
              </a:rPr>
              <a:t>Rob</a:t>
            </a:r>
          </a:p>
          <a:p>
            <a:endParaRPr lang="en-US" b="1"/>
          </a:p>
          <a:p>
            <a:r>
              <a:rPr lang="en-US" b="1">
                <a:cs typeface="Calibri"/>
              </a:rPr>
              <a:t>Moving on to the award notices.  </a:t>
            </a:r>
          </a:p>
          <a:p>
            <a:endParaRPr lang="en-US" b="1"/>
          </a:p>
          <a:p>
            <a:r>
              <a:rPr lang="en-US" sz="1200" b="0" i="0" u="none" strike="noStrike" kern="1200" baseline="0">
                <a:solidFill>
                  <a:schemeClr val="tx1"/>
                </a:solidFill>
                <a:latin typeface="+mn-lt"/>
                <a:ea typeface="+mn-ea"/>
                <a:cs typeface="+mn-cs"/>
              </a:rPr>
              <a:t>Grants will be competitively awarded based on the selection criteria described in this RFA, pursuant to welfare and institution code Section one zero three one zero point one (10310.1).</a:t>
            </a:r>
            <a:r>
              <a:rPr lang="en-US"/>
              <a:t> </a:t>
            </a:r>
            <a:endParaRPr lang="en-US">
              <a:cs typeface="Calibri"/>
            </a:endParaRPr>
          </a:p>
          <a:p>
            <a:r>
              <a:rPr lang="en-US" sz="1200" b="0" i="0" u="none" strike="noStrike" kern="1200" baseline="0">
                <a:solidFill>
                  <a:schemeClr val="tx1"/>
                </a:solidFill>
                <a:latin typeface="+mn-lt"/>
                <a:ea typeface="+mn-ea"/>
                <a:cs typeface="+mn-cs"/>
              </a:rPr>
              <a:t>The CDSS will post awards on the CDSS funding results web page.</a:t>
            </a:r>
            <a:r>
              <a:rPr lang="en-US"/>
              <a:t> </a:t>
            </a:r>
            <a:endParaRPr lang="en-US" sz="1200" b="0" i="0" u="none" strike="noStrike" kern="1200" baseline="0">
              <a:solidFill>
                <a:schemeClr val="tx1"/>
              </a:solidFill>
              <a:latin typeface="+mn-lt"/>
              <a:cs typeface="Calibri"/>
            </a:endParaRPr>
          </a:p>
          <a:p>
            <a:r>
              <a:rPr lang="en-US"/>
              <a:t>And also, the</a:t>
            </a:r>
            <a:r>
              <a:rPr lang="en-US" sz="1200" b="0" i="0" u="none" strike="noStrike" kern="1200" baseline="0">
                <a:solidFill>
                  <a:schemeClr val="tx1"/>
                </a:solidFill>
                <a:latin typeface="+mn-lt"/>
                <a:ea typeface="+mn-ea"/>
                <a:cs typeface="+mn-cs"/>
              </a:rPr>
              <a:t> CDSS will email proposed funding award letters, additional instructions and required documents to the successful applicants.</a:t>
            </a:r>
            <a:r>
              <a:rPr lang="en-US"/>
              <a:t> </a:t>
            </a:r>
            <a:endParaRPr lang="en-US" sz="1200" b="0" i="0" u="none" strike="noStrike" kern="1200" baseline="0">
              <a:solidFill>
                <a:schemeClr val="tx1"/>
              </a:solidFill>
              <a:latin typeface="+mn-lt"/>
              <a:cs typeface="Calibri"/>
            </a:endParaRPr>
          </a:p>
          <a:p>
            <a:endParaRPr lang="en-US"/>
          </a:p>
          <a:p>
            <a:r>
              <a:rPr lang="en-US"/>
              <a:t>Please note that the</a:t>
            </a:r>
            <a:r>
              <a:rPr lang="en-US" sz="1200" b="0" i="0" u="none" strike="noStrike" kern="1200" baseline="0">
                <a:solidFill>
                  <a:schemeClr val="tx1"/>
                </a:solidFill>
                <a:latin typeface="+mn-lt"/>
                <a:ea typeface="+mn-ea"/>
                <a:cs typeface="+mn-cs"/>
              </a:rPr>
              <a:t> CDSS reserves the right to ask follow-up questions or request additional documentation of successful applicants through email, mail, or on-site visits to ensure prior to the grant award notification that the grantee meets all eligibility and legal requirements and can fulfill all grant requirements.</a:t>
            </a:r>
            <a:r>
              <a:rPr lang="en-US"/>
              <a:t> </a:t>
            </a:r>
            <a:endParaRPr lang="en-US" sz="1200" b="0" i="0" u="none" strike="noStrike" kern="1200" baseline="0">
              <a:solidFill>
                <a:schemeClr val="tx1"/>
              </a:solidFill>
              <a:latin typeface="+mn-lt"/>
              <a:cs typeface="Calibri"/>
            </a:endParaRPr>
          </a:p>
          <a:p>
            <a:endParaRPr lang="en-US"/>
          </a:p>
          <a:p>
            <a:r>
              <a:rPr lang="en-US"/>
              <a:t>Lastly, no</a:t>
            </a:r>
            <a:r>
              <a:rPr lang="en-US" sz="1200" b="0" i="0" u="none" strike="noStrike" kern="1200" baseline="0">
                <a:solidFill>
                  <a:schemeClr val="tx1"/>
                </a:solidFill>
                <a:latin typeface="+mn-lt"/>
                <a:ea typeface="+mn-ea"/>
                <a:cs typeface="+mn-cs"/>
              </a:rPr>
              <a:t> grant is final until the CDSS receives a completed and signed grant award notification and all other required documents from the grantee.</a:t>
            </a:r>
            <a:r>
              <a:rPr lang="en-US"/>
              <a:t>  And, at</a:t>
            </a:r>
            <a:r>
              <a:rPr lang="en-US" sz="1200" b="0" i="0" u="none" strike="noStrike" kern="1200" baseline="0">
                <a:solidFill>
                  <a:schemeClr val="tx1"/>
                </a:solidFill>
                <a:latin typeface="+mn-lt"/>
                <a:ea typeface="+mn-ea"/>
                <a:cs typeface="+mn-cs"/>
              </a:rPr>
              <a:t> the time of grant award notification, all grantees will be required to sign additional compliance certifications or agreements.</a:t>
            </a:r>
            <a:r>
              <a:rPr lang="en-US"/>
              <a:t> </a:t>
            </a:r>
            <a:endParaRPr lang="en-US">
              <a:cs typeface="Calibri"/>
            </a:endParaRPr>
          </a:p>
          <a:p>
            <a:endParaRPr lang="en-US">
              <a:cs typeface="Calibri"/>
            </a:endParaRPr>
          </a:p>
          <a:p>
            <a:r>
              <a:rPr lang="en-US">
                <a:cs typeface="Calibri"/>
              </a:rPr>
              <a:t>Thank you for your time and now I'll hand it over to Grant who will be discussing Reporting Requirements </a:t>
            </a:r>
          </a:p>
        </p:txBody>
      </p:sp>
      <p:sp>
        <p:nvSpPr>
          <p:cNvPr id="4" name="Slide Number Placeholder 3"/>
          <p:cNvSpPr>
            <a:spLocks noGrp="1"/>
          </p:cNvSpPr>
          <p:nvPr>
            <p:ph type="sldNum" sz="quarter" idx="5"/>
          </p:nvPr>
        </p:nvSpPr>
        <p:spPr/>
        <p:txBody>
          <a:bodyPr/>
          <a:lstStyle/>
          <a:p>
            <a:fld id="{00E9C295-3134-4104-9692-25F3FD3ABDAD}" type="slidenum">
              <a:rPr lang="en-US" smtClean="0"/>
              <a:t>47</a:t>
            </a:fld>
            <a:endParaRPr lang="en-US"/>
          </a:p>
        </p:txBody>
      </p:sp>
    </p:spTree>
    <p:extLst>
      <p:ext uri="{BB962C8B-B14F-4D97-AF65-F5344CB8AC3E}">
        <p14:creationId xmlns:p14="http://schemas.microsoft.com/office/powerpoint/2010/main" val="116599109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Grant</a:t>
            </a:r>
          </a:p>
        </p:txBody>
      </p:sp>
      <p:sp>
        <p:nvSpPr>
          <p:cNvPr id="4" name="Slide Number Placeholder 3"/>
          <p:cNvSpPr>
            <a:spLocks noGrp="1"/>
          </p:cNvSpPr>
          <p:nvPr>
            <p:ph type="sldNum" sz="quarter" idx="5"/>
          </p:nvPr>
        </p:nvSpPr>
        <p:spPr/>
        <p:txBody>
          <a:bodyPr/>
          <a:lstStyle/>
          <a:p>
            <a:fld id="{00E9C295-3134-4104-9692-25F3FD3ABDAD}" type="slidenum">
              <a:rPr lang="en-US" smtClean="0"/>
              <a:t>48</a:t>
            </a:fld>
            <a:endParaRPr lang="en-US"/>
          </a:p>
        </p:txBody>
      </p:sp>
    </p:spTree>
    <p:extLst>
      <p:ext uri="{BB962C8B-B14F-4D97-AF65-F5344CB8AC3E}">
        <p14:creationId xmlns:p14="http://schemas.microsoft.com/office/powerpoint/2010/main" val="260645424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Grant</a:t>
            </a:r>
            <a:endParaRPr lang="en-US" sz="1200" b="1" kern="1200">
              <a:solidFill>
                <a:schemeClr val="tx1"/>
              </a:solidFill>
              <a:effectLst/>
              <a:latin typeface="+mn-lt"/>
              <a:ea typeface="+mn-ea"/>
              <a:cs typeface="+mn-cs"/>
            </a:endParaRPr>
          </a:p>
          <a:p>
            <a:endParaRPr lang="en-US" sz="1200" b="1" kern="1200">
              <a:solidFill>
                <a:schemeClr val="tx1"/>
              </a:solidFill>
              <a:effectLst/>
              <a:latin typeface="+mn-lt"/>
              <a:cs typeface="Calibri"/>
            </a:endParaRPr>
          </a:p>
          <a:p>
            <a:r>
              <a:rPr lang="en-US"/>
              <a:t>As a requirement for funding, all grantees agree to submit an Expenditure Report in an Excel spreadsheet as well as Annual Progress Reports. </a:t>
            </a:r>
            <a:endParaRPr lang="en-US">
              <a:cs typeface="Calibri"/>
            </a:endParaRPr>
          </a:p>
          <a:p>
            <a:r>
              <a:rPr lang="en-US"/>
              <a:t>Additional information on reporting requirements and instructions will be included in the grant award notification to successful grant applicants. </a:t>
            </a:r>
            <a:endParaRPr lang="en-US">
              <a:cs typeface="Calibri"/>
            </a:endParaRPr>
          </a:p>
          <a:p>
            <a:endParaRPr lang="en-US"/>
          </a:p>
        </p:txBody>
      </p:sp>
      <p:sp>
        <p:nvSpPr>
          <p:cNvPr id="4" name="Slide Number Placeholder 3"/>
          <p:cNvSpPr>
            <a:spLocks noGrp="1"/>
          </p:cNvSpPr>
          <p:nvPr>
            <p:ph type="sldNum" sz="quarter" idx="5"/>
          </p:nvPr>
        </p:nvSpPr>
        <p:spPr/>
        <p:txBody>
          <a:bodyPr/>
          <a:lstStyle/>
          <a:p>
            <a:fld id="{00E9C295-3134-4104-9692-25F3FD3ABDAD}" type="slidenum">
              <a:rPr lang="en-US" smtClean="0"/>
              <a:t>49</a:t>
            </a:fld>
            <a:endParaRPr lang="en-US"/>
          </a:p>
        </p:txBody>
      </p:sp>
    </p:spTree>
    <p:extLst>
      <p:ext uri="{BB962C8B-B14F-4D97-AF65-F5344CB8AC3E}">
        <p14:creationId xmlns:p14="http://schemas.microsoft.com/office/powerpoint/2010/main" val="18487427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Cheyenne</a:t>
            </a:r>
            <a:endParaRPr lang="en-US" b="1">
              <a:cs typeface="Calibri"/>
            </a:endParaRPr>
          </a:p>
          <a:p>
            <a:endParaRPr lang="en-US"/>
          </a:p>
          <a:p>
            <a:r>
              <a:rPr lang="en-US">
                <a:cs typeface="Calibri"/>
              </a:rPr>
              <a:t>We will now turn on interpretation, so please join the appropriate room...</a:t>
            </a:r>
          </a:p>
          <a:p>
            <a:endParaRPr lang="en-US">
              <a:cs typeface="Calibri"/>
            </a:endParaRPr>
          </a:p>
          <a:p>
            <a:r>
              <a:rPr lang="en-US">
                <a:cs typeface="Calibri"/>
              </a:rPr>
              <a:t>[PAUSE FOR ATTENDEES TO MAKE IT TO THE ROOMS]</a:t>
            </a:r>
          </a:p>
          <a:p>
            <a:endParaRPr lang="en-US"/>
          </a:p>
          <a:p>
            <a:r>
              <a:rPr lang="en-US" sz="1200" b="0" i="0" kern="1200">
                <a:solidFill>
                  <a:schemeClr val="tx1"/>
                </a:solidFill>
                <a:effectLst/>
                <a:latin typeface="+mn-lt"/>
                <a:ea typeface="+mn-ea"/>
                <a:cs typeface="+mn-cs"/>
              </a:rPr>
              <a:t>During the presentation we will accept and respond to questions using the Q&amp;A feature in Zoom. To Open the Q&amp;A window, simply click the Q&amp;A button at the bottom of your screen and the window will pop up.  Enter your question into the Q&amp;A box, then click </a:t>
            </a:r>
            <a:r>
              <a:rPr lang="en-US" sz="1200" b="1" i="0" kern="1200">
                <a:solidFill>
                  <a:schemeClr val="tx1"/>
                </a:solidFill>
                <a:effectLst/>
                <a:latin typeface="+mn-lt"/>
                <a:ea typeface="+mn-ea"/>
                <a:cs typeface="+mn-cs"/>
              </a:rPr>
              <a:t>Send</a:t>
            </a:r>
            <a:r>
              <a:rPr lang="en-US" sz="1200" b="0" i="0" kern="1200">
                <a:solidFill>
                  <a:schemeClr val="tx1"/>
                </a:solidFill>
                <a:effectLst/>
                <a:latin typeface="+mn-lt"/>
                <a:ea typeface="+mn-ea"/>
                <a:cs typeface="+mn-cs"/>
              </a:rPr>
              <a:t>.</a:t>
            </a:r>
            <a:endParaRPr lang="en-US">
              <a:cs typeface="Calibri"/>
            </a:endParaRPr>
          </a:p>
          <a:p>
            <a:r>
              <a:rPr lang="en-US" sz="1200" b="0" i="0" kern="1200">
                <a:effectLst/>
                <a:cs typeface="+mn-lt"/>
              </a:rPr>
              <a:t/>
            </a:r>
            <a:br>
              <a:rPr lang="en-US" sz="1200" b="0" i="0" kern="1200">
                <a:effectLst/>
                <a:cs typeface="+mn-lt"/>
              </a:rPr>
            </a:br>
            <a:r>
              <a:rPr lang="en-US" sz="1200" b="0" i="0" kern="1200">
                <a:solidFill>
                  <a:schemeClr val="tx1"/>
                </a:solidFill>
                <a:effectLst/>
                <a:latin typeface="+mn-lt"/>
                <a:ea typeface="+mn-ea"/>
                <a:cs typeface="+mn-cs"/>
              </a:rPr>
              <a:t>When the host replies via the Q&amp;A, you will see a reply in the Q&amp;A window. The host can also answer your question live (out loud). You will see a notification in the Q&amp;A window if the host plans to do this.</a:t>
            </a:r>
            <a:endParaRPr lang="en-US" sz="1200" b="0" i="0" kern="1200">
              <a:solidFill>
                <a:schemeClr val="tx1"/>
              </a:solidFill>
              <a:effectLst/>
              <a:latin typeface="+mn-lt"/>
              <a:cs typeface="Calibri"/>
            </a:endParaRPr>
          </a:p>
          <a:p>
            <a:endParaRPr lang="en-US">
              <a:cs typeface="Calibri"/>
            </a:endParaRPr>
          </a:p>
          <a:p>
            <a:r>
              <a:rPr lang="en-US">
                <a:cs typeface="Calibri"/>
              </a:rPr>
              <a:t>I will now pass it to Lupe</a:t>
            </a: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5</a:t>
            </a:fld>
            <a:endParaRPr lang="en-US"/>
          </a:p>
        </p:txBody>
      </p:sp>
    </p:spTree>
    <p:extLst>
      <p:ext uri="{BB962C8B-B14F-4D97-AF65-F5344CB8AC3E}">
        <p14:creationId xmlns:p14="http://schemas.microsoft.com/office/powerpoint/2010/main" val="134961998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Grant</a:t>
            </a:r>
            <a:endParaRPr lang="en-US"/>
          </a:p>
          <a:p>
            <a:endParaRPr lang="en-US"/>
          </a:p>
          <a:p>
            <a:r>
              <a:rPr lang="en-US"/>
              <a:t>As a Reminder:</a:t>
            </a:r>
            <a:endParaRPr lang="en-US">
              <a:cs typeface="Calibri"/>
            </a:endParaRPr>
          </a:p>
          <a:p>
            <a:r>
              <a:rPr lang="en-US">
                <a:latin typeface="Calibri" panose="020F0502020204030204"/>
                <a:cs typeface="Calibri"/>
              </a:rPr>
              <a:t>Application questions need to be submitted by January 20, 2023</a:t>
            </a:r>
          </a:p>
          <a:p>
            <a:r>
              <a:rPr lang="en-US">
                <a:latin typeface="Arial"/>
                <a:cs typeface="Arial"/>
              </a:rPr>
              <a:t>Applications will close at 11:59 pm PST on January 31,2023</a:t>
            </a:r>
          </a:p>
          <a:p>
            <a:r>
              <a:rPr lang="en-US">
                <a:latin typeface="Arial"/>
                <a:cs typeface="Arial"/>
              </a:rPr>
              <a:t>FAQs can be accessed on CDSS and LIIFs Help Center Zendesk</a:t>
            </a:r>
          </a:p>
          <a:p>
            <a:endParaRPr lang="en-US">
              <a:latin typeface="Arial"/>
              <a:cs typeface="Arial"/>
            </a:endParaRPr>
          </a:p>
          <a:p>
            <a:pPr>
              <a:lnSpc>
                <a:spcPct val="70000"/>
              </a:lnSpc>
            </a:pPr>
            <a:endParaRPr lang="en-US">
              <a:latin typeface="Calibri" panose="020F0502020204030204"/>
              <a:cs typeface="Calibri"/>
            </a:endParaRPr>
          </a:p>
          <a:p>
            <a:r>
              <a:rPr lang="en-US">
                <a:latin typeface="Arial"/>
                <a:cs typeface="Arial"/>
              </a:rPr>
              <a:t>Please submit your questions by e-mail to </a:t>
            </a:r>
            <a:r>
              <a:rPr lang="en-US">
                <a:latin typeface="Arial"/>
                <a:cs typeface="Arial"/>
                <a:hlinkClick r:id="rId3">
                  <a:extLst>
                    <a:ext uri="{A12FA001-AC4F-418D-AE19-62706E023703}">
                      <ahyp:hlinkClr xmlns="" xmlns:ahyp="http://schemas.microsoft.com/office/drawing/2018/hyperlinkcolor" val="tx"/>
                    </a:ext>
                  </a:extLst>
                </a:hlinkClick>
              </a:rPr>
              <a:t>CCDDFacilities@dss.ca.gov</a:t>
            </a:r>
            <a:r>
              <a:rPr lang="en-US">
                <a:latin typeface="Arial"/>
                <a:cs typeface="Arial"/>
              </a:rPr>
              <a:t>. </a:t>
            </a:r>
            <a:r>
              <a:rPr lang="en-US"/>
              <a:t>Please indicate “CCDD-IGP NCMR Question” in the subject line. </a:t>
            </a:r>
            <a:endParaRPr lang="en-US">
              <a:cs typeface="Calibri"/>
            </a:endParaRPr>
          </a:p>
          <a:p>
            <a:endParaRPr lang="en-US"/>
          </a:p>
          <a:p>
            <a:r>
              <a:rPr lang="en-US"/>
              <a:t>I am now going to hand it back over to Lupe for closing comments  (Eric will support)</a:t>
            </a:r>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50</a:t>
            </a:fld>
            <a:endParaRPr lang="en-US"/>
          </a:p>
        </p:txBody>
      </p:sp>
    </p:spTree>
    <p:extLst>
      <p:ext uri="{BB962C8B-B14F-4D97-AF65-F5344CB8AC3E}">
        <p14:creationId xmlns:p14="http://schemas.microsoft.com/office/powerpoint/2010/main" val="315619780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Lupe </a:t>
            </a:r>
            <a:endParaRPr lang="en-US" b="1"/>
          </a:p>
          <a:p>
            <a:endParaRPr lang="en-US"/>
          </a:p>
          <a:p>
            <a:r>
              <a:rPr lang="en-US"/>
              <a:t>1) Questions and answers of prescreened questions</a:t>
            </a:r>
            <a:endParaRPr lang="en-US">
              <a:cs typeface="Calibri"/>
            </a:endParaRPr>
          </a:p>
          <a:p>
            <a:r>
              <a:rPr lang="en-US">
                <a:cs typeface="Calibri"/>
              </a:rPr>
              <a:t>Also, if there are questions that we did not answer live, be assured that we will be following up with FAQs for RFA 2.</a:t>
            </a:r>
          </a:p>
          <a:p>
            <a:endParaRPr lang="en-US"/>
          </a:p>
          <a:p>
            <a:r>
              <a:rPr lang="en-US"/>
              <a:t>2) No time close out</a:t>
            </a:r>
            <a:endParaRPr lang="en-US">
              <a:cs typeface="Calibri"/>
            </a:endParaRPr>
          </a:p>
          <a:p>
            <a:endParaRPr lang="en-US">
              <a:cs typeface="Calibri"/>
            </a:endParaRPr>
          </a:p>
          <a:p>
            <a:r>
              <a:rPr lang="en-US">
                <a:cs typeface="Calibri"/>
              </a:rPr>
              <a:t>Thank you again for your partnership and participation in this webinar.</a:t>
            </a:r>
          </a:p>
          <a:p>
            <a:endParaRPr lang="en-US">
              <a:cs typeface="Calibri"/>
            </a:endParaRPr>
          </a:p>
          <a:p>
            <a:r>
              <a:rPr lang="en-US">
                <a:cs typeface="Calibri"/>
              </a:rPr>
              <a:t>Have a wonderful rest of the week.</a:t>
            </a:r>
          </a:p>
        </p:txBody>
      </p:sp>
      <p:sp>
        <p:nvSpPr>
          <p:cNvPr id="4" name="Slide Number Placeholder 3"/>
          <p:cNvSpPr>
            <a:spLocks noGrp="1"/>
          </p:cNvSpPr>
          <p:nvPr>
            <p:ph type="sldNum" sz="quarter" idx="5"/>
          </p:nvPr>
        </p:nvSpPr>
        <p:spPr/>
        <p:txBody>
          <a:bodyPr/>
          <a:lstStyle/>
          <a:p>
            <a:fld id="{00E9C295-3134-4104-9692-25F3FD3ABDAD}" type="slidenum">
              <a:rPr lang="en-US" smtClean="0"/>
              <a:t>51</a:t>
            </a:fld>
            <a:endParaRPr lang="en-US"/>
          </a:p>
        </p:txBody>
      </p:sp>
    </p:spTree>
    <p:extLst>
      <p:ext uri="{BB962C8B-B14F-4D97-AF65-F5344CB8AC3E}">
        <p14:creationId xmlns:p14="http://schemas.microsoft.com/office/powerpoint/2010/main" val="15619972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Lupe </a:t>
            </a:r>
          </a:p>
          <a:p>
            <a:r>
              <a:rPr lang="en-US">
                <a:cs typeface="Calibri"/>
              </a:rPr>
              <a:t>Good morning, </a:t>
            </a:r>
          </a:p>
          <a:p>
            <a:r>
              <a:rPr lang="en-US">
                <a:cs typeface="Calibri"/>
              </a:rPr>
              <a:t>I am thrilled to start my morning in this historic session discussing the New Construction RFA. I am Lupe Jaime-Mileham, Deputy Director For the Child Care and Development Division </a:t>
            </a:r>
          </a:p>
          <a:p>
            <a:endParaRPr lang="en-US">
              <a:cs typeface="Calibri"/>
            </a:endParaRPr>
          </a:p>
          <a:p>
            <a:r>
              <a:rPr lang="en-US"/>
              <a:t>I also want to thank you all.  A year ago, we held a listening session regarding both the minor renovation and repair and new construction grant. We gather tons of feedback to help co-create the grant. Second, we learned a lot during minor renovation and repair. You continued to share your successes, and challenges navigating that RFA that created us an opportunity to grow and also think differently this RFA.</a:t>
            </a:r>
            <a:endParaRPr lang="en-US">
              <a:cs typeface="Calibri"/>
            </a:endParaRPr>
          </a:p>
          <a:p>
            <a:endParaRPr lang="en-US">
              <a:cs typeface="Calibri"/>
            </a:endParaRPr>
          </a:p>
          <a:p>
            <a:r>
              <a:rPr lang="en-US">
                <a:cs typeface="Calibri"/>
              </a:rPr>
              <a:t>Another partner I want to thank is the Low Income Investment Fund (LIIF). To ensure success for this grant, CCDD is the lead however we appreciate LIIF taking on the fiscal agent role on behalf of the state. LIIF has been an essential partner in finalizing the RFA and we will work together to review applications, finalize grant agreements and monitor grants.</a:t>
            </a:r>
            <a:endParaRPr lang="en-US"/>
          </a:p>
          <a:p>
            <a:endParaRPr lang="en-US">
              <a:cs typeface="Calibri"/>
            </a:endParaRPr>
          </a:p>
          <a:p>
            <a:r>
              <a:rPr lang="en-US"/>
              <a:t>We recognize that this funding is very targeted and limited.  Therefore there may be individuals who may not be eligible.</a:t>
            </a:r>
          </a:p>
          <a:p>
            <a:endParaRPr lang="en-US">
              <a:cs typeface="Calibri"/>
            </a:endParaRPr>
          </a:p>
          <a:p>
            <a:r>
              <a:rPr lang="en-US">
                <a:cs typeface="Calibri"/>
              </a:rPr>
              <a:t>Due to time limitations, we may not be able to do a live Q&amp;A session, however please know that we are monitoring the chat and we will answer all we can.  If your question does not get answered, please send those questions into </a:t>
            </a:r>
            <a:r>
              <a:rPr lang="en-US">
                <a:cs typeface="Calibri"/>
                <a:hlinkClick r:id="rId3"/>
              </a:rPr>
              <a:t>CCDDFacilities@dss.ca.gov</a:t>
            </a:r>
            <a:r>
              <a:rPr lang="en-US">
                <a:cs typeface="Calibri"/>
              </a:rPr>
              <a:t>.  We have staff actively monitoring that email inbox.</a:t>
            </a:r>
          </a:p>
          <a:p>
            <a:endParaRPr lang="en-US">
              <a:cs typeface="Calibri"/>
            </a:endParaRPr>
          </a:p>
          <a:p>
            <a:r>
              <a:rPr lang="en-US" u="sng">
                <a:cs typeface="Calibri"/>
              </a:rPr>
              <a:t>I will now hand it over to Nadirah Jones the Manager for LII that oversees the IGP</a:t>
            </a:r>
            <a:endParaRPr lang="en-US" u="sng"/>
          </a:p>
        </p:txBody>
      </p:sp>
      <p:sp>
        <p:nvSpPr>
          <p:cNvPr id="4" name="Slide Number Placeholder 3"/>
          <p:cNvSpPr>
            <a:spLocks noGrp="1"/>
          </p:cNvSpPr>
          <p:nvPr>
            <p:ph type="sldNum" sz="quarter" idx="5"/>
          </p:nvPr>
        </p:nvSpPr>
        <p:spPr/>
        <p:txBody>
          <a:bodyPr/>
          <a:lstStyle/>
          <a:p>
            <a:fld id="{00E9C295-3134-4104-9692-25F3FD3ABDAD}" type="slidenum">
              <a:rPr lang="en-US" smtClean="0"/>
              <a:t>6</a:t>
            </a:fld>
            <a:endParaRPr lang="en-US"/>
          </a:p>
        </p:txBody>
      </p:sp>
    </p:spTree>
    <p:extLst>
      <p:ext uri="{BB962C8B-B14F-4D97-AF65-F5344CB8AC3E}">
        <p14:creationId xmlns:p14="http://schemas.microsoft.com/office/powerpoint/2010/main" val="1103049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Nadirah </a:t>
            </a:r>
          </a:p>
          <a:p>
            <a:r>
              <a:rPr lang="en-US">
                <a:cs typeface="Calibri"/>
              </a:rPr>
              <a:t>Thank you, Lupe!</a:t>
            </a:r>
          </a:p>
          <a:p>
            <a:endParaRPr lang="en-US">
              <a:cs typeface="Calibri"/>
            </a:endParaRPr>
          </a:p>
          <a:p>
            <a:r>
              <a:rPr lang="en-US">
                <a:cs typeface="Calibri"/>
              </a:rPr>
              <a:t>On this slide we have our agenda and we have a lot to cover this morning.</a:t>
            </a:r>
          </a:p>
          <a:p>
            <a:endParaRPr lang="en-US">
              <a:cs typeface="Calibri"/>
            </a:endParaRPr>
          </a:p>
          <a:p>
            <a:r>
              <a:rPr lang="en-US">
                <a:cs typeface="Calibri"/>
              </a:rPr>
              <a:t>As a reminder, </a:t>
            </a:r>
            <a:r>
              <a:rPr lang="en-US"/>
              <a:t>this session is being recorded and it will also be posted on the CDSS website as soon as possible. Additionally, the final version of the slides will be posted to the CDSS website as soon as possible and there are lots resources available to access on the website. We also have people working in the background to provide you resources through the webinar, so thank you to that team working hard behind the scenes. </a:t>
            </a:r>
            <a:endParaRPr lang="en-US" b="1">
              <a:cs typeface="Calibri"/>
            </a:endParaRPr>
          </a:p>
          <a:p>
            <a:endParaRPr lang="en-US">
              <a:cs typeface="Calibri"/>
            </a:endParaRPr>
          </a:p>
          <a:p>
            <a:r>
              <a:rPr lang="en-US">
                <a:cs typeface="Calibri"/>
              </a:rPr>
              <a:t>Todays agenda includes:</a:t>
            </a:r>
          </a:p>
          <a:p>
            <a:endParaRPr lang="en-US">
              <a:cs typeface="Calibri"/>
            </a:endParaRPr>
          </a:p>
          <a:p>
            <a:endParaRPr lang="en-US">
              <a:cs typeface="Calibri"/>
            </a:endParaRPr>
          </a:p>
          <a:p>
            <a:pPr marL="171450" indent="-171450">
              <a:buFont typeface="Arial"/>
              <a:buChar char="•"/>
            </a:pPr>
            <a:r>
              <a:rPr lang="en-US">
                <a:cs typeface="Calibri"/>
              </a:rPr>
              <a:t> Review the authority for the Infrastructure Grant Program and the purpose of the funding. </a:t>
            </a:r>
          </a:p>
          <a:p>
            <a:pPr marL="171450" indent="-171450">
              <a:buFont typeface="Arial"/>
              <a:buChar char="•"/>
            </a:pPr>
            <a:endParaRPr lang="en-US">
              <a:cs typeface="Calibri"/>
            </a:endParaRPr>
          </a:p>
          <a:p>
            <a:pPr marL="171450" indent="-171450">
              <a:buFont typeface="Arial"/>
              <a:buChar char="•"/>
            </a:pPr>
            <a:r>
              <a:rPr lang="en-US">
                <a:cs typeface="Calibri"/>
              </a:rPr>
              <a:t>The request for application process and the eligibility criteria, as well as the funding priorities.   </a:t>
            </a:r>
          </a:p>
          <a:p>
            <a:pPr marL="171450" indent="-171450">
              <a:buFont typeface="Arial"/>
              <a:buChar char="•"/>
            </a:pPr>
            <a:endParaRPr lang="en-US">
              <a:cs typeface="Calibri"/>
            </a:endParaRPr>
          </a:p>
          <a:p>
            <a:pPr marL="171450" indent="-171450">
              <a:buFont typeface="Arial"/>
              <a:buChar char="•"/>
            </a:pPr>
            <a:r>
              <a:rPr lang="en-US">
                <a:cs typeface="Calibri"/>
              </a:rPr>
              <a:t>We  also have a brief Submittable application demonstration</a:t>
            </a:r>
          </a:p>
          <a:p>
            <a:pPr marL="171450" indent="-171450">
              <a:buFont typeface="Arial"/>
              <a:buChar char="•"/>
            </a:pPr>
            <a:endParaRPr lang="en-US">
              <a:cs typeface="Calibri"/>
            </a:endParaRPr>
          </a:p>
          <a:p>
            <a:pPr marL="171450" indent="-171450">
              <a:buFont typeface="Arial"/>
              <a:buChar char="•"/>
            </a:pPr>
            <a:r>
              <a:rPr lang="en-US">
                <a:cs typeface="Calibri"/>
              </a:rPr>
              <a:t>Finally, we will provide you with some important dates before concluding our presentation.</a:t>
            </a:r>
          </a:p>
          <a:p>
            <a:endParaRPr lang="en-US">
              <a:cs typeface="Calibri"/>
            </a:endParaRPr>
          </a:p>
          <a:p>
            <a:r>
              <a:rPr lang="en-US">
                <a:cs typeface="Calibri"/>
              </a:rPr>
              <a:t>Next slide please......</a:t>
            </a: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7</a:t>
            </a:fld>
            <a:endParaRPr lang="en-US"/>
          </a:p>
        </p:txBody>
      </p:sp>
    </p:spTree>
    <p:extLst>
      <p:ext uri="{BB962C8B-B14F-4D97-AF65-F5344CB8AC3E}">
        <p14:creationId xmlns:p14="http://schemas.microsoft.com/office/powerpoint/2010/main" val="16180809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Nadirah Jones </a:t>
            </a:r>
          </a:p>
          <a:p>
            <a:endParaRPr lang="en-US" b="1">
              <a:cs typeface="Calibri"/>
            </a:endParaRPr>
          </a:p>
          <a:p>
            <a:endParaRPr lang="en-US">
              <a:cs typeface="Calibri"/>
            </a:endParaRPr>
          </a:p>
          <a:p>
            <a:pPr marL="171450" indent="-171450">
              <a:buFont typeface="Arial"/>
              <a:buChar char="•"/>
            </a:pPr>
            <a:r>
              <a:rPr lang="en-US">
                <a:cs typeface="Calibri"/>
              </a:rPr>
              <a:t>The CDSS in partnership with the Low Income Investment Fund (LIIF) value partnership and understand the importance of working together to  support child care and development providers, children and families.  We understand that You are on  the front lines at the local level and  in your communities, and we want to provide you with the information you need to  support the </a:t>
            </a:r>
            <a:r>
              <a:rPr lang="en-US" i="1">
                <a:cs typeface="Calibri"/>
              </a:rPr>
              <a:t>New</a:t>
            </a:r>
            <a:r>
              <a:rPr lang="en-US" i="1"/>
              <a:t> Construction and Major Renovatio</a:t>
            </a:r>
            <a:r>
              <a:rPr lang="en-US"/>
              <a:t>n (IGP-NCMR) </a:t>
            </a:r>
            <a:r>
              <a:rPr lang="en-US">
                <a:cs typeface="Calibri"/>
              </a:rPr>
              <a:t> RFA, and the application. We hope today you will walk away more informed , and equipped to address questions that may come your way.</a:t>
            </a:r>
          </a:p>
          <a:p>
            <a:pPr marL="171450" indent="-171450">
              <a:buFont typeface="Arial"/>
              <a:buChar char="•"/>
            </a:pPr>
            <a:endParaRPr lang="en-US">
              <a:cs typeface="Calibri"/>
            </a:endParaRPr>
          </a:p>
          <a:p>
            <a:pPr marL="171450" indent="-171450">
              <a:buFont typeface="Arial"/>
              <a:buChar char="•"/>
            </a:pPr>
            <a:r>
              <a:rPr lang="en-US">
                <a:cs typeface="Calibri"/>
              </a:rPr>
              <a:t>We want to remind you, There will be separate webinars for direct service providers (One for Center-based child care providers and one for FCCHP) and essentially the same information will be  presented.  This webinar however, provides a space for agencies who support direct service providers to understand the contents of this funding opportunity and to ask any follow up questions. As always,  we thank you for your support,  participation, and your continued partnership. </a:t>
            </a:r>
          </a:p>
          <a:p>
            <a:pPr marL="171450" indent="-171450">
              <a:buFont typeface="Arial"/>
              <a:buChar char="•"/>
            </a:pPr>
            <a:endParaRPr lang="en-US">
              <a:cs typeface="Calibri"/>
            </a:endParaRPr>
          </a:p>
          <a:p>
            <a:endParaRPr lang="en-US">
              <a:cs typeface="Calibri"/>
            </a:endParaRPr>
          </a:p>
          <a:p>
            <a:r>
              <a:rPr lang="en-US">
                <a:cs typeface="Calibri"/>
              </a:rPr>
              <a:t> I Will now pass the presentation over to Eric Dunk, AGPA in the policy unit in the CCDD......</a:t>
            </a:r>
          </a:p>
        </p:txBody>
      </p:sp>
      <p:sp>
        <p:nvSpPr>
          <p:cNvPr id="4" name="Slide Number Placeholder 3"/>
          <p:cNvSpPr>
            <a:spLocks noGrp="1"/>
          </p:cNvSpPr>
          <p:nvPr>
            <p:ph type="sldNum" sz="quarter" idx="5"/>
          </p:nvPr>
        </p:nvSpPr>
        <p:spPr/>
        <p:txBody>
          <a:bodyPr/>
          <a:lstStyle/>
          <a:p>
            <a:fld id="{00E9C295-3134-4104-9692-25F3FD3ABDAD}" type="slidenum">
              <a:rPr lang="en-US" smtClean="0"/>
              <a:t>8</a:t>
            </a:fld>
            <a:endParaRPr lang="en-US"/>
          </a:p>
        </p:txBody>
      </p:sp>
    </p:spTree>
    <p:extLst>
      <p:ext uri="{BB962C8B-B14F-4D97-AF65-F5344CB8AC3E}">
        <p14:creationId xmlns:p14="http://schemas.microsoft.com/office/powerpoint/2010/main" val="20924845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Nadirah</a:t>
            </a:r>
            <a:endParaRPr lang="en-US"/>
          </a:p>
          <a:p>
            <a:endParaRPr lang="en-US"/>
          </a:p>
          <a:p>
            <a:r>
              <a:rPr lang="en-US"/>
              <a:t>The CDSS and LIIF are excited to announce the release of the Child Care and Development Infrastructure Grant Program: </a:t>
            </a:r>
            <a:r>
              <a:rPr lang="en-US" i="1"/>
              <a:t>New Construction and Major Renovatio</a:t>
            </a:r>
            <a:r>
              <a:rPr lang="en-US"/>
              <a:t>n (IGP-NCMR). This webinar will cover the details of the program and information for the Request for Applications.  And as a reminder, the Infrastructure Grant Program was run with two phases of funding: the first phase included funding for minor repairs and renovations, and this part of the program has concluded (meaning the application is closed). This particular webinar discusses the forthcoming IGP-NCMR, which is the second round of funding for the Infrastructure Grant Program for new construction and major renovation.</a:t>
            </a:r>
            <a:endParaRPr lang="en-US">
              <a:cs typeface="Calibri"/>
            </a:endParaRPr>
          </a:p>
        </p:txBody>
      </p:sp>
      <p:sp>
        <p:nvSpPr>
          <p:cNvPr id="4" name="Slide Number Placeholder 3"/>
          <p:cNvSpPr>
            <a:spLocks noGrp="1"/>
          </p:cNvSpPr>
          <p:nvPr>
            <p:ph type="sldNum" sz="quarter" idx="5"/>
          </p:nvPr>
        </p:nvSpPr>
        <p:spPr/>
        <p:txBody>
          <a:bodyPr/>
          <a:lstStyle/>
          <a:p>
            <a:fld id="{00E9C295-3134-4104-9692-25F3FD3ABDAD}" type="slidenum">
              <a:rPr lang="en-US" smtClean="0"/>
              <a:t>9</a:t>
            </a:fld>
            <a:endParaRPr lang="en-US"/>
          </a:p>
        </p:txBody>
      </p:sp>
    </p:spTree>
    <p:extLst>
      <p:ext uri="{BB962C8B-B14F-4D97-AF65-F5344CB8AC3E}">
        <p14:creationId xmlns:p14="http://schemas.microsoft.com/office/powerpoint/2010/main" val="1483697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F18946-ACE1-489C-81A2-6CBF59C445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429CCFE5-5B52-4F41-A0FF-00FB2EF03F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92C80FE7-4060-4DB7-9424-5CD753419ACC}"/>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5" name="Footer Placeholder 4">
            <a:extLst>
              <a:ext uri="{FF2B5EF4-FFF2-40B4-BE49-F238E27FC236}">
                <a16:creationId xmlns="" xmlns:a16="http://schemas.microsoft.com/office/drawing/2014/main" id="{B37C28D3-F3B7-49E0-BEF2-A56DD8CB53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26DCDFEF-C90E-406A-B6F7-6CD1172D0AAA}"/>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16448914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749CFCF-73C7-43C1-BB54-4477F2783A0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72120E19-051E-4DE2-B91C-4706E42E0B8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D585B13A-A828-4997-9F49-2B9D5D6520F6}"/>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5" name="Footer Placeholder 4">
            <a:extLst>
              <a:ext uri="{FF2B5EF4-FFF2-40B4-BE49-F238E27FC236}">
                <a16:creationId xmlns="" xmlns:a16="http://schemas.microsoft.com/office/drawing/2014/main" id="{F7628D21-2928-4D49-97BF-4F6F1B9A5D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EEB357CF-70E5-49B8-B331-93110A6292E4}"/>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373412612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2BC137E2-1FFA-40BA-8781-8747391B035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B4583D03-68D8-442E-A5D0-37CAFA4286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A5888F2B-7DB9-49C0-9532-36B3A8481B78}"/>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5" name="Footer Placeholder 4">
            <a:extLst>
              <a:ext uri="{FF2B5EF4-FFF2-40B4-BE49-F238E27FC236}">
                <a16:creationId xmlns="" xmlns:a16="http://schemas.microsoft.com/office/drawing/2014/main" id="{74EFBA76-E801-48D2-9C84-0DC3792978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8E59EFF2-786E-41D1-ABA4-F3F63C4147DE}"/>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1606207452"/>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4F3A952-6CC3-4984-83B3-9DB461D6CDE9}"/>
              </a:ext>
            </a:extLst>
          </p:cNvPr>
          <p:cNvSpPr>
            <a:spLocks noGrp="1"/>
          </p:cNvSpPr>
          <p:nvPr>
            <p:ph type="title"/>
          </p:nvPr>
        </p:nvSpPr>
        <p:spPr>
          <a:xfrm>
            <a:off x="838200" y="392421"/>
            <a:ext cx="10515600" cy="1325563"/>
          </a:xfrm>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E138B866-3667-449A-9A23-49D39F4FED81}"/>
              </a:ext>
            </a:extLst>
          </p:cNvPr>
          <p:cNvSpPr>
            <a:spLocks noGrp="1"/>
          </p:cNvSpPr>
          <p:nvPr>
            <p:ph idx="1"/>
          </p:nvPr>
        </p:nvSpPr>
        <p:spPr>
          <a:xfrm>
            <a:off x="838200" y="1607260"/>
            <a:ext cx="10515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F13A5BA2-DCAC-4533-8F7E-66AB8D946DB4}"/>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5" name="Footer Placeholder 4">
            <a:extLst>
              <a:ext uri="{FF2B5EF4-FFF2-40B4-BE49-F238E27FC236}">
                <a16:creationId xmlns="" xmlns:a16="http://schemas.microsoft.com/office/drawing/2014/main" id="{E0F42962-4321-45F3-AF92-9BB0058BA9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3321A52B-CD6F-4AC2-9426-436948BEA708}"/>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2765922179"/>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F18946-ACE1-489C-81A2-6CBF59C445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429CCFE5-5B52-4F41-A0FF-00FB2EF03F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92C80FE7-4060-4DB7-9424-5CD753419ACC}"/>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5" name="Footer Placeholder 4">
            <a:extLst>
              <a:ext uri="{FF2B5EF4-FFF2-40B4-BE49-F238E27FC236}">
                <a16:creationId xmlns="" xmlns:a16="http://schemas.microsoft.com/office/drawing/2014/main" id="{B37C28D3-F3B7-49E0-BEF2-A56DD8CB53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26DCDFEF-C90E-406A-B6F7-6CD1172D0AAA}"/>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3977332540"/>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4F3A952-6CC3-4984-83B3-9DB461D6CDE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E138B866-3667-449A-9A23-49D39F4FED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F13A5BA2-DCAC-4533-8F7E-66AB8D946DB4}"/>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5" name="Footer Placeholder 4">
            <a:extLst>
              <a:ext uri="{FF2B5EF4-FFF2-40B4-BE49-F238E27FC236}">
                <a16:creationId xmlns="" xmlns:a16="http://schemas.microsoft.com/office/drawing/2014/main" id="{E0F42962-4321-45F3-AF92-9BB0058BA9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3321A52B-CD6F-4AC2-9426-436948BEA708}"/>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473827821"/>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E06380F-77D5-4C45-9FA0-A08F3EE5B7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EEE1D29A-F21E-416B-B7F4-62A5DD437F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1726EDF8-0E4D-40DB-95F6-5D06F6383C2B}"/>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5" name="Footer Placeholder 4">
            <a:extLst>
              <a:ext uri="{FF2B5EF4-FFF2-40B4-BE49-F238E27FC236}">
                <a16:creationId xmlns="" xmlns:a16="http://schemas.microsoft.com/office/drawing/2014/main" id="{986656F9-8E58-4FE8-A307-86FF246AC6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6B44EDB5-176B-4CDD-BEAD-9229AA1CF584}"/>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1122044862"/>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343CF36-44F4-412B-81DE-CA77941AE3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CF2305AB-E957-4964-B4DD-AC1AC60AB4C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A2905901-83C2-4F82-86CB-B75C7B91D2D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2D3B60A0-C480-4806-AA65-427508732725}"/>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6" name="Footer Placeholder 5">
            <a:extLst>
              <a:ext uri="{FF2B5EF4-FFF2-40B4-BE49-F238E27FC236}">
                <a16:creationId xmlns="" xmlns:a16="http://schemas.microsoft.com/office/drawing/2014/main" id="{1C1BCCF0-9C1A-4CF9-A8C1-FE403966B9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525F6054-4AE6-499F-9210-0A5BB7467E89}"/>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1209288036"/>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2BFFECD-2D1A-41E2-A480-7726CC108D4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464ADBED-63C7-4519-BBD7-08DA0D3F95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70F223AE-E0E1-4649-93F6-06986D40808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BC4D6120-E034-489F-BBD1-20BAA20E31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C41CDAED-FB24-45A0-AF99-DF9D3DD61EC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6A0EFD95-FC3C-49E7-B49B-1AE9E73A4A95}"/>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8" name="Footer Placeholder 7">
            <a:extLst>
              <a:ext uri="{FF2B5EF4-FFF2-40B4-BE49-F238E27FC236}">
                <a16:creationId xmlns="" xmlns:a16="http://schemas.microsoft.com/office/drawing/2014/main" id="{D016A945-8A67-4E7E-9440-BD53D7A921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BECB9AEA-48F9-4745-9197-354C62A4F5FA}"/>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789020039"/>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56050C8-1891-482D-9AE3-C9E32948BE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45E97480-E40D-45B4-BD26-54B1C727A38B}"/>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4" name="Footer Placeholder 3">
            <a:extLst>
              <a:ext uri="{FF2B5EF4-FFF2-40B4-BE49-F238E27FC236}">
                <a16:creationId xmlns="" xmlns:a16="http://schemas.microsoft.com/office/drawing/2014/main" id="{DCD1F13D-EFB1-4D36-B99E-F9DCDCE80E4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6CD6B972-F7EF-44BD-8B1C-D8FDC488BED0}"/>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1544630874"/>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B66DA1D8-1CC1-4BBC-ACDF-16E0370AC4A6}"/>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3" name="Footer Placeholder 2">
            <a:extLst>
              <a:ext uri="{FF2B5EF4-FFF2-40B4-BE49-F238E27FC236}">
                <a16:creationId xmlns="" xmlns:a16="http://schemas.microsoft.com/office/drawing/2014/main" id="{41E916AA-01F8-4E45-B6B2-EDA808AFB1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079A387E-FA17-461B-A4EB-6507D84CEFDB}"/>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415529594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HIS ONE!!!">
    <p:spTree>
      <p:nvGrpSpPr>
        <p:cNvPr id="1" name=""/>
        <p:cNvGrpSpPr/>
        <p:nvPr/>
      </p:nvGrpSpPr>
      <p:grpSpPr>
        <a:xfrm>
          <a:off x="0" y="0"/>
          <a:ext cx="0" cy="0"/>
          <a:chOff x="0" y="0"/>
          <a:chExt cx="0" cy="0"/>
        </a:xfrm>
      </p:grpSpPr>
      <p:sp>
        <p:nvSpPr>
          <p:cNvPr id="7" name="Title Placeholder 1">
            <a:extLst>
              <a:ext uri="{FF2B5EF4-FFF2-40B4-BE49-F238E27FC236}">
                <a16:creationId xmlns="" xmlns:a16="http://schemas.microsoft.com/office/drawing/2014/main" id="{BB8135DE-A038-436E-9133-2BB6C812A7AF}"/>
              </a:ext>
            </a:extLst>
          </p:cNvPr>
          <p:cNvSpPr>
            <a:spLocks noGrp="1"/>
          </p:cNvSpPr>
          <p:nvPr>
            <p:ph type="title"/>
          </p:nvPr>
        </p:nvSpPr>
        <p:spPr>
          <a:xfrm>
            <a:off x="838200" y="392421"/>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9" name="Date Placeholder 3">
            <a:extLst>
              <a:ext uri="{FF2B5EF4-FFF2-40B4-BE49-F238E27FC236}">
                <a16:creationId xmlns="" xmlns:a16="http://schemas.microsoft.com/office/drawing/2014/main" id="{380A973D-6AB1-46FA-B7D4-C308DE24FA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9ED9B3-6A29-4B67-95CB-0261546C7FBF}" type="datetimeFigureOut">
              <a:rPr lang="en-US" smtClean="0"/>
              <a:t>12/19/2022</a:t>
            </a:fld>
            <a:endParaRPr lang="en-US"/>
          </a:p>
        </p:txBody>
      </p:sp>
      <p:sp>
        <p:nvSpPr>
          <p:cNvPr id="10" name="Footer Placeholder 4">
            <a:extLst>
              <a:ext uri="{FF2B5EF4-FFF2-40B4-BE49-F238E27FC236}">
                <a16:creationId xmlns="" xmlns:a16="http://schemas.microsoft.com/office/drawing/2014/main" id="{8CF84502-52B3-40B9-81DD-939638E99F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11" name="Slide Number Placeholder 5">
            <a:extLst>
              <a:ext uri="{FF2B5EF4-FFF2-40B4-BE49-F238E27FC236}">
                <a16:creationId xmlns="" xmlns:a16="http://schemas.microsoft.com/office/drawing/2014/main" id="{86D84651-0CA6-407B-9185-EDC367323A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4589B6-0EBF-4883-AA5B-D52FC63C1C42}" type="slidenum">
              <a:rPr lang="en-US" smtClean="0"/>
              <a:t>‹#›</a:t>
            </a:fld>
            <a:endParaRPr lang="en-US"/>
          </a:p>
        </p:txBody>
      </p:sp>
      <p:sp>
        <p:nvSpPr>
          <p:cNvPr id="12" name="Text Placeholder 2">
            <a:extLst>
              <a:ext uri="{FF2B5EF4-FFF2-40B4-BE49-F238E27FC236}">
                <a16:creationId xmlns="" xmlns:a16="http://schemas.microsoft.com/office/drawing/2014/main" id="{ADEC5259-4508-4366-9EDA-BCC45AF167F0}"/>
              </a:ext>
            </a:extLst>
          </p:cNvPr>
          <p:cNvSpPr>
            <a:spLocks noGrp="1"/>
          </p:cNvSpPr>
          <p:nvPr>
            <p:ph idx="1"/>
          </p:nvPr>
        </p:nvSpPr>
        <p:spPr>
          <a:xfrm>
            <a:off x="838200" y="1608800"/>
            <a:ext cx="10515600" cy="2322687"/>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3543343"/>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814E852-4BAE-4BB9-993C-A798B92D05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FF288053-6250-4760-AB0C-ED96365FD5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DFBF875E-9B6F-471D-97AB-57DA47C617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CB23C602-2968-41D6-A16A-0AB2AC400F6F}"/>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6" name="Footer Placeholder 5">
            <a:extLst>
              <a:ext uri="{FF2B5EF4-FFF2-40B4-BE49-F238E27FC236}">
                <a16:creationId xmlns="" xmlns:a16="http://schemas.microsoft.com/office/drawing/2014/main" id="{E0613C1E-25CC-4635-AFEF-DC3E832FA7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78BF5468-8451-44E0-9EE4-9C1EE6C1AD1A}"/>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4217357245"/>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30DA192-54DF-4806-8C88-AC7F78F956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99FE989F-F193-476F-99A2-25846AE30B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E080F0E8-90B8-4092-9D2F-47D374811C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186D656C-4E53-4EB3-923E-B7C1B40E0A0A}"/>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6" name="Footer Placeholder 5">
            <a:extLst>
              <a:ext uri="{FF2B5EF4-FFF2-40B4-BE49-F238E27FC236}">
                <a16:creationId xmlns="" xmlns:a16="http://schemas.microsoft.com/office/drawing/2014/main" id="{A8095154-D091-4CF6-B75E-A127D58563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02D55BE8-DB13-4F06-8B8E-32BABCE3DDE0}"/>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234565790"/>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749CFCF-73C7-43C1-BB54-4477F2783A0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72120E19-051E-4DE2-B91C-4706E42E0B8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D585B13A-A828-4997-9F49-2B9D5D6520F6}"/>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5" name="Footer Placeholder 4">
            <a:extLst>
              <a:ext uri="{FF2B5EF4-FFF2-40B4-BE49-F238E27FC236}">
                <a16:creationId xmlns="" xmlns:a16="http://schemas.microsoft.com/office/drawing/2014/main" id="{F7628D21-2928-4D49-97BF-4F6F1B9A5D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EEB357CF-70E5-49B8-B331-93110A6292E4}"/>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119298649"/>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2BC137E2-1FFA-40BA-8781-8747391B035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B4583D03-68D8-442E-A5D0-37CAFA4286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A5888F2B-7DB9-49C0-9532-36B3A8481B78}"/>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5" name="Footer Placeholder 4">
            <a:extLst>
              <a:ext uri="{FF2B5EF4-FFF2-40B4-BE49-F238E27FC236}">
                <a16:creationId xmlns="" xmlns:a16="http://schemas.microsoft.com/office/drawing/2014/main" id="{74EFBA76-E801-48D2-9C84-0DC3792978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8E59EFF2-786E-41D1-ABA4-F3F63C4147DE}"/>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321477073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E06380F-77D5-4C45-9FA0-A08F3EE5B7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EEE1D29A-F21E-416B-B7F4-62A5DD437F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1726EDF8-0E4D-40DB-95F6-5D06F6383C2B}"/>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5" name="Footer Placeholder 4">
            <a:extLst>
              <a:ext uri="{FF2B5EF4-FFF2-40B4-BE49-F238E27FC236}">
                <a16:creationId xmlns="" xmlns:a16="http://schemas.microsoft.com/office/drawing/2014/main" id="{986656F9-8E58-4FE8-A307-86FF246AC6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6B44EDB5-176B-4CDD-BEAD-9229AA1CF584}"/>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420886994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343CF36-44F4-412B-81DE-CA77941AE3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CF2305AB-E957-4964-B4DD-AC1AC60AB4C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A2905901-83C2-4F82-86CB-B75C7B91D2D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2D3B60A0-C480-4806-AA65-427508732725}"/>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6" name="Footer Placeholder 5">
            <a:extLst>
              <a:ext uri="{FF2B5EF4-FFF2-40B4-BE49-F238E27FC236}">
                <a16:creationId xmlns="" xmlns:a16="http://schemas.microsoft.com/office/drawing/2014/main" id="{1C1BCCF0-9C1A-4CF9-A8C1-FE403966B9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525F6054-4AE6-499F-9210-0A5BB7467E89}"/>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222395382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2BFFECD-2D1A-41E2-A480-7726CC108D4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464ADBED-63C7-4519-BBD7-08DA0D3F95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70F223AE-E0E1-4649-93F6-06986D40808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BC4D6120-E034-489F-BBD1-20BAA20E31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C41CDAED-FB24-45A0-AF99-DF9D3DD61EC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6A0EFD95-FC3C-49E7-B49B-1AE9E73A4A95}"/>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8" name="Footer Placeholder 7">
            <a:extLst>
              <a:ext uri="{FF2B5EF4-FFF2-40B4-BE49-F238E27FC236}">
                <a16:creationId xmlns="" xmlns:a16="http://schemas.microsoft.com/office/drawing/2014/main" id="{D016A945-8A67-4E7E-9440-BD53D7A921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BECB9AEA-48F9-4745-9197-354C62A4F5FA}"/>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407266548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56050C8-1891-482D-9AE3-C9E32948BE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45E97480-E40D-45B4-BD26-54B1C727A38B}"/>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4" name="Footer Placeholder 3">
            <a:extLst>
              <a:ext uri="{FF2B5EF4-FFF2-40B4-BE49-F238E27FC236}">
                <a16:creationId xmlns="" xmlns:a16="http://schemas.microsoft.com/office/drawing/2014/main" id="{DCD1F13D-EFB1-4D36-B99E-F9DCDCE80E4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6CD6B972-F7EF-44BD-8B1C-D8FDC488BED0}"/>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97122585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B66DA1D8-1CC1-4BBC-ACDF-16E0370AC4A6}"/>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3" name="Footer Placeholder 2">
            <a:extLst>
              <a:ext uri="{FF2B5EF4-FFF2-40B4-BE49-F238E27FC236}">
                <a16:creationId xmlns="" xmlns:a16="http://schemas.microsoft.com/office/drawing/2014/main" id="{41E916AA-01F8-4E45-B6B2-EDA808AFB1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079A387E-FA17-461B-A4EB-6507D84CEFDB}"/>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283181290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814E852-4BAE-4BB9-993C-A798B92D05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FF288053-6250-4760-AB0C-ED96365FD5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DFBF875E-9B6F-471D-97AB-57DA47C617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CB23C602-2968-41D6-A16A-0AB2AC400F6F}"/>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6" name="Footer Placeholder 5">
            <a:extLst>
              <a:ext uri="{FF2B5EF4-FFF2-40B4-BE49-F238E27FC236}">
                <a16:creationId xmlns="" xmlns:a16="http://schemas.microsoft.com/office/drawing/2014/main" id="{E0613C1E-25CC-4635-AFEF-DC3E832FA7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78BF5468-8451-44E0-9EE4-9C1EE6C1AD1A}"/>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1798006786"/>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30DA192-54DF-4806-8C88-AC7F78F956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99FE989F-F193-476F-99A2-25846AE30B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E080F0E8-90B8-4092-9D2F-47D374811C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186D656C-4E53-4EB3-923E-B7C1B40E0A0A}"/>
              </a:ext>
            </a:extLst>
          </p:cNvPr>
          <p:cNvSpPr>
            <a:spLocks noGrp="1"/>
          </p:cNvSpPr>
          <p:nvPr>
            <p:ph type="dt" sz="half" idx="10"/>
          </p:nvPr>
        </p:nvSpPr>
        <p:spPr/>
        <p:txBody>
          <a:bodyPr/>
          <a:lstStyle/>
          <a:p>
            <a:fld id="{269ED9B3-6A29-4B67-95CB-0261546C7FBF}" type="datetimeFigureOut">
              <a:rPr lang="en-US" smtClean="0"/>
              <a:t>12/19/2022</a:t>
            </a:fld>
            <a:endParaRPr lang="en-US"/>
          </a:p>
        </p:txBody>
      </p:sp>
      <p:sp>
        <p:nvSpPr>
          <p:cNvPr id="6" name="Footer Placeholder 5">
            <a:extLst>
              <a:ext uri="{FF2B5EF4-FFF2-40B4-BE49-F238E27FC236}">
                <a16:creationId xmlns="" xmlns:a16="http://schemas.microsoft.com/office/drawing/2014/main" id="{A8095154-D091-4CF6-B75E-A127D58563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02D55BE8-DB13-4F06-8B8E-32BABCE3DDE0}"/>
              </a:ext>
            </a:extLst>
          </p:cNvPr>
          <p:cNvSpPr>
            <a:spLocks noGrp="1"/>
          </p:cNvSpPr>
          <p:nvPr>
            <p:ph type="sldNum" sz="quarter" idx="12"/>
          </p:nvPr>
        </p:nvSpPr>
        <p:spPr/>
        <p:txBody>
          <a:bodyPr/>
          <a:lstStyle/>
          <a:p>
            <a:fld id="{274589B6-0EBF-4883-AA5B-D52FC63C1C42}" type="slidenum">
              <a:rPr lang="en-US" smtClean="0"/>
              <a:t>‹#›</a:t>
            </a:fld>
            <a:endParaRPr lang="en-US"/>
          </a:p>
        </p:txBody>
      </p:sp>
    </p:spTree>
    <p:extLst>
      <p:ext uri="{BB962C8B-B14F-4D97-AF65-F5344CB8AC3E}">
        <p14:creationId xmlns:p14="http://schemas.microsoft.com/office/powerpoint/2010/main" val="220780441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16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1E7E87E5-5A6F-46DA-9237-257332185363}"/>
              </a:ext>
            </a:extLst>
          </p:cNvPr>
          <p:cNvSpPr>
            <a:spLocks noGrp="1"/>
          </p:cNvSpPr>
          <p:nvPr>
            <p:ph type="title"/>
          </p:nvPr>
        </p:nvSpPr>
        <p:spPr>
          <a:xfrm>
            <a:off x="838200" y="392421"/>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A5673485-C999-4FFA-93F3-7922DCFB95AB}"/>
              </a:ext>
            </a:extLst>
          </p:cNvPr>
          <p:cNvSpPr>
            <a:spLocks noGrp="1"/>
          </p:cNvSpPr>
          <p:nvPr>
            <p:ph type="body" idx="1"/>
          </p:nvPr>
        </p:nvSpPr>
        <p:spPr>
          <a:xfrm>
            <a:off x="838200" y="1608800"/>
            <a:ext cx="10515600" cy="2322687"/>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F91829EB-8CC0-493B-AFE4-D41D87F0D5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9ED9B3-6A29-4B67-95CB-0261546C7FBF}" type="datetimeFigureOut">
              <a:rPr lang="en-US" smtClean="0"/>
              <a:t>12/19/2022</a:t>
            </a:fld>
            <a:endParaRPr lang="en-US"/>
          </a:p>
        </p:txBody>
      </p:sp>
      <p:sp>
        <p:nvSpPr>
          <p:cNvPr id="5" name="Footer Placeholder 4">
            <a:extLst>
              <a:ext uri="{FF2B5EF4-FFF2-40B4-BE49-F238E27FC236}">
                <a16:creationId xmlns="" xmlns:a16="http://schemas.microsoft.com/office/drawing/2014/main" id="{992DAACB-0FA6-454D-AF20-5D0F64BD63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AA99EBA6-DAF8-4807-98F1-CF1C67E0C9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4589B6-0EBF-4883-AA5B-D52FC63C1C42}" type="slidenum">
              <a:rPr lang="en-US" smtClean="0"/>
              <a:t>‹#›</a:t>
            </a:fld>
            <a:endParaRPr lang="en-US"/>
          </a:p>
        </p:txBody>
      </p:sp>
    </p:spTree>
    <p:extLst>
      <p:ext uri="{BB962C8B-B14F-4D97-AF65-F5344CB8AC3E}">
        <p14:creationId xmlns:p14="http://schemas.microsoft.com/office/powerpoint/2010/main" val="3441826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2" r:id="rId12"/>
  </p:sldLayoutIdLst>
  <p:transition/>
  <p:txStyles>
    <p:titleStyle>
      <a:lvl1pPr algn="l" defTabSz="914400" rtl="0" eaLnBrk="1" latinLnBrk="0" hangingPunct="1">
        <a:lnSpc>
          <a:spcPct val="90000"/>
        </a:lnSpc>
        <a:spcBef>
          <a:spcPct val="0"/>
        </a:spcBef>
        <a:buNone/>
        <a:defRPr sz="3600" b="1" kern="1200">
          <a:solidFill>
            <a:schemeClr val="bg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bg1"/>
        </a:buClr>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1000"/>
        </a:spcBef>
        <a:buClr>
          <a:schemeClr val="bg1"/>
        </a:buClr>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1000"/>
        </a:spcBef>
        <a:buClr>
          <a:schemeClr val="bg1"/>
        </a:buClr>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1000"/>
        </a:spcBef>
        <a:buClr>
          <a:schemeClr val="bg1"/>
        </a:buClr>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1000"/>
        </a:spcBef>
        <a:buClr>
          <a:schemeClr val="bg1"/>
        </a:buClr>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1E7E87E5-5A6F-46DA-9237-2573321853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A5673485-C999-4FFA-93F3-7922DCFB95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F91829EB-8CC0-493B-AFE4-D41D87F0D5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9ED9B3-6A29-4B67-95CB-0261546C7FBF}" type="datetimeFigureOut">
              <a:rPr lang="en-US" smtClean="0"/>
              <a:t>12/19/2022</a:t>
            </a:fld>
            <a:endParaRPr lang="en-US"/>
          </a:p>
        </p:txBody>
      </p:sp>
      <p:sp>
        <p:nvSpPr>
          <p:cNvPr id="5" name="Footer Placeholder 4">
            <a:extLst>
              <a:ext uri="{FF2B5EF4-FFF2-40B4-BE49-F238E27FC236}">
                <a16:creationId xmlns="" xmlns:a16="http://schemas.microsoft.com/office/drawing/2014/main" id="{992DAACB-0FA6-454D-AF20-5D0F64BD63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AA99EBA6-DAF8-4807-98F1-CF1C67E0C9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4589B6-0EBF-4883-AA5B-D52FC63C1C42}" type="slidenum">
              <a:rPr lang="en-US" smtClean="0"/>
              <a:t>‹#›</a:t>
            </a:fld>
            <a:endParaRPr lang="en-US"/>
          </a:p>
        </p:txBody>
      </p:sp>
    </p:spTree>
    <p:extLst>
      <p:ext uri="{BB962C8B-B14F-4D97-AF65-F5344CB8AC3E}">
        <p14:creationId xmlns:p14="http://schemas.microsoft.com/office/powerpoint/2010/main" val="211036166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microsoft.com/office/2018/10/relationships/comments" Target="../comments/modernComment_22F_1FC72AF7.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4.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mailto:CCDDFacilities@dss.ca.gov"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mailto:CCDDFacilities@dss.ca.gov"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3.xml"/><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3" Type="http://schemas.openxmlformats.org/officeDocument/2006/relationships/hyperlink" Target="mailto:CCDDAppeals@dss.ca.gov" TargetMode="External"/><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microsoft.com/office/2018/10/relationships/comments" Target="../comments/modernComment_1F2_C31A8632.xml"/><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6.xml"/><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8.xml"/><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3" Type="http://schemas.microsoft.com/office/2018/10/relationships/comments" Target="../comments/modernComment_256_6CA2F50F.xml"/><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50.xml.rels><?xml version="1.0" encoding="UTF-8" standalone="yes"?>
<Relationships xmlns="http://schemas.openxmlformats.org/package/2006/relationships"><Relationship Id="rId3" Type="http://schemas.openxmlformats.org/officeDocument/2006/relationships/hyperlink" Target="https://www.cdss.ca.gov/inforesources/child-care-and-development/infrastructure-grant-program/major-construction" TargetMode="External"/><Relationship Id="rId2" Type="http://schemas.openxmlformats.org/officeDocument/2006/relationships/notesSlide" Target="../notesSlides/notesSlide50.xml"/><Relationship Id="rId1" Type="http://schemas.openxmlformats.org/officeDocument/2006/relationships/slideLayout" Target="../slideLayouts/slideLayout2.xml"/><Relationship Id="rId5" Type="http://schemas.openxmlformats.org/officeDocument/2006/relationships/hyperlink" Target="mailto:CCDDFacilities@dss.ca.gov" TargetMode="External"/><Relationship Id="rId4" Type="http://schemas.openxmlformats.org/officeDocument/2006/relationships/hyperlink" Target="http://liifund.zendesk.com/" TargetMode="External"/></Relationships>
</file>

<file path=ppt/slides/_rels/slide5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1.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1C59C9-3FE1-4914-8BCF-6A17A41C64C8}"/>
              </a:ext>
            </a:extLst>
          </p:cNvPr>
          <p:cNvSpPr>
            <a:spLocks noGrp="1"/>
          </p:cNvSpPr>
          <p:nvPr>
            <p:ph type="ctrTitle"/>
          </p:nvPr>
        </p:nvSpPr>
        <p:spPr>
          <a:xfrm>
            <a:off x="3196955" y="870490"/>
            <a:ext cx="8458176" cy="5078313"/>
          </a:xfrm>
        </p:spPr>
        <p:txBody>
          <a:bodyPr>
            <a:spAutoFit/>
          </a:bodyPr>
          <a:lstStyle/>
          <a:p>
            <a:pPr marL="228600" indent="-228600">
              <a:spcBef>
                <a:spcPts val="1000"/>
              </a:spcBef>
            </a:pPr>
            <a:r>
              <a:rPr lang="es-US" sz="3600" b="1" i="0" strike="noStrike" cap="none" spc="0" baseline="0" dirty="0">
                <a:solidFill>
                  <a:srgbClr val="FFFFFF"/>
                </a:solidFill>
                <a:effectLst/>
                <a:latin typeface="Arial"/>
                <a:ea typeface="Arial"/>
                <a:cs typeface="Arial"/>
              </a:rPr>
              <a:t>Seminario web sobre Petición de Solicitudes</a:t>
            </a:r>
            <a:r>
              <a:rPr sz="3600" dirty="0"/>
              <a:t/>
            </a:r>
            <a:br>
              <a:rPr sz="3600" dirty="0"/>
            </a:br>
            <a:r>
              <a:rPr lang="es-US" sz="3600" b="1" i="0" strike="noStrike" cap="none" spc="0" baseline="0" dirty="0">
                <a:solidFill>
                  <a:srgbClr val="FFFFFF"/>
                </a:solidFill>
                <a:effectLst/>
                <a:latin typeface="Arial"/>
                <a:ea typeface="Arial"/>
                <a:cs typeface="Arial"/>
              </a:rPr>
              <a:t> </a:t>
            </a:r>
            <a:r>
              <a:rPr sz="3600" dirty="0"/>
              <a:t/>
            </a:r>
            <a:br>
              <a:rPr sz="3600" dirty="0"/>
            </a:br>
            <a:r>
              <a:rPr lang="es-US" sz="3600" b="1" i="0" strike="noStrike" cap="none" spc="0" baseline="0" dirty="0">
                <a:solidFill>
                  <a:srgbClr val="FFFFFF"/>
                </a:solidFill>
                <a:effectLst/>
                <a:latin typeface="Arial"/>
                <a:ea typeface="Arial"/>
                <a:cs typeface="Arial"/>
              </a:rPr>
              <a:t>para el Programa de Subvenciones para Infraestructura</a:t>
            </a:r>
            <a:r>
              <a:rPr sz="3600" dirty="0"/>
              <a:t/>
            </a:r>
            <a:br>
              <a:rPr sz="3600" dirty="0"/>
            </a:br>
            <a:r>
              <a:rPr lang="es-US" sz="3600" b="1" i="0" strike="noStrike" cap="none" spc="0" baseline="0" dirty="0">
                <a:solidFill>
                  <a:srgbClr val="FFFFFF"/>
                </a:solidFill>
                <a:effectLst/>
                <a:latin typeface="Arial"/>
                <a:ea typeface="Arial"/>
                <a:cs typeface="Arial"/>
              </a:rPr>
              <a:t> de la División de Cuidado y Desarrollo Infantil</a:t>
            </a:r>
            <a:r>
              <a:rPr sz="3600" dirty="0"/>
              <a:t/>
            </a:r>
            <a:br>
              <a:rPr sz="3600" dirty="0"/>
            </a:br>
            <a:r>
              <a:rPr sz="3600"/>
              <a:t/>
            </a:r>
            <a:br>
              <a:rPr sz="3600"/>
            </a:br>
            <a:r>
              <a:rPr lang="en-US" sz="3600">
                <a:latin typeface="Arial"/>
                <a:cs typeface="Arial"/>
              </a:rPr>
              <a:t>December 8, 2022</a:t>
            </a:r>
            <a:r>
              <a:rPr lang="en-US" sz="3600">
                <a:latin typeface="Arial" panose="020B0604020202020204" pitchFamily="34" charset="0"/>
                <a:cs typeface="Arial" panose="020B0604020202020204" pitchFamily="34" charset="0"/>
              </a:rPr>
              <a:t/>
            </a:r>
            <a:br>
              <a:rPr lang="en-US" sz="3600">
                <a:latin typeface="Arial" panose="020B0604020202020204" pitchFamily="34" charset="0"/>
                <a:cs typeface="Arial" panose="020B0604020202020204" pitchFamily="34" charset="0"/>
              </a:rPr>
            </a:br>
            <a:r>
              <a:rPr lang="en-US" sz="3600">
                <a:latin typeface="Arial"/>
                <a:cs typeface="Arial"/>
              </a:rPr>
              <a:t>6:00 pm to 8:00 pm</a:t>
            </a:r>
            <a:endParaRPr lang="en-US" sz="3600" dirty="0">
              <a:solidFill>
                <a:schemeClr val="bg1"/>
              </a:solidFill>
              <a:latin typeface="Arial"/>
              <a:cs typeface="Arial"/>
            </a:endParaRPr>
          </a:p>
        </p:txBody>
      </p:sp>
      <p:pic>
        <p:nvPicPr>
          <p:cNvPr id="7" name="Picture 6" descr="California Department of Social Services logo. CDSS California Department of Social Services">
            <a:extLst>
              <a:ext uri="{FF2B5EF4-FFF2-40B4-BE49-F238E27FC236}">
                <a16:creationId xmlns="" xmlns:a16="http://schemas.microsoft.com/office/drawing/2014/main" id="{412DE7F1-AFC5-4540-8BB3-2B3FA71855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1039" y="1645853"/>
            <a:ext cx="1885986" cy="3566294"/>
          </a:xfrm>
          <a:prstGeom prst="rect">
            <a:avLst/>
          </a:prstGeom>
        </p:spPr>
      </p:pic>
    </p:spTree>
    <p:extLst>
      <p:ext uri="{BB962C8B-B14F-4D97-AF65-F5344CB8AC3E}">
        <p14:creationId xmlns:p14="http://schemas.microsoft.com/office/powerpoint/2010/main" val="629439204"/>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ECFAD9-3C58-4FAC-9903-454C7973670E}"/>
              </a:ext>
            </a:extLst>
          </p:cNvPr>
          <p:cNvSpPr>
            <a:spLocks noGrp="1"/>
          </p:cNvSpPr>
          <p:nvPr>
            <p:ph type="title"/>
          </p:nvPr>
        </p:nvSpPr>
        <p:spPr>
          <a:xfrm>
            <a:off x="838200" y="392421"/>
            <a:ext cx="10515600" cy="1325563"/>
          </a:xfrm>
          <a:solidFill>
            <a:srgbClr val="003162"/>
          </a:solidFill>
        </p:spPr>
        <p:txBody>
          <a:bodyPr>
            <a:normAutofit/>
          </a:bodyPr>
          <a:lstStyle/>
          <a:p>
            <a:pPr algn="ctr"/>
            <a:r>
              <a:rPr lang="es-US" sz="3600" b="1" i="0" strike="noStrike" cap="none" spc="0" baseline="0">
                <a:solidFill>
                  <a:srgbClr val="FFFFFF"/>
                </a:solidFill>
                <a:effectLst/>
                <a:latin typeface="Arial"/>
                <a:ea typeface="Arial"/>
                <a:cs typeface="Arial"/>
              </a:rPr>
              <a:t>Autoridad y propósito</a:t>
            </a:r>
          </a:p>
        </p:txBody>
      </p:sp>
      <p:sp>
        <p:nvSpPr>
          <p:cNvPr id="3" name="Content Placeholder 2">
            <a:extLst>
              <a:ext uri="{FF2B5EF4-FFF2-40B4-BE49-F238E27FC236}">
                <a16:creationId xmlns="" xmlns:a16="http://schemas.microsoft.com/office/drawing/2014/main" id="{4CBCA997-8832-43BD-A585-65D757509B16}"/>
              </a:ext>
            </a:extLst>
          </p:cNvPr>
          <p:cNvSpPr>
            <a:spLocks noGrp="1"/>
          </p:cNvSpPr>
          <p:nvPr>
            <p:ph idx="4294967295"/>
          </p:nvPr>
        </p:nvSpPr>
        <p:spPr>
          <a:xfrm>
            <a:off x="838200" y="1607259"/>
            <a:ext cx="10515600" cy="3847452"/>
          </a:xfrm>
        </p:spPr>
        <p:txBody>
          <a:bodyPr vert="horz" lIns="91440" tIns="45720" rIns="91440" bIns="45720" rtlCol="0" anchor="t">
            <a:noAutofit/>
          </a:bodyPr>
          <a:lstStyle/>
          <a:p>
            <a:r>
              <a:rPr lang="es-US" sz="2400" b="0" i="0" strike="noStrike" cap="none" spc="0" baseline="0" dirty="0">
                <a:solidFill>
                  <a:srgbClr val="FFFFFF"/>
                </a:solidFill>
                <a:effectLst/>
                <a:latin typeface="Arial"/>
                <a:ea typeface="Arial"/>
                <a:cs typeface="Arial"/>
              </a:rPr>
              <a:t>El 23 de julio de 2021, el órgano legislativo promulgó el Programa de Subvenciones para Infraestructura (</a:t>
            </a:r>
            <a:r>
              <a:rPr lang="es-US" sz="2400" b="0" i="0" strike="noStrike" cap="none" spc="0" baseline="0" dirty="0" err="1">
                <a:solidFill>
                  <a:srgbClr val="FFFFFF"/>
                </a:solidFill>
                <a:effectLst/>
                <a:latin typeface="Arial"/>
                <a:ea typeface="Arial"/>
                <a:cs typeface="Arial"/>
              </a:rPr>
              <a:t>Infrastructure</a:t>
            </a:r>
            <a:r>
              <a:rPr lang="es-US" sz="2400" b="0" i="0" strike="noStrike" cap="none" spc="0" baseline="0" dirty="0">
                <a:solidFill>
                  <a:srgbClr val="FFFFFF"/>
                </a:solidFill>
                <a:effectLst/>
                <a:latin typeface="Arial"/>
                <a:ea typeface="Arial"/>
                <a:cs typeface="Arial"/>
              </a:rPr>
              <a:t> </a:t>
            </a:r>
            <a:r>
              <a:rPr lang="es-US" sz="2400" b="0" i="0" strike="noStrike" cap="none" spc="0" baseline="0" dirty="0" err="1">
                <a:solidFill>
                  <a:srgbClr val="FFFFFF"/>
                </a:solidFill>
                <a:effectLst/>
                <a:latin typeface="Arial"/>
                <a:ea typeface="Arial"/>
                <a:cs typeface="Arial"/>
              </a:rPr>
              <a:t>Grant</a:t>
            </a:r>
            <a:r>
              <a:rPr lang="es-US" sz="2400" b="0" i="0" strike="noStrike" cap="none" spc="0" baseline="0" dirty="0">
                <a:solidFill>
                  <a:srgbClr val="FFFFFF"/>
                </a:solidFill>
                <a:effectLst/>
                <a:latin typeface="Arial"/>
                <a:ea typeface="Arial"/>
                <a:cs typeface="Arial"/>
              </a:rPr>
              <a:t> </a:t>
            </a:r>
            <a:r>
              <a:rPr lang="es-US" sz="2400" b="0" i="0" strike="noStrike" cap="none" spc="0" baseline="0" dirty="0" err="1">
                <a:solidFill>
                  <a:srgbClr val="FFFFFF"/>
                </a:solidFill>
                <a:effectLst/>
                <a:latin typeface="Arial"/>
                <a:ea typeface="Arial"/>
                <a:cs typeface="Arial"/>
              </a:rPr>
              <a:t>Program</a:t>
            </a:r>
            <a:r>
              <a:rPr lang="es-US" sz="2400" b="0" i="0" strike="noStrike" cap="none" spc="0" baseline="0" dirty="0">
                <a:solidFill>
                  <a:srgbClr val="FFFFFF"/>
                </a:solidFill>
                <a:effectLst/>
                <a:latin typeface="Arial"/>
                <a:ea typeface="Arial"/>
                <a:cs typeface="Arial"/>
              </a:rPr>
              <a:t>, IGP) para Cuidado y Desarrollo Infantiles, que se explica en detalle en la sección 10310.1 del Código de Bienestar e Instituciones (</a:t>
            </a:r>
            <a:r>
              <a:rPr lang="es-US" sz="2400" b="0" i="0" strike="noStrike" cap="none" spc="0" baseline="0" dirty="0" err="1">
                <a:solidFill>
                  <a:srgbClr val="FFFFFF"/>
                </a:solidFill>
                <a:effectLst/>
                <a:latin typeface="Arial"/>
                <a:ea typeface="Arial"/>
                <a:cs typeface="Arial"/>
              </a:rPr>
              <a:t>Welfare</a:t>
            </a:r>
            <a:r>
              <a:rPr lang="es-US" sz="2400" b="0" i="0" strike="noStrike" cap="none" spc="0" baseline="0" dirty="0">
                <a:solidFill>
                  <a:srgbClr val="FFFFFF"/>
                </a:solidFill>
                <a:effectLst/>
                <a:latin typeface="Arial"/>
                <a:ea typeface="Arial"/>
                <a:cs typeface="Arial"/>
              </a:rPr>
              <a:t> and </a:t>
            </a:r>
            <a:r>
              <a:rPr lang="es-US" sz="2400" b="0" i="0" strike="noStrike" cap="none" spc="0" baseline="0" dirty="0" err="1">
                <a:solidFill>
                  <a:srgbClr val="FFFFFF"/>
                </a:solidFill>
                <a:effectLst/>
                <a:latin typeface="Arial"/>
                <a:ea typeface="Arial"/>
                <a:cs typeface="Arial"/>
              </a:rPr>
              <a:t>Institutions</a:t>
            </a:r>
            <a:r>
              <a:rPr lang="es-US" sz="2400" b="0" i="0" strike="noStrike" cap="none" spc="0" baseline="0" dirty="0">
                <a:solidFill>
                  <a:srgbClr val="FFFFFF"/>
                </a:solidFill>
                <a:effectLst/>
                <a:latin typeface="Arial"/>
                <a:ea typeface="Arial"/>
                <a:cs typeface="Arial"/>
              </a:rPr>
              <a:t> </a:t>
            </a:r>
            <a:r>
              <a:rPr lang="es-US" sz="2400" b="0" i="0" strike="noStrike" cap="none" spc="0" baseline="0" dirty="0" err="1">
                <a:solidFill>
                  <a:srgbClr val="FFFFFF"/>
                </a:solidFill>
                <a:effectLst/>
                <a:latin typeface="Arial"/>
                <a:ea typeface="Arial"/>
                <a:cs typeface="Arial"/>
              </a:rPr>
              <a:t>Code</a:t>
            </a:r>
            <a:r>
              <a:rPr lang="es-US" sz="2400" b="0" i="0" strike="noStrike" cap="none" spc="0" baseline="0" dirty="0">
                <a:solidFill>
                  <a:srgbClr val="FFFFFF"/>
                </a:solidFill>
                <a:effectLst/>
                <a:latin typeface="Arial"/>
                <a:ea typeface="Arial"/>
                <a:cs typeface="Arial"/>
              </a:rPr>
              <a:t>, W&amp;IC). </a:t>
            </a:r>
            <a:r>
              <a:rPr sz="2400" dirty="0"/>
              <a:t/>
            </a:r>
            <a:br>
              <a:rPr sz="2400" dirty="0"/>
            </a:br>
            <a:endParaRPr lang="en-US" sz="2400" dirty="0"/>
          </a:p>
          <a:p>
            <a:r>
              <a:rPr lang="es-US" sz="2400" b="0" i="0" strike="noStrike" cap="none" spc="0" baseline="0" dirty="0">
                <a:solidFill>
                  <a:srgbClr val="FFFFFF"/>
                </a:solidFill>
                <a:effectLst/>
                <a:latin typeface="Arial"/>
                <a:ea typeface="Arial"/>
                <a:cs typeface="Arial"/>
              </a:rPr>
              <a:t>El propósito del IGP es preservar, mejorar y ampliar el acceso a las oportunidades de cuidado y desarrollo infantiles y preescolar para niños de hasta cinco años de edad al proporcionar subvenciones para renovar, reparar, modernizar, reacondicionar o construir nuevos centros de cuidado infantil autorizados y hogares de cuidado infantil familiar. </a:t>
            </a:r>
            <a:endParaRPr lang="en-US" sz="2400" dirty="0"/>
          </a:p>
        </p:txBody>
      </p:sp>
    </p:spTree>
    <p:extLst>
      <p:ext uri="{BB962C8B-B14F-4D97-AF65-F5344CB8AC3E}">
        <p14:creationId xmlns:p14="http://schemas.microsoft.com/office/powerpoint/2010/main" val="192567032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197363C-BBD6-479C-8339-C3FC1F54D7A8}"/>
              </a:ext>
            </a:extLst>
          </p:cNvPr>
          <p:cNvSpPr>
            <a:spLocks noGrp="1"/>
          </p:cNvSpPr>
          <p:nvPr>
            <p:ph type="title"/>
          </p:nvPr>
        </p:nvSpPr>
        <p:spPr>
          <a:xfrm>
            <a:off x="838200" y="392421"/>
            <a:ext cx="10515600" cy="1325563"/>
          </a:xfrm>
        </p:spPr>
        <p:txBody>
          <a:bodyPr/>
          <a:lstStyle/>
          <a:p>
            <a:pPr algn="ctr"/>
            <a:r>
              <a:rPr lang="es-US" sz="3600" b="1" i="0" strike="noStrike" cap="none" spc="0" baseline="0">
                <a:solidFill>
                  <a:srgbClr val="FFFFFF"/>
                </a:solidFill>
                <a:effectLst/>
                <a:latin typeface="Arial"/>
                <a:ea typeface="Arial"/>
                <a:cs typeface="Arial"/>
              </a:rPr>
              <a:t>Fuente de financiación </a:t>
            </a:r>
            <a:endParaRPr lang="en-US"/>
          </a:p>
        </p:txBody>
      </p:sp>
      <p:sp>
        <p:nvSpPr>
          <p:cNvPr id="3" name="Content Placeholder 2">
            <a:extLst>
              <a:ext uri="{FF2B5EF4-FFF2-40B4-BE49-F238E27FC236}">
                <a16:creationId xmlns="" xmlns:a16="http://schemas.microsoft.com/office/drawing/2014/main" id="{550213A6-090B-4496-B963-2D50093BFC0F}"/>
              </a:ext>
            </a:extLst>
          </p:cNvPr>
          <p:cNvSpPr>
            <a:spLocks noGrp="1"/>
          </p:cNvSpPr>
          <p:nvPr>
            <p:ph idx="4294967295"/>
          </p:nvPr>
        </p:nvSpPr>
        <p:spPr>
          <a:xfrm>
            <a:off x="838200" y="1607259"/>
            <a:ext cx="10515600" cy="3789646"/>
          </a:xfrm>
        </p:spPr>
        <p:txBody>
          <a:bodyPr vert="horz" lIns="91440" tIns="45720" rIns="91440" bIns="45720" rtlCol="0" anchor="t">
            <a:spAutoFit/>
          </a:bodyPr>
          <a:lstStyle/>
          <a:p>
            <a:r>
              <a:rPr lang="es-US" sz="2800" b="0" i="0" strike="noStrike" cap="none" spc="0" baseline="0">
                <a:solidFill>
                  <a:srgbClr val="FFFFFF"/>
                </a:solidFill>
                <a:effectLst/>
                <a:latin typeface="Arial"/>
                <a:ea typeface="Arial"/>
                <a:cs typeface="Arial"/>
              </a:rPr>
              <a:t>Financiación</a:t>
            </a:r>
          </a:p>
          <a:p>
            <a:pPr lvl="1"/>
            <a:r>
              <a:rPr lang="es-US" sz="2400" b="0" i="0" strike="noStrike" cap="none" spc="0" baseline="0">
                <a:solidFill>
                  <a:srgbClr val="FFFFFF"/>
                </a:solidFill>
                <a:effectLst/>
                <a:latin typeface="Arial"/>
                <a:ea typeface="Arial"/>
                <a:cs typeface="Arial"/>
              </a:rPr>
              <a:t>$ 350.5 millones asignados al Departamento de Servicios Sociales de California (California Department of Social Services, CDSS)</a:t>
            </a:r>
          </a:p>
          <a:p>
            <a:pPr lvl="2"/>
            <a:r>
              <a:rPr lang="es-US" sz="2400" b="0" i="0" strike="noStrike" cap="none" spc="0" baseline="0">
                <a:solidFill>
                  <a:srgbClr val="FFFFFF"/>
                </a:solidFill>
                <a:effectLst/>
                <a:latin typeface="Arial"/>
                <a:ea typeface="Arial"/>
                <a:cs typeface="Arial"/>
              </a:rPr>
              <a:t>$200.5 millones en la Ley del Plan de Rescate Estadounidense (American Rescue Plan Act, ARPA) de 2021, por única vez</a:t>
            </a:r>
            <a:endParaRPr lang="en-US"/>
          </a:p>
          <a:p>
            <a:pPr lvl="2"/>
            <a:r>
              <a:rPr lang="es-US" sz="2400" b="0" i="0" strike="noStrike" cap="none" spc="0" baseline="0">
                <a:solidFill>
                  <a:srgbClr val="FFFFFF"/>
                </a:solidFill>
                <a:effectLst/>
                <a:latin typeface="Arial"/>
                <a:ea typeface="Arial"/>
                <a:cs typeface="Arial"/>
              </a:rPr>
              <a:t>$150 millones en fondos generales estatales por única vez</a:t>
            </a:r>
            <a:endParaRPr lang="en-US" sz="2800"/>
          </a:p>
          <a:p>
            <a:r>
              <a:rPr lang="es-US" sz="2800" b="0" i="0" strike="noStrike" cap="none" spc="0" baseline="0">
                <a:solidFill>
                  <a:srgbClr val="FFFFFF"/>
                </a:solidFill>
                <a:effectLst/>
                <a:latin typeface="Arial"/>
                <a:ea typeface="Arial"/>
                <a:cs typeface="Arial"/>
              </a:rPr>
              <a:t>La RFA 1 asignará $200.5 millones hasta enero de 2023. La segunda ronda de financiación asignará los $150 millones restantes.</a:t>
            </a:r>
          </a:p>
        </p:txBody>
      </p:sp>
    </p:spTree>
    <p:extLst>
      <p:ext uri="{BB962C8B-B14F-4D97-AF65-F5344CB8AC3E}">
        <p14:creationId xmlns:p14="http://schemas.microsoft.com/office/powerpoint/2010/main" val="4097077203"/>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AADB6AB-A4BB-4DFA-838D-9B6BBFF951EE}"/>
              </a:ext>
            </a:extLst>
          </p:cNvPr>
          <p:cNvSpPr>
            <a:spLocks noGrp="1"/>
          </p:cNvSpPr>
          <p:nvPr>
            <p:ph type="title"/>
          </p:nvPr>
        </p:nvSpPr>
        <p:spPr>
          <a:xfrm>
            <a:off x="838200" y="392421"/>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Implementación de la financiación</a:t>
            </a:r>
            <a:endParaRPr lang="en-US" sz="3600"/>
          </a:p>
        </p:txBody>
      </p:sp>
      <p:sp>
        <p:nvSpPr>
          <p:cNvPr id="3" name="Content Placeholder 2">
            <a:extLst>
              <a:ext uri="{FF2B5EF4-FFF2-40B4-BE49-F238E27FC236}">
                <a16:creationId xmlns="" xmlns:a16="http://schemas.microsoft.com/office/drawing/2014/main" id="{2CCB1A61-A9FD-45E3-A99C-8BE9A4D3D258}"/>
              </a:ext>
            </a:extLst>
          </p:cNvPr>
          <p:cNvSpPr>
            <a:spLocks noGrp="1"/>
          </p:cNvSpPr>
          <p:nvPr>
            <p:ph idx="4294967295"/>
          </p:nvPr>
        </p:nvSpPr>
        <p:spPr>
          <a:xfrm>
            <a:off x="838200" y="1607259"/>
            <a:ext cx="10515600" cy="4316811"/>
          </a:xfrm>
        </p:spPr>
        <p:txBody>
          <a:bodyPr vert="horz" lIns="91440" tIns="45720" rIns="91440" bIns="45720" rtlCol="0" anchor="t">
            <a:spAutoFit/>
          </a:bodyPr>
          <a:lstStyle/>
          <a:p>
            <a:r>
              <a:rPr lang="es-US" sz="2800" b="0" i="0" strike="noStrike" cap="none" spc="0" baseline="0">
                <a:solidFill>
                  <a:srgbClr val="FFFFFF"/>
                </a:solidFill>
                <a:effectLst/>
                <a:latin typeface="Arial"/>
                <a:ea typeface="Arial"/>
                <a:cs typeface="Arial"/>
              </a:rPr>
              <a:t>Programa de Subvenciones para Infraestructura: Nuevas Construcciones y Renovaciones Importantes</a:t>
            </a:r>
          </a:p>
          <a:p>
            <a:pPr lvl="1"/>
            <a:r>
              <a:rPr lang="es-US" sz="2400" b="0" i="0" strike="noStrike" cap="none" spc="0" baseline="0">
                <a:solidFill>
                  <a:srgbClr val="FFFFFF"/>
                </a:solidFill>
                <a:effectLst/>
                <a:latin typeface="Arial"/>
                <a:ea typeface="Arial"/>
                <a:cs typeface="Arial"/>
              </a:rPr>
              <a:t>Segunda ronda de financiación para el IGP</a:t>
            </a:r>
          </a:p>
          <a:p>
            <a:pPr lvl="1">
              <a:buClr>
                <a:srgbClr val="FFFFFF"/>
              </a:buClr>
            </a:pPr>
            <a:r>
              <a:rPr lang="es-US" sz="2400" b="0" i="0" strike="noStrike" cap="none" spc="0" baseline="0">
                <a:solidFill>
                  <a:srgbClr val="FFFFFF"/>
                </a:solidFill>
                <a:effectLst/>
                <a:latin typeface="Arial"/>
                <a:ea typeface="Arial"/>
                <a:cs typeface="Arial"/>
              </a:rPr>
              <a:t>$150 millones aplicados a subvenciones para nuevas construcciones y renovaciones importantes </a:t>
            </a:r>
            <a:endParaRPr lang="en-US"/>
          </a:p>
          <a:p>
            <a:pPr lvl="1"/>
            <a:r>
              <a:rPr lang="es-US" sz="2400" b="0" i="0" strike="noStrike" cap="none" spc="0" baseline="0">
                <a:solidFill>
                  <a:srgbClr val="FFFFFF"/>
                </a:solidFill>
                <a:effectLst/>
                <a:latin typeface="Arial"/>
                <a:ea typeface="Arial"/>
                <a:cs typeface="Arial"/>
              </a:rPr>
              <a:t>Los fondos se utilizarán para aumentar la capacidad o recuperar la capacidad perdida </a:t>
            </a:r>
            <a:endParaRPr lang="en-US"/>
          </a:p>
          <a:p>
            <a:pPr>
              <a:buClr>
                <a:srgbClr val="FFFFFF"/>
              </a:buClr>
            </a:pPr>
            <a:r>
              <a:rPr lang="es-US" sz="2800" b="0" i="0" strike="noStrike" cap="none" spc="0" baseline="0">
                <a:solidFill>
                  <a:srgbClr val="FFFFFF"/>
                </a:solidFill>
                <a:effectLst/>
                <a:latin typeface="Arial"/>
                <a:ea typeface="Arial"/>
                <a:cs typeface="Arial"/>
              </a:rPr>
              <a:t>Proyectos (deben ampliar la capacidad):</a:t>
            </a:r>
            <a:endParaRPr lang="en-US"/>
          </a:p>
          <a:p>
            <a:pPr lvl="1">
              <a:buClr>
                <a:srgbClr val="FFFFFF"/>
              </a:buClr>
            </a:pPr>
            <a:r>
              <a:rPr lang="es-US" sz="2400" b="0" i="0" strike="noStrike" cap="none" spc="0" baseline="0">
                <a:solidFill>
                  <a:srgbClr val="FFFFFF"/>
                </a:solidFill>
                <a:effectLst/>
                <a:latin typeface="Arial"/>
                <a:ea typeface="Arial"/>
                <a:cs typeface="Arial"/>
              </a:rPr>
              <a:t>Nueva construcción</a:t>
            </a:r>
          </a:p>
          <a:p>
            <a:pPr lvl="1">
              <a:buClr>
                <a:srgbClr val="FFFFFF"/>
              </a:buClr>
            </a:pPr>
            <a:r>
              <a:rPr lang="es-US" sz="2400" b="0" i="0" strike="noStrike" cap="none" spc="0" baseline="0">
                <a:solidFill>
                  <a:srgbClr val="FFFFFF"/>
                </a:solidFill>
                <a:effectLst/>
                <a:latin typeface="Arial"/>
                <a:ea typeface="Arial"/>
                <a:cs typeface="Arial"/>
              </a:rPr>
              <a:t>Renovación importante</a:t>
            </a:r>
            <a:endParaRPr lang="en-US"/>
          </a:p>
        </p:txBody>
      </p:sp>
    </p:spTree>
    <p:extLst>
      <p:ext uri="{BB962C8B-B14F-4D97-AF65-F5344CB8AC3E}">
        <p14:creationId xmlns:p14="http://schemas.microsoft.com/office/powerpoint/2010/main" val="1505854254"/>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54A3BB2-2B0E-4AB1-BC16-87ACEA0D9463}"/>
              </a:ext>
            </a:extLst>
          </p:cNvPr>
          <p:cNvSpPr>
            <a:spLocks noGrp="1"/>
          </p:cNvSpPr>
          <p:nvPr>
            <p:ph type="title"/>
          </p:nvPr>
        </p:nvSpPr>
        <p:spPr>
          <a:xfrm>
            <a:off x="838200" y="392421"/>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Información y fechas importantes</a:t>
            </a:r>
          </a:p>
        </p:txBody>
      </p:sp>
      <p:sp>
        <p:nvSpPr>
          <p:cNvPr id="3" name="Content Placeholder 2">
            <a:extLst>
              <a:ext uri="{FF2B5EF4-FFF2-40B4-BE49-F238E27FC236}">
                <a16:creationId xmlns="" xmlns:a16="http://schemas.microsoft.com/office/drawing/2014/main" id="{44A1A845-5B78-4D93-BD60-149B0CDC3E47}"/>
              </a:ext>
            </a:extLst>
          </p:cNvPr>
          <p:cNvSpPr>
            <a:spLocks noGrp="1"/>
          </p:cNvSpPr>
          <p:nvPr>
            <p:ph idx="4294967295"/>
          </p:nvPr>
        </p:nvSpPr>
        <p:spPr>
          <a:xfrm>
            <a:off x="838200" y="1607259"/>
            <a:ext cx="10515600" cy="3922024"/>
          </a:xfrm>
        </p:spPr>
        <p:txBody>
          <a:bodyPr vert="horz" lIns="91440" tIns="45720" rIns="91440" bIns="45720" rtlCol="0" anchor="t">
            <a:spAutoFit/>
          </a:bodyPr>
          <a:lstStyle/>
          <a:p>
            <a:r>
              <a:rPr lang="es-US" sz="2600" b="0" i="0" strike="noStrike" cap="none" spc="0" baseline="0">
                <a:solidFill>
                  <a:srgbClr val="FFFFFF"/>
                </a:solidFill>
                <a:effectLst/>
                <a:latin typeface="Arial"/>
                <a:ea typeface="Arial"/>
                <a:cs typeface="Arial"/>
              </a:rPr>
              <a:t>Sitio web del Programa de Subvenciones para Infraestructura para el Cuidado y Desarrollo  Infantiles del CDSS </a:t>
            </a:r>
            <a:endParaRPr lang="en-US" sz="2600"/>
          </a:p>
          <a:p>
            <a:pPr lvl="1"/>
            <a:r>
              <a:rPr lang="es-US" sz="2200" b="0" i="0" strike="noStrike" cap="none" spc="0" baseline="0">
                <a:solidFill>
                  <a:srgbClr val="FFFFFF"/>
                </a:solidFill>
                <a:effectLst/>
                <a:latin typeface="Arial"/>
                <a:ea typeface="Arial"/>
                <a:cs typeface="Arial"/>
              </a:rPr>
              <a:t>Enlaces a la RFA y las solicitudes</a:t>
            </a:r>
          </a:p>
          <a:p>
            <a:pPr lvl="1"/>
            <a:r>
              <a:rPr lang="es-US" sz="2200" b="0" i="0" strike="noStrike" cap="none" spc="0" baseline="0">
                <a:solidFill>
                  <a:srgbClr val="FFFFFF"/>
                </a:solidFill>
                <a:effectLst/>
                <a:latin typeface="Arial"/>
                <a:ea typeface="Arial"/>
                <a:cs typeface="Arial"/>
              </a:rPr>
              <a:t>Preguntas frecuentes</a:t>
            </a:r>
          </a:p>
          <a:p>
            <a:pPr lvl="1"/>
            <a:r>
              <a:rPr lang="es-US" sz="2200" b="0" i="0" strike="noStrike" cap="none" spc="0" baseline="0">
                <a:solidFill>
                  <a:srgbClr val="FFFFFF"/>
                </a:solidFill>
                <a:effectLst/>
                <a:latin typeface="Arial"/>
                <a:ea typeface="Arial"/>
                <a:cs typeface="Arial"/>
              </a:rPr>
              <a:t>Oportunidades de seminarios web </a:t>
            </a:r>
            <a:endParaRPr lang="en-US" sz="2200"/>
          </a:p>
          <a:p>
            <a:r>
              <a:rPr lang="es-US" sz="2600" b="0" i="0" strike="noStrike" cap="none" spc="0" baseline="0">
                <a:solidFill>
                  <a:srgbClr val="FFFFFF"/>
                </a:solidFill>
                <a:effectLst/>
                <a:latin typeface="Arial"/>
                <a:ea typeface="Arial"/>
                <a:cs typeface="Arial"/>
              </a:rPr>
              <a:t>Notificaciones por correo electrónico</a:t>
            </a:r>
          </a:p>
          <a:p>
            <a:r>
              <a:rPr lang="es-US" sz="2600" b="0" i="0" strike="noStrike" cap="none" spc="0" baseline="0">
                <a:solidFill>
                  <a:srgbClr val="FFFFFF"/>
                </a:solidFill>
                <a:effectLst/>
                <a:latin typeface="Arial"/>
                <a:ea typeface="Arial"/>
                <a:cs typeface="Arial"/>
              </a:rPr>
              <a:t>La RFA 2 del IGP </a:t>
            </a:r>
          </a:p>
          <a:p>
            <a:pPr lvl="1"/>
            <a:r>
              <a:rPr lang="es-US" sz="2200" b="0" i="0" strike="noStrike" cap="none" spc="0" baseline="0">
                <a:solidFill>
                  <a:srgbClr val="FFFFFF"/>
                </a:solidFill>
                <a:effectLst/>
                <a:latin typeface="Arial"/>
                <a:ea typeface="Arial"/>
                <a:cs typeface="Arial"/>
              </a:rPr>
              <a:t>Publicado el 22 de noviembre de 2022</a:t>
            </a:r>
          </a:p>
          <a:p>
            <a:pPr lvl="1"/>
            <a:r>
              <a:rPr lang="es-US" sz="2200" b="0" i="0" strike="noStrike" cap="none" spc="0" baseline="0">
                <a:solidFill>
                  <a:srgbClr val="FFFFFF"/>
                </a:solidFill>
                <a:effectLst/>
                <a:latin typeface="Arial"/>
                <a:ea typeface="Arial"/>
                <a:cs typeface="Arial"/>
              </a:rPr>
              <a:t>Las solicitudes terminarán a las 11:59 p. m. PST, el 31 de enero de 2023.</a:t>
            </a:r>
          </a:p>
        </p:txBody>
      </p:sp>
    </p:spTree>
    <p:extLst>
      <p:ext uri="{BB962C8B-B14F-4D97-AF65-F5344CB8AC3E}">
        <p14:creationId xmlns:p14="http://schemas.microsoft.com/office/powerpoint/2010/main" val="1295885224"/>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3EA773E-D8A5-48E7-987B-EDA396B02830}"/>
              </a:ext>
            </a:extLst>
          </p:cNvPr>
          <p:cNvSpPr>
            <a:spLocks noGrp="1"/>
          </p:cNvSpPr>
          <p:nvPr>
            <p:ph type="title"/>
          </p:nvPr>
        </p:nvSpPr>
        <p:spPr>
          <a:xfrm>
            <a:off x="838200" y="392421"/>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Solicitantes elegibles</a:t>
            </a:r>
            <a:endParaRPr lang="en-US"/>
          </a:p>
        </p:txBody>
      </p:sp>
      <p:sp>
        <p:nvSpPr>
          <p:cNvPr id="3" name="Content Placeholder 2">
            <a:extLst>
              <a:ext uri="{FF2B5EF4-FFF2-40B4-BE49-F238E27FC236}">
                <a16:creationId xmlns="" xmlns:a16="http://schemas.microsoft.com/office/drawing/2014/main" id="{CC1A90B8-F3DF-483E-99D5-F0509624DF2E}"/>
              </a:ext>
            </a:extLst>
          </p:cNvPr>
          <p:cNvSpPr>
            <a:spLocks noGrp="1"/>
          </p:cNvSpPr>
          <p:nvPr>
            <p:ph idx="4294967295"/>
          </p:nvPr>
        </p:nvSpPr>
        <p:spPr>
          <a:xfrm>
            <a:off x="838200" y="1607259"/>
            <a:ext cx="10515600" cy="4656732"/>
          </a:xfrm>
        </p:spPr>
        <p:txBody>
          <a:bodyPr vert="horz" lIns="91440" tIns="45720" rIns="91440" bIns="45720" rtlCol="0" anchor="t">
            <a:spAutoFit/>
          </a:bodyPr>
          <a:lstStyle/>
          <a:p>
            <a:r>
              <a:rPr lang="es-US" sz="2600" b="0" i="0" strike="noStrike" cap="none" spc="0" baseline="0">
                <a:solidFill>
                  <a:srgbClr val="FFFFFF"/>
                </a:solidFill>
                <a:effectLst/>
                <a:latin typeface="Arial"/>
                <a:ea typeface="Arial"/>
                <a:cs typeface="Arial"/>
              </a:rPr>
              <a:t>Centros de cuidado infantil con licencia</a:t>
            </a:r>
          </a:p>
          <a:p>
            <a:r>
              <a:rPr lang="es-US" sz="2600" b="0" i="0" strike="noStrike" cap="none" spc="0" baseline="0">
                <a:solidFill>
                  <a:srgbClr val="FFFFFF"/>
                </a:solidFill>
                <a:effectLst/>
                <a:latin typeface="Arial"/>
                <a:ea typeface="Arial"/>
                <a:cs typeface="Arial"/>
              </a:rPr>
              <a:t>Organizaciones sin fines de lucro, con fines de lucro o tribus</a:t>
            </a:r>
          </a:p>
          <a:p>
            <a:r>
              <a:rPr lang="es-US" sz="2600" b="0" i="0" strike="noStrike" cap="none" spc="0" baseline="0">
                <a:solidFill>
                  <a:srgbClr val="FFFFFF"/>
                </a:solidFill>
                <a:effectLst/>
                <a:latin typeface="Arial"/>
                <a:ea typeface="Arial"/>
                <a:cs typeface="Arial"/>
              </a:rPr>
              <a:t>Las organizaciones basadas en la fe (si el plan de estudios no se basa en la fe)</a:t>
            </a:r>
          </a:p>
          <a:p>
            <a:r>
              <a:rPr lang="es-US" sz="2600" b="0" i="0" strike="noStrike" cap="none" spc="0" baseline="0">
                <a:solidFill>
                  <a:srgbClr val="FFFFFF"/>
                </a:solidFill>
                <a:effectLst/>
                <a:latin typeface="Arial"/>
                <a:ea typeface="Arial"/>
                <a:cs typeface="Arial"/>
              </a:rPr>
              <a:t>Las organizaciones de coordinación central que se encuentran coubicadas con organizaciones sin fines de lucro o de cuidado infantil para desarrollo de viviendas y comunitario</a:t>
            </a:r>
          </a:p>
          <a:p>
            <a:r>
              <a:rPr lang="es-US" sz="2600" b="0" i="0" strike="noStrike" cap="none" spc="0" baseline="0">
                <a:solidFill>
                  <a:srgbClr val="FFFFFF"/>
                </a:solidFill>
                <a:effectLst/>
                <a:latin typeface="Arial"/>
                <a:ea typeface="Arial"/>
                <a:cs typeface="Arial"/>
              </a:rPr>
              <a:t>Atender a comunidades de bajos ingresos</a:t>
            </a:r>
          </a:p>
          <a:p>
            <a:r>
              <a:rPr lang="es-US" sz="2600" b="0" i="0" strike="noStrike" cap="none" spc="0" baseline="0">
                <a:solidFill>
                  <a:srgbClr val="FFFFFF"/>
                </a:solidFill>
                <a:effectLst/>
                <a:latin typeface="Arial"/>
                <a:ea typeface="Arial"/>
                <a:cs typeface="Arial"/>
              </a:rPr>
              <a:t>Proporciona o planea proporcionar servicios subsidiados para programas de cuidado y desarrollo infantiles y preescolar financiados a través de uno o más de los programas elegibles</a:t>
            </a:r>
          </a:p>
        </p:txBody>
      </p:sp>
    </p:spTree>
    <p:extLst>
      <p:ext uri="{BB962C8B-B14F-4D97-AF65-F5344CB8AC3E}">
        <p14:creationId xmlns:p14="http://schemas.microsoft.com/office/powerpoint/2010/main" val="2536064033"/>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BBB7C2A-6DC0-49B9-819A-4DAA0BEFBB5D}"/>
              </a:ext>
            </a:extLst>
          </p:cNvPr>
          <p:cNvSpPr>
            <a:spLocks noGrp="1"/>
          </p:cNvSpPr>
          <p:nvPr>
            <p:ph type="title"/>
          </p:nvPr>
        </p:nvSpPr>
        <p:spPr>
          <a:xfrm>
            <a:off x="838200" y="392421"/>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Solicitantes elegibles (2)</a:t>
            </a:r>
          </a:p>
        </p:txBody>
      </p:sp>
      <p:sp>
        <p:nvSpPr>
          <p:cNvPr id="3" name="Content Placeholder 2">
            <a:extLst>
              <a:ext uri="{FF2B5EF4-FFF2-40B4-BE49-F238E27FC236}">
                <a16:creationId xmlns="" xmlns:a16="http://schemas.microsoft.com/office/drawing/2014/main" id="{AB3506AE-8DBD-4EA8-AA07-FDED17ED55B5}"/>
              </a:ext>
            </a:extLst>
          </p:cNvPr>
          <p:cNvSpPr>
            <a:spLocks noGrp="1"/>
          </p:cNvSpPr>
          <p:nvPr>
            <p:ph idx="4294967295"/>
          </p:nvPr>
        </p:nvSpPr>
        <p:spPr>
          <a:xfrm>
            <a:off x="838200" y="1607259"/>
            <a:ext cx="10515600" cy="4850559"/>
          </a:xfrm>
        </p:spPr>
        <p:txBody>
          <a:bodyPr>
            <a:spAutoFit/>
          </a:bodyPr>
          <a:lstStyle/>
          <a:p>
            <a:r>
              <a:rPr lang="es-US" sz="2400" b="0" i="0" strike="noStrike" cap="none" spc="0" baseline="0" dirty="0">
                <a:solidFill>
                  <a:srgbClr val="FFFFFF"/>
                </a:solidFill>
                <a:effectLst/>
                <a:latin typeface="Arial"/>
                <a:ea typeface="Arial"/>
                <a:cs typeface="Arial"/>
              </a:rPr>
              <a:t>Programa Preescolar del Estado de California (California </a:t>
            </a:r>
            <a:r>
              <a:rPr lang="es-US" sz="2400" b="0" i="0" strike="noStrike" cap="none" spc="0" baseline="0" dirty="0" err="1">
                <a:solidFill>
                  <a:srgbClr val="FFFFFF"/>
                </a:solidFill>
                <a:effectLst/>
                <a:latin typeface="Arial"/>
                <a:ea typeface="Arial"/>
                <a:cs typeface="Arial"/>
              </a:rPr>
              <a:t>State</a:t>
            </a:r>
            <a:r>
              <a:rPr lang="es-US" sz="2400" b="0" i="0" strike="noStrike" cap="none" spc="0" baseline="0" dirty="0">
                <a:solidFill>
                  <a:srgbClr val="FFFFFF"/>
                </a:solidFill>
                <a:effectLst/>
                <a:latin typeface="Arial"/>
                <a:ea typeface="Arial"/>
                <a:cs typeface="Arial"/>
              </a:rPr>
              <a:t> </a:t>
            </a:r>
            <a:r>
              <a:rPr lang="es-US" sz="2400" b="0" i="0" strike="noStrike" cap="none" spc="0" baseline="0" dirty="0" err="1">
                <a:solidFill>
                  <a:srgbClr val="FFFFFF"/>
                </a:solidFill>
                <a:effectLst/>
                <a:latin typeface="Arial"/>
                <a:ea typeface="Arial"/>
                <a:cs typeface="Arial"/>
              </a:rPr>
              <a:t>Preschool</a:t>
            </a:r>
            <a:r>
              <a:rPr lang="es-US" sz="2400" b="0" i="0" strike="noStrike" cap="none" spc="0" baseline="0" dirty="0">
                <a:solidFill>
                  <a:srgbClr val="FFFFFF"/>
                </a:solidFill>
                <a:effectLst/>
                <a:latin typeface="Arial"/>
                <a:ea typeface="Arial"/>
                <a:cs typeface="Arial"/>
              </a:rPr>
              <a:t> </a:t>
            </a:r>
            <a:r>
              <a:rPr lang="es-US" sz="2400" b="0" i="0" strike="noStrike" cap="none" spc="0" baseline="0" dirty="0" err="1">
                <a:solidFill>
                  <a:srgbClr val="FFFFFF"/>
                </a:solidFill>
                <a:effectLst/>
                <a:latin typeface="Arial"/>
                <a:ea typeface="Arial"/>
                <a:cs typeface="Arial"/>
              </a:rPr>
              <a:t>Program</a:t>
            </a:r>
            <a:r>
              <a:rPr lang="es-US" sz="2400" b="0" i="0" strike="noStrike" cap="none" spc="0" baseline="0" dirty="0">
                <a:solidFill>
                  <a:srgbClr val="FFFFFF"/>
                </a:solidFill>
                <a:effectLst/>
                <a:latin typeface="Arial"/>
                <a:ea typeface="Arial"/>
                <a:cs typeface="Arial"/>
              </a:rPr>
              <a:t>, CSPP)</a:t>
            </a:r>
          </a:p>
          <a:p>
            <a:r>
              <a:rPr lang="es-US" sz="2400" b="0" i="0" strike="noStrike" cap="none" spc="0" baseline="0" dirty="0">
                <a:solidFill>
                  <a:srgbClr val="FFFFFF"/>
                </a:solidFill>
                <a:effectLst/>
                <a:latin typeface="Arial"/>
                <a:ea typeface="Arial"/>
                <a:cs typeface="Arial"/>
              </a:rPr>
              <a:t>Cuidado y desarrollo infantil general (</a:t>
            </a:r>
            <a:r>
              <a:rPr lang="es-US" sz="2400" b="0" i="0" strike="noStrike" cap="none" spc="0" baseline="0" dirty="0" err="1">
                <a:solidFill>
                  <a:srgbClr val="FFFFFF"/>
                </a:solidFill>
                <a:effectLst/>
                <a:latin typeface="Arial"/>
                <a:ea typeface="Arial"/>
                <a:cs typeface="Arial"/>
              </a:rPr>
              <a:t>Child</a:t>
            </a:r>
            <a:r>
              <a:rPr lang="es-US" sz="2400" b="0" i="0" strike="noStrike" cap="none" spc="0" baseline="0" dirty="0">
                <a:solidFill>
                  <a:srgbClr val="FFFFFF"/>
                </a:solidFill>
                <a:effectLst/>
                <a:latin typeface="Arial"/>
                <a:ea typeface="Arial"/>
                <a:cs typeface="Arial"/>
              </a:rPr>
              <a:t> </a:t>
            </a:r>
            <a:r>
              <a:rPr lang="es-US" sz="2400" b="0" i="0" strike="noStrike" cap="none" spc="0" baseline="0" dirty="0" err="1">
                <a:solidFill>
                  <a:srgbClr val="FFFFFF"/>
                </a:solidFill>
                <a:effectLst/>
                <a:latin typeface="Arial"/>
                <a:ea typeface="Arial"/>
                <a:cs typeface="Arial"/>
              </a:rPr>
              <a:t>Care</a:t>
            </a:r>
            <a:r>
              <a:rPr lang="es-US" sz="2400" b="0" i="0" strike="noStrike" cap="none" spc="0" baseline="0" dirty="0">
                <a:solidFill>
                  <a:srgbClr val="FFFFFF"/>
                </a:solidFill>
                <a:effectLst/>
                <a:latin typeface="Arial"/>
                <a:ea typeface="Arial"/>
                <a:cs typeface="Arial"/>
              </a:rPr>
              <a:t> and </a:t>
            </a:r>
            <a:r>
              <a:rPr lang="es-US" sz="2400" b="0" i="0" strike="noStrike" cap="none" spc="0" baseline="0" dirty="0" err="1">
                <a:solidFill>
                  <a:srgbClr val="FFFFFF"/>
                </a:solidFill>
                <a:effectLst/>
                <a:latin typeface="Arial"/>
                <a:ea typeface="Arial"/>
                <a:cs typeface="Arial"/>
              </a:rPr>
              <a:t>Development</a:t>
            </a:r>
            <a:r>
              <a:rPr lang="es-US" sz="2400" b="0" i="0" strike="noStrike" cap="none" spc="0" baseline="0" dirty="0">
                <a:solidFill>
                  <a:srgbClr val="FFFFFF"/>
                </a:solidFill>
                <a:effectLst/>
                <a:latin typeface="Arial"/>
                <a:ea typeface="Arial"/>
                <a:cs typeface="Arial"/>
              </a:rPr>
              <a:t>, CCTR)</a:t>
            </a:r>
          </a:p>
          <a:p>
            <a:r>
              <a:rPr lang="es-US" sz="2400" b="0" i="0" strike="noStrike" cap="none" spc="0" baseline="0" dirty="0">
                <a:solidFill>
                  <a:srgbClr val="FFFFFF"/>
                </a:solidFill>
                <a:effectLst/>
                <a:latin typeface="Arial"/>
                <a:ea typeface="Arial"/>
                <a:cs typeface="Arial"/>
              </a:rPr>
              <a:t>Cuidado y desarrollo infantil para migrantes (</a:t>
            </a:r>
            <a:r>
              <a:rPr lang="es-US" sz="2400" b="0" i="0" strike="noStrike" cap="none" spc="0" baseline="0" dirty="0" err="1">
                <a:solidFill>
                  <a:srgbClr val="FFFFFF"/>
                </a:solidFill>
                <a:effectLst/>
                <a:latin typeface="Arial"/>
                <a:ea typeface="Arial"/>
                <a:cs typeface="Arial"/>
              </a:rPr>
              <a:t>Migrant</a:t>
            </a:r>
            <a:r>
              <a:rPr lang="es-US" sz="2400" b="0" i="0" strike="noStrike" cap="none" spc="0" baseline="0" dirty="0">
                <a:solidFill>
                  <a:srgbClr val="FFFFFF"/>
                </a:solidFill>
                <a:effectLst/>
                <a:latin typeface="Arial"/>
                <a:ea typeface="Arial"/>
                <a:cs typeface="Arial"/>
              </a:rPr>
              <a:t> </a:t>
            </a:r>
            <a:r>
              <a:rPr lang="es-US" sz="2400" b="0" i="0" strike="noStrike" cap="none" spc="0" baseline="0" dirty="0" err="1">
                <a:solidFill>
                  <a:srgbClr val="FFFFFF"/>
                </a:solidFill>
                <a:effectLst/>
                <a:latin typeface="Arial"/>
                <a:ea typeface="Arial"/>
                <a:cs typeface="Arial"/>
              </a:rPr>
              <a:t>Child</a:t>
            </a:r>
            <a:r>
              <a:rPr lang="es-US" sz="2400" b="0" i="0" strike="noStrike" cap="none" spc="0" baseline="0" dirty="0">
                <a:solidFill>
                  <a:srgbClr val="FFFFFF"/>
                </a:solidFill>
                <a:effectLst/>
                <a:latin typeface="Arial"/>
                <a:ea typeface="Arial"/>
                <a:cs typeface="Arial"/>
              </a:rPr>
              <a:t> </a:t>
            </a:r>
            <a:r>
              <a:rPr lang="es-US" sz="2400" b="0" i="0" strike="noStrike" cap="none" spc="0" baseline="0" dirty="0" err="1">
                <a:solidFill>
                  <a:srgbClr val="FFFFFF"/>
                </a:solidFill>
                <a:effectLst/>
                <a:latin typeface="Arial"/>
                <a:ea typeface="Arial"/>
                <a:cs typeface="Arial"/>
              </a:rPr>
              <a:t>Care</a:t>
            </a:r>
            <a:r>
              <a:rPr lang="es-US" sz="2400" b="0" i="0" strike="noStrike" cap="none" spc="0" baseline="0" dirty="0">
                <a:solidFill>
                  <a:srgbClr val="FFFFFF"/>
                </a:solidFill>
                <a:effectLst/>
                <a:latin typeface="Arial"/>
                <a:ea typeface="Arial"/>
                <a:cs typeface="Arial"/>
              </a:rPr>
              <a:t> and </a:t>
            </a:r>
            <a:r>
              <a:rPr lang="es-US" sz="2400" b="0" i="0" strike="noStrike" cap="none" spc="0" baseline="0" dirty="0" err="1">
                <a:solidFill>
                  <a:srgbClr val="FFFFFF"/>
                </a:solidFill>
                <a:effectLst/>
                <a:latin typeface="Arial"/>
                <a:ea typeface="Arial"/>
                <a:cs typeface="Arial"/>
              </a:rPr>
              <a:t>Development</a:t>
            </a:r>
            <a:r>
              <a:rPr lang="es-US" sz="2400" b="0" i="0" strike="noStrike" cap="none" spc="0" baseline="0" dirty="0">
                <a:solidFill>
                  <a:srgbClr val="FFFFFF"/>
                </a:solidFill>
                <a:effectLst/>
                <a:latin typeface="Arial"/>
                <a:ea typeface="Arial"/>
                <a:cs typeface="Arial"/>
              </a:rPr>
              <a:t>, CMIG)</a:t>
            </a:r>
          </a:p>
          <a:p>
            <a:r>
              <a:rPr lang="es-US" sz="2400" b="0" i="0" strike="noStrike" cap="none" spc="0" baseline="0" dirty="0">
                <a:solidFill>
                  <a:srgbClr val="FFFFFF"/>
                </a:solidFill>
                <a:effectLst/>
                <a:latin typeface="Arial"/>
                <a:ea typeface="Arial"/>
                <a:cs typeface="Arial"/>
              </a:rPr>
              <a:t>Servicios de cuidado y desarrollo infantil para niños con necesidades excepcionales (</a:t>
            </a:r>
            <a:r>
              <a:rPr lang="es-US" sz="2400" b="0" i="0" strike="noStrike" cap="none" spc="0" baseline="0" dirty="0" err="1">
                <a:solidFill>
                  <a:srgbClr val="FFFFFF"/>
                </a:solidFill>
                <a:effectLst/>
                <a:latin typeface="Arial"/>
                <a:ea typeface="Arial"/>
                <a:cs typeface="Arial"/>
              </a:rPr>
              <a:t>Children</a:t>
            </a:r>
            <a:r>
              <a:rPr lang="es-US" sz="2400" b="0" i="0" strike="noStrike" cap="none" spc="0" baseline="0" dirty="0">
                <a:solidFill>
                  <a:srgbClr val="FFFFFF"/>
                </a:solidFill>
                <a:effectLst/>
                <a:latin typeface="Arial"/>
                <a:ea typeface="Arial"/>
                <a:cs typeface="Arial"/>
              </a:rPr>
              <a:t> </a:t>
            </a:r>
            <a:r>
              <a:rPr lang="es-US" sz="2400" b="0" i="0" strike="noStrike" cap="none" spc="0" baseline="0" dirty="0" err="1">
                <a:solidFill>
                  <a:srgbClr val="FFFFFF"/>
                </a:solidFill>
                <a:effectLst/>
                <a:latin typeface="Arial"/>
                <a:ea typeface="Arial"/>
                <a:cs typeface="Arial"/>
              </a:rPr>
              <a:t>with</a:t>
            </a:r>
            <a:r>
              <a:rPr lang="es-US" sz="2400" b="0" i="0" strike="noStrike" cap="none" spc="0" baseline="0" dirty="0">
                <a:solidFill>
                  <a:srgbClr val="FFFFFF"/>
                </a:solidFill>
                <a:effectLst/>
                <a:latin typeface="Arial"/>
                <a:ea typeface="Arial"/>
                <a:cs typeface="Arial"/>
              </a:rPr>
              <a:t> </a:t>
            </a:r>
            <a:r>
              <a:rPr lang="es-US" sz="2400" b="0" i="0" strike="noStrike" cap="none" spc="0" baseline="0" dirty="0" err="1">
                <a:solidFill>
                  <a:srgbClr val="FFFFFF"/>
                </a:solidFill>
                <a:effectLst/>
                <a:latin typeface="Arial"/>
                <a:ea typeface="Arial"/>
                <a:cs typeface="Arial"/>
              </a:rPr>
              <a:t>Exceptional</a:t>
            </a:r>
            <a:r>
              <a:rPr lang="es-US" sz="2400" b="0" i="0" strike="noStrike" cap="none" spc="0" baseline="0" dirty="0">
                <a:solidFill>
                  <a:srgbClr val="FFFFFF"/>
                </a:solidFill>
                <a:effectLst/>
                <a:latin typeface="Arial"/>
                <a:ea typeface="Arial"/>
                <a:cs typeface="Arial"/>
              </a:rPr>
              <a:t> </a:t>
            </a:r>
            <a:r>
              <a:rPr lang="es-US" sz="2400" b="0" i="0" strike="noStrike" cap="none" spc="0" baseline="0" dirty="0" err="1">
                <a:solidFill>
                  <a:srgbClr val="FFFFFF"/>
                </a:solidFill>
                <a:effectLst/>
                <a:latin typeface="Arial"/>
                <a:ea typeface="Arial"/>
                <a:cs typeface="Arial"/>
              </a:rPr>
              <a:t>Needs</a:t>
            </a:r>
            <a:r>
              <a:rPr lang="es-US" sz="2400" b="0" i="0" strike="noStrike" cap="none" spc="0" baseline="0" dirty="0">
                <a:solidFill>
                  <a:srgbClr val="FFFFFF"/>
                </a:solidFill>
                <a:effectLst/>
                <a:latin typeface="Arial"/>
                <a:ea typeface="Arial"/>
                <a:cs typeface="Arial"/>
              </a:rPr>
              <a:t>, CHAN)</a:t>
            </a:r>
          </a:p>
          <a:p>
            <a:r>
              <a:rPr lang="es-US" sz="2400" b="0" i="0" strike="noStrike" cap="none" spc="0" baseline="0" dirty="0">
                <a:solidFill>
                  <a:srgbClr val="FFFFFF"/>
                </a:solidFill>
                <a:effectLst/>
                <a:latin typeface="Arial"/>
                <a:ea typeface="Arial"/>
                <a:cs typeface="Arial"/>
              </a:rPr>
              <a:t>Etapas 1, 2 y 3 de </a:t>
            </a:r>
            <a:r>
              <a:rPr lang="es-US" sz="2400" b="0" i="0" strike="noStrike" cap="none" spc="0" baseline="0" dirty="0" err="1">
                <a:solidFill>
                  <a:srgbClr val="FFFFFF"/>
                </a:solidFill>
                <a:effectLst/>
                <a:latin typeface="Arial"/>
                <a:ea typeface="Arial"/>
                <a:cs typeface="Arial"/>
              </a:rPr>
              <a:t>CalWORKs</a:t>
            </a:r>
            <a:endParaRPr lang="es-US" sz="2400" b="0" i="0" strike="noStrike" cap="none" spc="0" baseline="0" dirty="0">
              <a:solidFill>
                <a:srgbClr val="FFFFFF"/>
              </a:solidFill>
              <a:effectLst/>
              <a:latin typeface="Arial"/>
              <a:ea typeface="Arial"/>
              <a:cs typeface="Arial"/>
            </a:endParaRPr>
          </a:p>
          <a:p>
            <a:r>
              <a:rPr lang="es-US" sz="2400" b="0" i="0" strike="noStrike" cap="none" spc="0" baseline="0" dirty="0">
                <a:solidFill>
                  <a:srgbClr val="FFFFFF"/>
                </a:solidFill>
                <a:effectLst/>
                <a:latin typeface="Arial"/>
                <a:ea typeface="Arial"/>
                <a:cs typeface="Arial"/>
              </a:rPr>
              <a:t>Programa de Pago Alternativo de California (California </a:t>
            </a:r>
            <a:r>
              <a:rPr lang="es-US" sz="2400" b="0" i="0" strike="noStrike" cap="none" spc="0" baseline="0" dirty="0" err="1">
                <a:solidFill>
                  <a:srgbClr val="FFFFFF"/>
                </a:solidFill>
                <a:effectLst/>
                <a:latin typeface="Arial"/>
                <a:ea typeface="Arial"/>
                <a:cs typeface="Arial"/>
              </a:rPr>
              <a:t>Alternative</a:t>
            </a:r>
            <a:r>
              <a:rPr lang="es-US" sz="2400" b="0" i="0" strike="noStrike" cap="none" spc="0" baseline="0" dirty="0">
                <a:solidFill>
                  <a:srgbClr val="FFFFFF"/>
                </a:solidFill>
                <a:effectLst/>
                <a:latin typeface="Arial"/>
                <a:ea typeface="Arial"/>
                <a:cs typeface="Arial"/>
              </a:rPr>
              <a:t> </a:t>
            </a:r>
            <a:r>
              <a:rPr lang="es-US" sz="2400" b="0" i="0" strike="noStrike" cap="none" spc="0" baseline="0" dirty="0" err="1">
                <a:solidFill>
                  <a:srgbClr val="FFFFFF"/>
                </a:solidFill>
                <a:effectLst/>
                <a:latin typeface="Arial"/>
                <a:ea typeface="Arial"/>
                <a:cs typeface="Arial"/>
              </a:rPr>
              <a:t>Payment</a:t>
            </a:r>
            <a:r>
              <a:rPr lang="es-US" sz="2400" b="0" i="0" strike="noStrike" cap="none" spc="0" baseline="0" dirty="0">
                <a:solidFill>
                  <a:srgbClr val="FFFFFF"/>
                </a:solidFill>
                <a:effectLst/>
                <a:latin typeface="Arial"/>
                <a:ea typeface="Arial"/>
                <a:cs typeface="Arial"/>
              </a:rPr>
              <a:t> </a:t>
            </a:r>
            <a:r>
              <a:rPr lang="es-US" sz="2400" b="0" i="0" strike="noStrike" cap="none" spc="0" baseline="0" dirty="0" err="1">
                <a:solidFill>
                  <a:srgbClr val="FFFFFF"/>
                </a:solidFill>
                <a:effectLst/>
                <a:latin typeface="Arial"/>
                <a:ea typeface="Arial"/>
                <a:cs typeface="Arial"/>
              </a:rPr>
              <a:t>Program</a:t>
            </a:r>
            <a:r>
              <a:rPr lang="es-US" sz="2400" b="0" i="0" strike="noStrike" cap="none" spc="0" baseline="0" dirty="0">
                <a:solidFill>
                  <a:srgbClr val="FFFFFF"/>
                </a:solidFill>
                <a:effectLst/>
                <a:latin typeface="Arial"/>
                <a:ea typeface="Arial"/>
                <a:cs typeface="Arial"/>
              </a:rPr>
              <a:t>, CAPP)</a:t>
            </a:r>
          </a:p>
          <a:p>
            <a:r>
              <a:rPr lang="es-US" sz="2400" b="0" i="0" strike="noStrike" cap="none" spc="0" baseline="0" dirty="0">
                <a:solidFill>
                  <a:srgbClr val="FFFFFF"/>
                </a:solidFill>
                <a:effectLst/>
                <a:latin typeface="Arial"/>
                <a:ea typeface="Arial"/>
                <a:cs typeface="Arial"/>
              </a:rPr>
              <a:t>Programa de Pago Alternativo para Migrantes de California (California </a:t>
            </a:r>
            <a:r>
              <a:rPr lang="es-US" sz="2400" b="0" i="0" strike="noStrike" cap="none" spc="0" baseline="0" dirty="0" err="1">
                <a:solidFill>
                  <a:srgbClr val="FFFFFF"/>
                </a:solidFill>
                <a:effectLst/>
                <a:latin typeface="Arial"/>
                <a:ea typeface="Arial"/>
                <a:cs typeface="Arial"/>
              </a:rPr>
              <a:t>Migrant</a:t>
            </a:r>
            <a:r>
              <a:rPr lang="es-US" sz="2400" b="0" i="0" strike="noStrike" cap="none" spc="0" baseline="0" dirty="0">
                <a:solidFill>
                  <a:srgbClr val="FFFFFF"/>
                </a:solidFill>
                <a:effectLst/>
                <a:latin typeface="Arial"/>
                <a:ea typeface="Arial"/>
                <a:cs typeface="Arial"/>
              </a:rPr>
              <a:t> </a:t>
            </a:r>
            <a:r>
              <a:rPr lang="es-US" sz="2400" b="0" i="0" strike="noStrike" cap="none" spc="0" baseline="0" dirty="0" err="1">
                <a:solidFill>
                  <a:srgbClr val="FFFFFF"/>
                </a:solidFill>
                <a:effectLst/>
                <a:latin typeface="Arial"/>
                <a:ea typeface="Arial"/>
                <a:cs typeface="Arial"/>
              </a:rPr>
              <a:t>Alternative</a:t>
            </a:r>
            <a:r>
              <a:rPr lang="es-US" sz="2400" b="0" i="0" strike="noStrike" cap="none" spc="0" baseline="0" dirty="0">
                <a:solidFill>
                  <a:srgbClr val="FFFFFF"/>
                </a:solidFill>
                <a:effectLst/>
                <a:latin typeface="Arial"/>
                <a:ea typeface="Arial"/>
                <a:cs typeface="Arial"/>
              </a:rPr>
              <a:t> </a:t>
            </a:r>
            <a:r>
              <a:rPr lang="es-US" sz="2400" b="0" i="0" strike="noStrike" cap="none" spc="0" baseline="0" dirty="0" err="1">
                <a:solidFill>
                  <a:srgbClr val="FFFFFF"/>
                </a:solidFill>
                <a:effectLst/>
                <a:latin typeface="Arial"/>
                <a:ea typeface="Arial"/>
                <a:cs typeface="Arial"/>
              </a:rPr>
              <a:t>Payment</a:t>
            </a:r>
            <a:r>
              <a:rPr lang="es-US" sz="2400" b="0" i="0" strike="noStrike" cap="none" spc="0" baseline="0" dirty="0">
                <a:solidFill>
                  <a:srgbClr val="FFFFFF"/>
                </a:solidFill>
                <a:effectLst/>
                <a:latin typeface="Arial"/>
                <a:ea typeface="Arial"/>
                <a:cs typeface="Arial"/>
              </a:rPr>
              <a:t> </a:t>
            </a:r>
            <a:r>
              <a:rPr lang="es-US" sz="2400" b="0" i="0" strike="noStrike" cap="none" spc="0" baseline="0" dirty="0" err="1">
                <a:solidFill>
                  <a:srgbClr val="FFFFFF"/>
                </a:solidFill>
                <a:effectLst/>
                <a:latin typeface="Arial"/>
                <a:ea typeface="Arial"/>
                <a:cs typeface="Arial"/>
              </a:rPr>
              <a:t>Program</a:t>
            </a:r>
            <a:r>
              <a:rPr lang="es-US" sz="2400" b="0" i="0" strike="noStrike" cap="none" spc="0" baseline="0" dirty="0">
                <a:solidFill>
                  <a:srgbClr val="FFFFFF"/>
                </a:solidFill>
                <a:effectLst/>
                <a:latin typeface="Arial"/>
                <a:ea typeface="Arial"/>
                <a:cs typeface="Arial"/>
              </a:rPr>
              <a:t>, CMAP)</a:t>
            </a:r>
          </a:p>
        </p:txBody>
      </p:sp>
    </p:spTree>
    <p:extLst>
      <p:ext uri="{BB962C8B-B14F-4D97-AF65-F5344CB8AC3E}">
        <p14:creationId xmlns:p14="http://schemas.microsoft.com/office/powerpoint/2010/main" val="2678240310"/>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F7BF4D3-9801-4A01-ACBA-91FE0EC97241}"/>
              </a:ext>
            </a:extLst>
          </p:cNvPr>
          <p:cNvSpPr>
            <a:spLocks noGrp="1"/>
          </p:cNvSpPr>
          <p:nvPr>
            <p:ph type="title"/>
          </p:nvPr>
        </p:nvSpPr>
        <p:spPr>
          <a:xfrm>
            <a:off x="838200" y="392421"/>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Solicitantes elegibles (3)</a:t>
            </a:r>
          </a:p>
        </p:txBody>
      </p:sp>
      <p:sp>
        <p:nvSpPr>
          <p:cNvPr id="3" name="Content Placeholder 2">
            <a:extLst>
              <a:ext uri="{FF2B5EF4-FFF2-40B4-BE49-F238E27FC236}">
                <a16:creationId xmlns="" xmlns:a16="http://schemas.microsoft.com/office/drawing/2014/main" id="{51A0C943-8437-438A-B8D9-052145761B77}"/>
              </a:ext>
            </a:extLst>
          </p:cNvPr>
          <p:cNvSpPr>
            <a:spLocks noGrp="1"/>
          </p:cNvSpPr>
          <p:nvPr>
            <p:ph idx="4294967295"/>
          </p:nvPr>
        </p:nvSpPr>
        <p:spPr>
          <a:xfrm>
            <a:off x="838200" y="1607259"/>
            <a:ext cx="10515600" cy="3552918"/>
          </a:xfrm>
        </p:spPr>
        <p:txBody>
          <a:bodyPr>
            <a:spAutoFit/>
          </a:bodyPr>
          <a:lstStyle/>
          <a:p>
            <a:r>
              <a:rPr lang="es-US" sz="2800" b="0" i="0" strike="noStrike" cap="none" spc="0" baseline="0">
                <a:solidFill>
                  <a:srgbClr val="FFFFFF"/>
                </a:solidFill>
                <a:effectLst/>
                <a:latin typeface="Arial"/>
                <a:ea typeface="Arial"/>
                <a:cs typeface="Arial"/>
              </a:rPr>
              <a:t>Cuidado infantil de emergencia para familias de acogida (Cuidado de acogida)</a:t>
            </a:r>
          </a:p>
          <a:p>
            <a:r>
              <a:rPr lang="es-US" sz="2800" b="0" i="0" strike="noStrike" cap="none" spc="0" baseline="0">
                <a:solidFill>
                  <a:srgbClr val="FFFFFF"/>
                </a:solidFill>
                <a:effectLst/>
                <a:latin typeface="Arial"/>
                <a:ea typeface="Arial"/>
                <a:cs typeface="Arial"/>
              </a:rPr>
              <a:t>Programas Head Start/Early Head Start federales</a:t>
            </a:r>
          </a:p>
          <a:p>
            <a:r>
              <a:rPr lang="es-US" sz="2800" b="0" i="0" strike="noStrike" cap="none" spc="0" baseline="0">
                <a:solidFill>
                  <a:srgbClr val="FFFFFF"/>
                </a:solidFill>
                <a:effectLst/>
                <a:latin typeface="Arial"/>
                <a:ea typeface="Arial"/>
                <a:cs typeface="Arial"/>
              </a:rPr>
              <a:t>Programas financiados a través de subsidios locales</a:t>
            </a:r>
          </a:p>
          <a:p>
            <a:r>
              <a:rPr lang="es-US" sz="2800" b="0" i="0" strike="noStrike" cap="none" spc="0" baseline="0">
                <a:solidFill>
                  <a:srgbClr val="FFFFFF"/>
                </a:solidFill>
                <a:effectLst/>
                <a:latin typeface="Arial"/>
                <a:ea typeface="Arial"/>
                <a:cs typeface="Arial"/>
              </a:rPr>
              <a:t>Programas con espacios financiados a través de becas internas documentadas para familias que de otro modo calificarían como de bajos ingresos en virtud de uno de los programas anteriores.</a:t>
            </a:r>
          </a:p>
        </p:txBody>
      </p:sp>
    </p:spTree>
    <p:extLst>
      <p:ext uri="{BB962C8B-B14F-4D97-AF65-F5344CB8AC3E}">
        <p14:creationId xmlns:p14="http://schemas.microsoft.com/office/powerpoint/2010/main" val="1472133326"/>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2565407-D292-452E-93AE-7C2AF3EC4676}"/>
              </a:ext>
            </a:extLst>
          </p:cNvPr>
          <p:cNvSpPr>
            <a:spLocks noGrp="1"/>
          </p:cNvSpPr>
          <p:nvPr>
            <p:ph type="title"/>
          </p:nvPr>
        </p:nvSpPr>
        <p:spPr>
          <a:xfrm>
            <a:off x="838200" y="0"/>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Solicitantes no elegibles</a:t>
            </a:r>
            <a:endParaRPr lang="en-US"/>
          </a:p>
        </p:txBody>
      </p:sp>
      <p:sp>
        <p:nvSpPr>
          <p:cNvPr id="3" name="Content Placeholder 2">
            <a:extLst>
              <a:ext uri="{FF2B5EF4-FFF2-40B4-BE49-F238E27FC236}">
                <a16:creationId xmlns="" xmlns:a16="http://schemas.microsoft.com/office/drawing/2014/main" id="{6454B168-EB43-4F0E-A447-14CC9C794A86}"/>
              </a:ext>
            </a:extLst>
          </p:cNvPr>
          <p:cNvSpPr>
            <a:spLocks noGrp="1"/>
          </p:cNvSpPr>
          <p:nvPr>
            <p:ph idx="4294967295"/>
          </p:nvPr>
        </p:nvSpPr>
        <p:spPr>
          <a:xfrm>
            <a:off x="838200" y="1325563"/>
            <a:ext cx="10515600" cy="4354402"/>
          </a:xfrm>
        </p:spPr>
        <p:txBody>
          <a:bodyPr vert="horz" lIns="91440" tIns="45720" rIns="91440" bIns="45720" rtlCol="0" anchor="t">
            <a:spAutoFit/>
          </a:bodyPr>
          <a:lstStyle/>
          <a:p>
            <a:r>
              <a:rPr lang="es-US" sz="2400" b="0" i="0" strike="noStrike" cap="none" spc="0" baseline="0">
                <a:solidFill>
                  <a:srgbClr val="FFFFFF"/>
                </a:solidFill>
                <a:effectLst/>
                <a:latin typeface="Arial"/>
                <a:ea typeface="Arial"/>
                <a:cs typeface="Arial"/>
              </a:rPr>
              <a:t>Agencias educativas locales (Local Educational Agencies, LEA)</a:t>
            </a:r>
          </a:p>
          <a:p>
            <a:r>
              <a:rPr lang="es-US" sz="2400" b="0" i="0" strike="noStrike" cap="none" spc="0" baseline="0">
                <a:solidFill>
                  <a:srgbClr val="FFFFFF"/>
                </a:solidFill>
                <a:effectLst/>
                <a:latin typeface="Arial"/>
                <a:ea typeface="Arial"/>
                <a:cs typeface="Arial"/>
              </a:rPr>
              <a:t>Entidades públicas o gubernamentales</a:t>
            </a:r>
            <a:endParaRPr lang="en-US" sz="2400"/>
          </a:p>
          <a:p>
            <a:r>
              <a:rPr lang="es-US" sz="2400" b="0" i="0" strike="noStrike" cap="none" spc="0" baseline="0">
                <a:solidFill>
                  <a:srgbClr val="FFFFFF"/>
                </a:solidFill>
                <a:effectLst/>
                <a:latin typeface="Arial"/>
                <a:ea typeface="Arial"/>
                <a:cs typeface="Arial"/>
              </a:rPr>
              <a:t>Programas para familiares, amigos y vecinos (Family, Friend and Neighbor, FFN) o programas sin licencia</a:t>
            </a:r>
            <a:endParaRPr lang="en-US" sz="2400"/>
          </a:p>
          <a:p>
            <a:r>
              <a:rPr lang="es-US" sz="2400" b="0" i="0" strike="noStrike" cap="none" spc="0" baseline="0">
                <a:solidFill>
                  <a:srgbClr val="FFFFFF"/>
                </a:solidFill>
                <a:effectLst/>
                <a:latin typeface="Arial"/>
                <a:ea typeface="Arial"/>
                <a:cs typeface="Arial"/>
              </a:rPr>
              <a:t>Solicitantes que no atienden a niños de familias de bajos ingresos</a:t>
            </a:r>
          </a:p>
          <a:p>
            <a:pPr>
              <a:buClr>
                <a:srgbClr val="FFFFFF"/>
              </a:buClr>
            </a:pPr>
            <a:r>
              <a:rPr lang="es-US" sz="2400" b="0" i="0" strike="noStrike" cap="none" spc="0" baseline="0">
                <a:solidFill>
                  <a:srgbClr val="FFFFFF"/>
                </a:solidFill>
                <a:effectLst/>
                <a:latin typeface="Arial"/>
                <a:ea typeface="Arial"/>
                <a:cs typeface="Arial"/>
              </a:rPr>
              <a:t>Solicitantes que no cumplan con los requisitos de experiencia y antigüedad de estar en funcionamiento </a:t>
            </a:r>
            <a:r>
              <a:rPr lang="es-US" sz="2400" b="1" i="0" u="sng" strike="noStrike" cap="none" spc="0" baseline="0">
                <a:solidFill>
                  <a:srgbClr val="FFFFFF"/>
                </a:solidFill>
                <a:effectLst/>
                <a:uFill>
                  <a:solidFill>
                    <a:srgbClr val="FFFFFF"/>
                  </a:solidFill>
                </a:uFill>
                <a:latin typeface="Arial"/>
                <a:ea typeface="Arial"/>
                <a:cs typeface="Arial"/>
              </a:rPr>
              <a:t>el 1 de agosto de 2021 o antes</a:t>
            </a:r>
            <a:r>
              <a:rPr lang="es-US" sz="2400" b="0" i="0" strike="noStrike" cap="none" spc="0" baseline="0">
                <a:solidFill>
                  <a:srgbClr val="FFFFFF"/>
                </a:solidFill>
                <a:effectLst/>
                <a:latin typeface="Arial"/>
                <a:ea typeface="Arial"/>
                <a:cs typeface="Arial"/>
              </a:rPr>
              <a:t>. </a:t>
            </a:r>
            <a:endParaRPr lang="en-US" sz="2400"/>
          </a:p>
          <a:p>
            <a:r>
              <a:rPr lang="es-US" sz="2400" b="0" i="0" strike="noStrike" cap="none" spc="0" baseline="0">
                <a:solidFill>
                  <a:srgbClr val="FFFFFF"/>
                </a:solidFill>
                <a:effectLst/>
                <a:latin typeface="Arial"/>
                <a:ea typeface="Arial"/>
                <a:cs typeface="Arial"/>
              </a:rPr>
              <a:t>Solicitantes/organizaciones que hayan sido suspendidos o inhabilitados o que están en la lista federal de partes excluidas en el sitio web del Sistema de gestión de adjudicaciones (System of Award Management, SAM)</a:t>
            </a:r>
            <a:endParaRPr lang="en-US" sz="2400"/>
          </a:p>
        </p:txBody>
      </p:sp>
    </p:spTree>
    <p:extLst>
      <p:ext uri="{BB962C8B-B14F-4D97-AF65-F5344CB8AC3E}">
        <p14:creationId xmlns:p14="http://schemas.microsoft.com/office/powerpoint/2010/main" val="2596999592"/>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9C3B6B3-EAD4-4D74-AB72-8785B8AD902E}"/>
              </a:ext>
            </a:extLst>
          </p:cNvPr>
          <p:cNvSpPr>
            <a:spLocks noGrp="1"/>
          </p:cNvSpPr>
          <p:nvPr>
            <p:ph type="title"/>
          </p:nvPr>
        </p:nvSpPr>
        <p:spPr>
          <a:xfrm>
            <a:off x="838200" y="0"/>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Solicitantes no elegibles (2)</a:t>
            </a:r>
            <a:endParaRPr lang="en-US" sz="3600"/>
          </a:p>
        </p:txBody>
      </p:sp>
      <p:sp>
        <p:nvSpPr>
          <p:cNvPr id="3" name="Content Placeholder 2">
            <a:extLst>
              <a:ext uri="{FF2B5EF4-FFF2-40B4-BE49-F238E27FC236}">
                <a16:creationId xmlns="" xmlns:a16="http://schemas.microsoft.com/office/drawing/2014/main" id="{FBA93D95-39DA-4D1F-869E-049A8AECECC2}"/>
              </a:ext>
            </a:extLst>
          </p:cNvPr>
          <p:cNvSpPr>
            <a:spLocks noGrp="1"/>
          </p:cNvSpPr>
          <p:nvPr>
            <p:ph idx="4294967295"/>
          </p:nvPr>
        </p:nvSpPr>
        <p:spPr>
          <a:xfrm>
            <a:off x="838200" y="1988290"/>
            <a:ext cx="10515600" cy="2295251"/>
          </a:xfrm>
        </p:spPr>
        <p:txBody>
          <a:bodyPr vert="horz" lIns="91440" tIns="45720" rIns="91440" bIns="45720" rtlCol="0" anchor="t">
            <a:spAutoFit/>
          </a:bodyPr>
          <a:lstStyle/>
          <a:p>
            <a:pPr>
              <a:spcBef>
                <a:spcPts val="600"/>
              </a:spcBef>
            </a:pPr>
            <a:r>
              <a:rPr lang="es-US" sz="3200" b="0" i="0" strike="noStrike" cap="none" spc="0" baseline="0">
                <a:solidFill>
                  <a:srgbClr val="FFFFFF"/>
                </a:solidFill>
                <a:effectLst/>
                <a:latin typeface="Arial"/>
                <a:ea typeface="Arial"/>
                <a:cs typeface="Arial"/>
              </a:rPr>
              <a:t>Contratistas de programas de cuidado y desarrollo infantil y preescolar que cumplan cualquiera de las condiciones identificadas en la sección Entidades no elegibles en las páginas 4-5 del documento Descripción general e instrucciones.</a:t>
            </a:r>
          </a:p>
        </p:txBody>
      </p:sp>
    </p:spTree>
    <p:extLst>
      <p:ext uri="{BB962C8B-B14F-4D97-AF65-F5344CB8AC3E}">
        <p14:creationId xmlns:p14="http://schemas.microsoft.com/office/powerpoint/2010/main" val="533146359"/>
      </p:ext>
    </p:extLst>
  </p:cSld>
  <p:clrMapOvr>
    <a:masterClrMapping/>
  </p:clrMapOvr>
  <p:transition/>
  <p:extLst>
    <p:ext uri="{6950BFC3-D8DA-4A85-94F7-54DA5524770B}">
      <p188:commentRel xmlns="" xmlns:p188="http://schemas.microsoft.com/office/powerpoint/2018/8/main" r:id="rId3"/>
    </p:ext>
  </p:extLs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1F6ED4C-1552-4D97-8D78-4091FF836477}"/>
              </a:ext>
            </a:extLst>
          </p:cNvPr>
          <p:cNvSpPr>
            <a:spLocks noGrp="1"/>
          </p:cNvSpPr>
          <p:nvPr>
            <p:ph type="title"/>
          </p:nvPr>
        </p:nvSpPr>
        <p:spPr>
          <a:xfrm>
            <a:off x="838200" y="392421"/>
            <a:ext cx="10515600" cy="1325563"/>
          </a:xfrm>
        </p:spPr>
        <p:txBody>
          <a:bodyPr/>
          <a:lstStyle/>
          <a:p>
            <a:pPr algn="ctr"/>
            <a:r>
              <a:rPr lang="es-US" sz="3600" b="1" i="0" strike="noStrike" cap="none" spc="0" baseline="0">
                <a:solidFill>
                  <a:srgbClr val="FFFFFF"/>
                </a:solidFill>
                <a:effectLst/>
                <a:latin typeface="Arial"/>
                <a:ea typeface="Arial"/>
                <a:cs typeface="Arial"/>
              </a:rPr>
              <a:t>Proyectos elegibles</a:t>
            </a:r>
          </a:p>
        </p:txBody>
      </p:sp>
      <p:sp>
        <p:nvSpPr>
          <p:cNvPr id="3" name="Content Placeholder 2">
            <a:extLst>
              <a:ext uri="{FF2B5EF4-FFF2-40B4-BE49-F238E27FC236}">
                <a16:creationId xmlns="" xmlns:a16="http://schemas.microsoft.com/office/drawing/2014/main" id="{2E935A50-1351-4801-ACA8-A21D629AA77E}"/>
              </a:ext>
            </a:extLst>
          </p:cNvPr>
          <p:cNvSpPr>
            <a:spLocks noGrp="1"/>
          </p:cNvSpPr>
          <p:nvPr>
            <p:ph idx="4294967295"/>
          </p:nvPr>
        </p:nvSpPr>
        <p:spPr>
          <a:xfrm>
            <a:off x="838200" y="1607259"/>
            <a:ext cx="10515600" cy="1762727"/>
          </a:xfrm>
        </p:spPr>
        <p:txBody>
          <a:bodyPr vert="horz" lIns="91440" tIns="45720" rIns="91440" bIns="45720" rtlCol="0" anchor="t">
            <a:spAutoFit/>
          </a:bodyPr>
          <a:lstStyle/>
          <a:p>
            <a:r>
              <a:rPr lang="es-US" sz="2800" b="0" i="0" strike="noStrike" cap="none" spc="0" baseline="0">
                <a:solidFill>
                  <a:srgbClr val="FFFFFF"/>
                </a:solidFill>
                <a:effectLst/>
                <a:latin typeface="Arial"/>
                <a:ea typeface="Arial"/>
                <a:cs typeface="Arial"/>
              </a:rPr>
              <a:t>Los proyectos elegibles deben estar ubicados en el estado de California y atender a niños y familias en California.</a:t>
            </a:r>
            <a:endParaRPr lang="en-US"/>
          </a:p>
          <a:p>
            <a:pPr>
              <a:buClr>
                <a:srgbClr val="FFFFFF"/>
              </a:buClr>
            </a:pPr>
            <a:r>
              <a:rPr lang="es-US" sz="2800" b="0" i="0" strike="noStrike" cap="none" spc="0" baseline="0">
                <a:solidFill>
                  <a:srgbClr val="FFFFFF"/>
                </a:solidFill>
                <a:effectLst/>
                <a:latin typeface="Arial"/>
                <a:ea typeface="Arial"/>
                <a:cs typeface="Arial"/>
              </a:rPr>
              <a:t>Para ser elegibles para recibir reembolsos, los proyectos deben haber iniciado el 1 de agosto de 2021.</a:t>
            </a:r>
          </a:p>
        </p:txBody>
      </p:sp>
    </p:spTree>
    <p:extLst>
      <p:ext uri="{BB962C8B-B14F-4D97-AF65-F5344CB8AC3E}">
        <p14:creationId xmlns:p14="http://schemas.microsoft.com/office/powerpoint/2010/main" val="388323869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089F89F-ADAD-4572-8E9F-947A9A1600FA}"/>
              </a:ext>
            </a:extLst>
          </p:cNvPr>
          <p:cNvSpPr>
            <a:spLocks noGrp="1"/>
          </p:cNvSpPr>
          <p:nvPr>
            <p:ph type="title"/>
          </p:nvPr>
        </p:nvSpPr>
        <p:spPr/>
        <p:txBody>
          <a:bodyPr vert="horz" wrap="square" lIns="0" tIns="0" rIns="0" bIns="0" rtlCol="0" anchor="t">
            <a:spAutoFit/>
          </a:bodyPr>
          <a:lstStyle/>
          <a:p>
            <a:r>
              <a:rPr lang="en-US" sz="3600" b="1">
                <a:solidFill>
                  <a:srgbClr val="657495"/>
                </a:solidFill>
                <a:latin typeface="Arial"/>
                <a:cs typeface="Arial"/>
              </a:rPr>
              <a:t>English-Spanish-Cantonese Interpretation</a:t>
            </a:r>
          </a:p>
        </p:txBody>
      </p:sp>
      <p:sp>
        <p:nvSpPr>
          <p:cNvPr id="3" name="Text Placeholder 2">
            <a:extLst>
              <a:ext uri="{FF2B5EF4-FFF2-40B4-BE49-F238E27FC236}">
                <a16:creationId xmlns="" xmlns:a16="http://schemas.microsoft.com/office/drawing/2014/main" id="{3485BFE7-1C70-488D-9506-DC2CD9E75B1B}"/>
              </a:ext>
            </a:extLst>
          </p:cNvPr>
          <p:cNvSpPr>
            <a:spLocks noGrp="1"/>
          </p:cNvSpPr>
          <p:nvPr>
            <p:ph idx="1"/>
          </p:nvPr>
        </p:nvSpPr>
        <p:spPr>
          <a:xfrm>
            <a:off x="450166" y="1143977"/>
            <a:ext cx="11002108" cy="5348898"/>
          </a:xfrm>
        </p:spPr>
        <p:txBody>
          <a:bodyPr vert="horz" wrap="square" lIns="91440" tIns="45720" rIns="91440" bIns="45720" rtlCol="0" anchor="t">
            <a:spAutoFit/>
          </a:bodyPr>
          <a:lstStyle/>
          <a:p>
            <a:pPr marL="0" indent="0">
              <a:lnSpc>
                <a:spcPct val="100000"/>
              </a:lnSpc>
              <a:buNone/>
            </a:pPr>
            <a:r>
              <a:rPr lang="en-US">
                <a:solidFill>
                  <a:srgbClr val="657495"/>
                </a:solidFill>
                <a:latin typeface="Arial"/>
                <a:cs typeface="Arial"/>
              </a:rPr>
              <a:t>1. Click on the interpretation symbol in the meeting controls.</a:t>
            </a:r>
            <a:endParaRPr lang="en-US">
              <a:latin typeface="Arial"/>
              <a:cs typeface="Arial"/>
            </a:endParaRPr>
          </a:p>
          <a:p>
            <a:pPr>
              <a:lnSpc>
                <a:spcPct val="100000"/>
              </a:lnSpc>
              <a:buAutoNum type="arabicPeriod"/>
            </a:pPr>
            <a:endParaRPr lang="en-US" sz="2133">
              <a:solidFill>
                <a:schemeClr val="bg1"/>
              </a:solidFill>
              <a:latin typeface="Arial" panose="020B0604020202020204" pitchFamily="34" charset="0"/>
              <a:cs typeface="Arial" panose="020B0604020202020204" pitchFamily="34" charset="0"/>
            </a:endParaRPr>
          </a:p>
          <a:p>
            <a:pPr>
              <a:lnSpc>
                <a:spcPct val="100000"/>
              </a:lnSpc>
              <a:buAutoNum type="arabicPeriod"/>
            </a:pPr>
            <a:endParaRPr lang="en-US" sz="2133">
              <a:solidFill>
                <a:schemeClr val="bg1"/>
              </a:solidFill>
              <a:latin typeface="Arial" panose="020B0604020202020204" pitchFamily="34" charset="0"/>
              <a:cs typeface="Arial" panose="020B0604020202020204" pitchFamily="34" charset="0"/>
            </a:endParaRPr>
          </a:p>
          <a:p>
            <a:pPr>
              <a:lnSpc>
                <a:spcPct val="100000"/>
              </a:lnSpc>
              <a:buAutoNum type="arabicPeriod"/>
            </a:pPr>
            <a:endParaRPr lang="en-US" sz="900">
              <a:solidFill>
                <a:schemeClr val="bg1"/>
              </a:solidFill>
              <a:latin typeface="Arial" panose="020B0604020202020204" pitchFamily="34" charset="0"/>
              <a:cs typeface="Arial" panose="020B0604020202020204" pitchFamily="34" charset="0"/>
            </a:endParaRPr>
          </a:p>
          <a:p>
            <a:pPr marL="0" indent="0">
              <a:lnSpc>
                <a:spcPct val="100000"/>
              </a:lnSpc>
              <a:buNone/>
            </a:pPr>
            <a:r>
              <a:rPr lang="en-US">
                <a:solidFill>
                  <a:srgbClr val="657495"/>
                </a:solidFill>
                <a:latin typeface="Arial"/>
                <a:cs typeface="Arial"/>
              </a:rPr>
              <a:t>2.  Click the language that you would like to hear (we have Spanish and Cantonese interpretation available for this meeting).  </a:t>
            </a:r>
            <a:endParaRPr lang="en-US">
              <a:solidFill>
                <a:srgbClr val="657495"/>
              </a:solidFill>
              <a:latin typeface="Arial" panose="020B0604020202020204" pitchFamily="34" charset="0"/>
              <a:cs typeface="Arial" panose="020B0604020202020204" pitchFamily="34" charset="0"/>
            </a:endParaRPr>
          </a:p>
          <a:p>
            <a:pPr>
              <a:lnSpc>
                <a:spcPct val="100000"/>
              </a:lnSpc>
            </a:pPr>
            <a:endParaRPr lang="en-US" sz="2133">
              <a:solidFill>
                <a:srgbClr val="657495"/>
              </a:solidFill>
              <a:latin typeface="Arial" panose="020B0604020202020204" pitchFamily="34" charset="0"/>
              <a:cs typeface="Arial" panose="020B0604020202020204" pitchFamily="34" charset="0"/>
            </a:endParaRPr>
          </a:p>
          <a:p>
            <a:pPr>
              <a:lnSpc>
                <a:spcPct val="100000"/>
              </a:lnSpc>
            </a:pPr>
            <a:endParaRPr lang="en-US" sz="2133">
              <a:solidFill>
                <a:schemeClr val="bg1"/>
              </a:solidFill>
              <a:latin typeface="Arial" panose="020B0604020202020204" pitchFamily="34" charset="0"/>
              <a:cs typeface="Arial" panose="020B0604020202020204" pitchFamily="34" charset="0"/>
            </a:endParaRPr>
          </a:p>
          <a:p>
            <a:pPr>
              <a:lnSpc>
                <a:spcPct val="100000"/>
              </a:lnSpc>
            </a:pPr>
            <a:endParaRPr lang="en-US" sz="2133">
              <a:solidFill>
                <a:schemeClr val="bg1"/>
              </a:solidFill>
              <a:latin typeface="Arial" panose="020B0604020202020204" pitchFamily="34" charset="0"/>
              <a:cs typeface="Arial" panose="020B0604020202020204" pitchFamily="34" charset="0"/>
            </a:endParaRPr>
          </a:p>
          <a:p>
            <a:pPr>
              <a:lnSpc>
                <a:spcPct val="100000"/>
              </a:lnSpc>
            </a:pPr>
            <a:endParaRPr lang="en-US" sz="900">
              <a:solidFill>
                <a:schemeClr val="bg1"/>
              </a:solidFill>
              <a:latin typeface="Arial" panose="020B0604020202020204" pitchFamily="34" charset="0"/>
              <a:cs typeface="Arial" panose="020B0604020202020204" pitchFamily="34" charset="0"/>
            </a:endParaRPr>
          </a:p>
          <a:p>
            <a:pPr marL="0" indent="0">
              <a:lnSpc>
                <a:spcPct val="100000"/>
              </a:lnSpc>
              <a:buNone/>
            </a:pPr>
            <a:r>
              <a:rPr lang="en-US">
                <a:solidFill>
                  <a:srgbClr val="657495"/>
                </a:solidFill>
                <a:latin typeface="Arial"/>
                <a:cs typeface="Arial"/>
              </a:rPr>
              <a:t>3.  Optional: to hear only the interpreted language click “Mute Original Audio”</a:t>
            </a:r>
          </a:p>
        </p:txBody>
      </p:sp>
      <p:pic>
        <p:nvPicPr>
          <p:cNvPr id="4" name="Content Placeholder 4" descr="Screenshot of the webinar toolbar, indicating to select the fifth button labeled &quot;Interpretation&quot; for translation services.">
            <a:extLst>
              <a:ext uri="{FF2B5EF4-FFF2-40B4-BE49-F238E27FC236}">
                <a16:creationId xmlns="" xmlns:a16="http://schemas.microsoft.com/office/drawing/2014/main" id="{DDEFB5F5-216E-4D06-8F5F-02F86D8863FE}"/>
              </a:ext>
            </a:extLst>
          </p:cNvPr>
          <p:cNvPicPr>
            <a:picLocks noChangeAspect="1"/>
          </p:cNvPicPr>
          <p:nvPr/>
        </p:nvPicPr>
        <p:blipFill>
          <a:blip r:embed="rId3"/>
          <a:stretch>
            <a:fillRect/>
          </a:stretch>
        </p:blipFill>
        <p:spPr>
          <a:xfrm>
            <a:off x="2702558" y="1929027"/>
            <a:ext cx="5689600" cy="540513"/>
          </a:xfrm>
          <a:prstGeom prst="rect">
            <a:avLst/>
          </a:prstGeom>
          <a:effectLst>
            <a:outerShdw blurRad="406400" dist="317500" dir="5400000" sx="89000" sy="89000" rotWithShape="0">
              <a:prstClr val="black">
                <a:alpha val="15000"/>
              </a:prstClr>
            </a:outerShdw>
          </a:effectLst>
        </p:spPr>
      </p:pic>
      <p:pic>
        <p:nvPicPr>
          <p:cNvPr id="5" name="Picture 4" descr="Screenshot of the language translation options available. The options are: Off, English, Chinese, French, German, Mute Original Audio">
            <a:extLst>
              <a:ext uri="{FF2B5EF4-FFF2-40B4-BE49-F238E27FC236}">
                <a16:creationId xmlns="" xmlns:a16="http://schemas.microsoft.com/office/drawing/2014/main" id="{F7FA8FB1-A25A-4472-9085-6AA5FCC4789E}"/>
              </a:ext>
            </a:extLst>
          </p:cNvPr>
          <p:cNvPicPr>
            <a:picLocks noChangeAspect="1"/>
          </p:cNvPicPr>
          <p:nvPr/>
        </p:nvPicPr>
        <p:blipFill>
          <a:blip r:embed="rId4"/>
          <a:srcRect l="11527" t="36866" r="55100" b="12483"/>
          <a:stretch>
            <a:fillRect/>
          </a:stretch>
        </p:blipFill>
        <p:spPr>
          <a:xfrm>
            <a:off x="4768102" y="3974847"/>
            <a:ext cx="1558511" cy="1460667"/>
          </a:xfrm>
          <a:prstGeom prst="rect">
            <a:avLst/>
          </a:prstGeom>
          <a:effectLst>
            <a:outerShdw blurRad="406400" dist="317500" dir="5400000" sx="89000" sy="89000" rotWithShape="0">
              <a:prstClr val="black">
                <a:alpha val="15000"/>
              </a:prstClr>
            </a:outerShdw>
          </a:effectLst>
        </p:spPr>
      </p:pic>
    </p:spTree>
    <p:extLst>
      <p:ext uri="{BB962C8B-B14F-4D97-AF65-F5344CB8AC3E}">
        <p14:creationId xmlns:p14="http://schemas.microsoft.com/office/powerpoint/2010/main" val="1269367931"/>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D5F0DC9-510A-4FF3-9B29-C62C06C5269E}"/>
              </a:ext>
            </a:extLst>
          </p:cNvPr>
          <p:cNvSpPr>
            <a:spLocks noGrp="1"/>
          </p:cNvSpPr>
          <p:nvPr>
            <p:ph type="title"/>
          </p:nvPr>
        </p:nvSpPr>
        <p:spPr>
          <a:xfrm>
            <a:off x="838200" y="180306"/>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Proyectos elegibles (2)</a:t>
            </a:r>
            <a:endParaRPr lang="en-US" sz="3600"/>
          </a:p>
        </p:txBody>
      </p:sp>
      <p:sp>
        <p:nvSpPr>
          <p:cNvPr id="3" name="Content Placeholder 2">
            <a:extLst>
              <a:ext uri="{FF2B5EF4-FFF2-40B4-BE49-F238E27FC236}">
                <a16:creationId xmlns="" xmlns:a16="http://schemas.microsoft.com/office/drawing/2014/main" id="{0E9C7627-1DB8-4784-B6C5-F9B007F46703}"/>
              </a:ext>
            </a:extLst>
          </p:cNvPr>
          <p:cNvSpPr>
            <a:spLocks noGrp="1"/>
          </p:cNvSpPr>
          <p:nvPr>
            <p:ph idx="4294967295"/>
          </p:nvPr>
        </p:nvSpPr>
        <p:spPr>
          <a:xfrm>
            <a:off x="838200" y="1363419"/>
            <a:ext cx="10515600" cy="4522043"/>
          </a:xfrm>
        </p:spPr>
        <p:txBody>
          <a:bodyPr vert="horz" lIns="91440" tIns="45720" rIns="91440" bIns="45720" rtlCol="0" anchor="t">
            <a:spAutoFit/>
          </a:bodyPr>
          <a:lstStyle/>
          <a:p>
            <a:r>
              <a:rPr lang="es-US" sz="2800" b="0" i="0" strike="noStrike" cap="none" spc="0" baseline="0">
                <a:solidFill>
                  <a:srgbClr val="FFFFFF"/>
                </a:solidFill>
                <a:effectLst/>
                <a:latin typeface="Arial"/>
                <a:ea typeface="Arial"/>
                <a:cs typeface="Arial"/>
              </a:rPr>
              <a:t>Construcción de nuevas instalaciones de cuidado y desarrollo infantil y preescolar para aumentar la capacidad o recuperar la capacidad perdida como consecuencia de un desastre declarado por el estado o el gobierno federal.</a:t>
            </a:r>
          </a:p>
          <a:p>
            <a:pPr>
              <a:buClr>
                <a:srgbClr val="FFFFFF"/>
              </a:buClr>
            </a:pPr>
            <a:r>
              <a:rPr lang="es-US" sz="2800" b="0" i="0" strike="noStrike" cap="none" spc="0" baseline="0">
                <a:solidFill>
                  <a:srgbClr val="FFFFFF"/>
                </a:solidFill>
                <a:effectLst/>
                <a:latin typeface="Arial"/>
                <a:ea typeface="Arial"/>
                <a:cs typeface="Arial"/>
              </a:rPr>
              <a:t>Renovación de las instalaciones existentes de cuidado y desarrollo infantil y preescolar para aumentar la capacidad (inscribir más niños) o recuperar la capacidad perdida (inscribir el mismo número o cerca del mismo número de niños antes del desastre) como consecuencia de un desastre declarado por el estado o por el gobierno federal.</a:t>
            </a:r>
          </a:p>
          <a:p>
            <a:pPr lvl="2">
              <a:buClr>
                <a:srgbClr val="FFFFFF"/>
              </a:buClr>
            </a:pPr>
            <a:endParaRPr lang="en-US"/>
          </a:p>
        </p:txBody>
      </p:sp>
    </p:spTree>
    <p:extLst>
      <p:ext uri="{BB962C8B-B14F-4D97-AF65-F5344CB8AC3E}">
        <p14:creationId xmlns:p14="http://schemas.microsoft.com/office/powerpoint/2010/main" val="45418484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D5752E6-F30E-FB29-25B7-D6B92E76DC85}"/>
              </a:ext>
            </a:extLst>
          </p:cNvPr>
          <p:cNvSpPr>
            <a:spLocks noGrp="1"/>
          </p:cNvSpPr>
          <p:nvPr>
            <p:ph type="title"/>
          </p:nvPr>
        </p:nvSpPr>
        <p:spPr/>
        <p:txBody>
          <a:bodyPr/>
          <a:lstStyle/>
          <a:p>
            <a:r>
              <a:rPr lang="es-US" sz="3600" b="1" i="0" strike="noStrike" cap="none" spc="0" baseline="0">
                <a:solidFill>
                  <a:srgbClr val="FFFFFF"/>
                </a:solidFill>
                <a:effectLst/>
                <a:latin typeface="Arial"/>
                <a:ea typeface="Arial"/>
                <a:cs typeface="Arial"/>
              </a:rPr>
              <a:t>Proyectos específicos para FCCH</a:t>
            </a:r>
            <a:endParaRPr lang="en-US"/>
          </a:p>
        </p:txBody>
      </p:sp>
      <p:sp>
        <p:nvSpPr>
          <p:cNvPr id="3" name="Content Placeholder 2">
            <a:extLst>
              <a:ext uri="{FF2B5EF4-FFF2-40B4-BE49-F238E27FC236}">
                <a16:creationId xmlns="" xmlns:a16="http://schemas.microsoft.com/office/drawing/2014/main" id="{77A43EBC-6C35-0D1E-2EE8-1B5B951B85BE}"/>
              </a:ext>
            </a:extLst>
          </p:cNvPr>
          <p:cNvSpPr>
            <a:spLocks noGrp="1"/>
          </p:cNvSpPr>
          <p:nvPr>
            <p:ph idx="1"/>
          </p:nvPr>
        </p:nvSpPr>
        <p:spPr>
          <a:xfrm>
            <a:off x="838200" y="1608800"/>
            <a:ext cx="10515600" cy="3674158"/>
          </a:xfrm>
        </p:spPr>
        <p:txBody>
          <a:bodyPr vert="horz" lIns="91440" tIns="45720" rIns="91440" bIns="45720" rtlCol="0" anchor="t">
            <a:noAutofit/>
          </a:bodyPr>
          <a:lstStyle/>
          <a:p>
            <a:r>
              <a:rPr lang="es-US" sz="2800" b="0" i="0" strike="noStrike" cap="none" spc="0" baseline="0">
                <a:solidFill>
                  <a:srgbClr val="FFFFFF"/>
                </a:solidFill>
                <a:effectLst/>
                <a:latin typeface="Arial"/>
                <a:ea typeface="Arial"/>
                <a:cs typeface="Arial"/>
              </a:rPr>
              <a:t>Una variedad de proyectos orientados a </a:t>
            </a:r>
            <a:r>
              <a:rPr lang="es-US" sz="2800" b="0" i="1" strike="noStrike" cap="none" spc="0" baseline="0">
                <a:solidFill>
                  <a:srgbClr val="FFFFFF"/>
                </a:solidFill>
                <a:effectLst/>
                <a:latin typeface="Arial"/>
                <a:ea typeface="Arial"/>
                <a:cs typeface="Arial"/>
              </a:rPr>
              <a:t>ampliar la capacidad</a:t>
            </a:r>
            <a:endParaRPr lang="en-US" i="1"/>
          </a:p>
          <a:p>
            <a:pPr lvl="1">
              <a:buClr>
                <a:srgbClr val="FFFFFF"/>
              </a:buClr>
            </a:pPr>
            <a:r>
              <a:rPr lang="es-US" sz="2400" b="0" i="0" strike="noStrike" cap="none" spc="0" baseline="0">
                <a:solidFill>
                  <a:srgbClr val="FFFFFF"/>
                </a:solidFill>
                <a:effectLst/>
                <a:latin typeface="Arial"/>
                <a:ea typeface="Arial"/>
                <a:cs typeface="Arial"/>
              </a:rPr>
              <a:t>Consulte la definición de “Capacidad” en el Apéndice A de la RFA de IGP-NCMR: Términos y acrónimos clave</a:t>
            </a:r>
          </a:p>
          <a:p>
            <a:pPr>
              <a:buClr>
                <a:srgbClr val="FFFFFF"/>
              </a:buClr>
            </a:pPr>
            <a:r>
              <a:rPr lang="es-US" sz="2800" b="0" i="0" strike="noStrike" cap="none" spc="0" baseline="0">
                <a:solidFill>
                  <a:srgbClr val="FFFFFF"/>
                </a:solidFill>
                <a:effectLst/>
                <a:latin typeface="Arial"/>
                <a:ea typeface="Arial"/>
                <a:cs typeface="Arial"/>
              </a:rPr>
              <a:t>Expandir de un FCCH pequeño a un FCCH grande</a:t>
            </a:r>
            <a:endParaRPr lang="en-US"/>
          </a:p>
          <a:p>
            <a:pPr lvl="1">
              <a:buClr>
                <a:srgbClr val="FFFFFF"/>
              </a:buClr>
            </a:pPr>
            <a:r>
              <a:rPr lang="es-US" sz="2400" b="0" i="0" strike="noStrike" cap="none" spc="0" baseline="0">
                <a:solidFill>
                  <a:srgbClr val="FFFFFF"/>
                </a:solidFill>
                <a:effectLst/>
                <a:latin typeface="Arial"/>
                <a:ea typeface="Arial"/>
                <a:cs typeface="Arial"/>
              </a:rPr>
              <a:t>Consulte la sección 1596.803 del Código de Salud y Seguridad (Health and Safety Code, HSC) para conocer las limitaciones de capacidad para FCCH grandes y pequeños</a:t>
            </a:r>
          </a:p>
          <a:p>
            <a:pPr>
              <a:buClr>
                <a:srgbClr val="FFFFFF"/>
              </a:buClr>
            </a:pPr>
            <a:r>
              <a:rPr lang="es-US" sz="2800" b="0" i="0" strike="noStrike" cap="none" spc="0" baseline="0">
                <a:solidFill>
                  <a:srgbClr val="FFFFFF"/>
                </a:solidFill>
                <a:effectLst/>
                <a:latin typeface="Arial"/>
                <a:ea typeface="Arial"/>
                <a:cs typeface="Arial"/>
              </a:rPr>
              <a:t>FCCH grandes y pequeños: deben recuperar la capacidad perdida debido a un desastre declarado por el estado o el gobierno federal</a:t>
            </a:r>
            <a:endParaRPr lang="en-US"/>
          </a:p>
        </p:txBody>
      </p:sp>
    </p:spTree>
    <p:extLst>
      <p:ext uri="{BB962C8B-B14F-4D97-AF65-F5344CB8AC3E}">
        <p14:creationId xmlns:p14="http://schemas.microsoft.com/office/powerpoint/2010/main" val="3239818245"/>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 xmlns:a16="http://schemas.microsoft.com/office/drawing/2014/main" id="{37DCAB7A-40A1-4840-9AB7-0796A2798B07}"/>
              </a:ext>
            </a:extLst>
          </p:cNvPr>
          <p:cNvSpPr>
            <a:spLocks noGrp="1"/>
          </p:cNvSpPr>
          <p:nvPr>
            <p:ph type="title"/>
          </p:nvPr>
        </p:nvSpPr>
        <p:spPr>
          <a:xfrm>
            <a:off x="838200" y="6341"/>
            <a:ext cx="10515600" cy="1325563"/>
          </a:xfrm>
        </p:spPr>
        <p:txBody>
          <a:bodyPr>
            <a:normAutofit/>
          </a:bodyPr>
          <a:lstStyle/>
          <a:p>
            <a:pPr algn="ctr"/>
            <a:r>
              <a:rPr lang="es-US" sz="3600" b="1" i="0" strike="noStrike" cap="none" spc="0" baseline="0" dirty="0">
                <a:solidFill>
                  <a:srgbClr val="FFFFFF"/>
                </a:solidFill>
                <a:effectLst/>
                <a:latin typeface="Arial"/>
                <a:ea typeface="Arial"/>
                <a:cs typeface="Arial"/>
              </a:rPr>
              <a:t>Criterios de financiación</a:t>
            </a:r>
          </a:p>
        </p:txBody>
      </p:sp>
      <p:sp>
        <p:nvSpPr>
          <p:cNvPr id="3" name="Content Placeholder 2">
            <a:extLst>
              <a:ext uri="{FF2B5EF4-FFF2-40B4-BE49-F238E27FC236}">
                <a16:creationId xmlns="" xmlns:a16="http://schemas.microsoft.com/office/drawing/2014/main" id="{8AD788CD-E833-43A9-A77E-6C553CCA475B}"/>
              </a:ext>
            </a:extLst>
          </p:cNvPr>
          <p:cNvSpPr>
            <a:spLocks noGrp="1"/>
          </p:cNvSpPr>
          <p:nvPr>
            <p:ph idx="4294967295"/>
          </p:nvPr>
        </p:nvSpPr>
        <p:spPr>
          <a:xfrm>
            <a:off x="838200" y="1093423"/>
            <a:ext cx="10515600" cy="5377654"/>
          </a:xfrm>
        </p:spPr>
        <p:txBody>
          <a:bodyPr vert="horz" lIns="91440" tIns="45720" rIns="91440" bIns="45720" rtlCol="0" anchor="t">
            <a:spAutoFit/>
          </a:bodyPr>
          <a:lstStyle/>
          <a:p>
            <a:r>
              <a:rPr lang="es-US" sz="2800" b="0" i="0" strike="noStrike" cap="none" spc="0" baseline="0" dirty="0">
                <a:solidFill>
                  <a:srgbClr val="FFFFFF"/>
                </a:solidFill>
                <a:effectLst/>
                <a:latin typeface="Arial"/>
                <a:ea typeface="Arial"/>
                <a:cs typeface="Arial"/>
              </a:rPr>
              <a:t>Los solicitantes deben demostrar lo siguiente:</a:t>
            </a:r>
            <a:endParaRPr lang="en-US" dirty="0"/>
          </a:p>
          <a:p>
            <a:pPr lvl="1">
              <a:buClr>
                <a:srgbClr val="FFFFFF"/>
              </a:buClr>
            </a:pPr>
            <a:r>
              <a:rPr lang="es-US" dirty="0">
                <a:solidFill>
                  <a:srgbClr val="FFFFFF"/>
                </a:solidFill>
                <a:latin typeface="Arial"/>
                <a:ea typeface="Arial"/>
                <a:cs typeface="Arial"/>
              </a:rPr>
              <a:t>L</a:t>
            </a:r>
            <a:r>
              <a:rPr lang="es-US" sz="2400" b="0" i="0" strike="noStrike" cap="none" spc="0" baseline="0" dirty="0">
                <a:solidFill>
                  <a:srgbClr val="FFFFFF"/>
                </a:solidFill>
                <a:effectLst/>
                <a:latin typeface="Arial"/>
                <a:ea typeface="Arial"/>
                <a:cs typeface="Arial"/>
              </a:rPr>
              <a:t>os fondos de subvenciones son necesarios para llevar a cabo o completar el proyecto;</a:t>
            </a:r>
            <a:endParaRPr lang="en-US" dirty="0"/>
          </a:p>
          <a:p>
            <a:pPr lvl="1">
              <a:buClr>
                <a:srgbClr val="FFFFFF"/>
              </a:buClr>
            </a:pPr>
            <a:r>
              <a:rPr lang="es-US" sz="2400" b="0" i="0" strike="noStrike" cap="none" spc="0" baseline="0" dirty="0">
                <a:solidFill>
                  <a:srgbClr val="FFFFFF"/>
                </a:solidFill>
                <a:effectLst/>
                <a:latin typeface="Arial"/>
                <a:ea typeface="Arial"/>
                <a:cs typeface="Arial"/>
              </a:rPr>
              <a:t>El solicitante tiene prueba del control del centro durante todo el plazo de la subvención.</a:t>
            </a:r>
          </a:p>
          <a:p>
            <a:pPr lvl="1">
              <a:buClr>
                <a:srgbClr val="FFFFFF"/>
              </a:buClr>
            </a:pPr>
            <a:r>
              <a:rPr lang="es-US" dirty="0">
                <a:solidFill>
                  <a:srgbClr val="FFFFFF"/>
                </a:solidFill>
                <a:latin typeface="Arial"/>
                <a:ea typeface="Arial"/>
                <a:cs typeface="Arial"/>
              </a:rPr>
              <a:t>L</a:t>
            </a:r>
            <a:r>
              <a:rPr lang="es-US" sz="2400" b="0" i="0" strike="noStrike" cap="none" spc="0" baseline="0" dirty="0">
                <a:solidFill>
                  <a:srgbClr val="FFFFFF"/>
                </a:solidFill>
                <a:effectLst/>
                <a:latin typeface="Arial"/>
                <a:ea typeface="Arial"/>
                <a:cs typeface="Arial"/>
              </a:rPr>
              <a:t>a construcción puede comenzar dentro de un plazo razonable después de la adjudicación y las operaciones deben comenzar a más tardar el 30 de junio de 2028;</a:t>
            </a:r>
          </a:p>
          <a:p>
            <a:pPr lvl="1">
              <a:buClr>
                <a:srgbClr val="FFFFFF"/>
              </a:buClr>
            </a:pPr>
            <a:r>
              <a:rPr lang="es-US" sz="2400" b="0" i="0" strike="noStrike" cap="none" spc="0" baseline="0" dirty="0">
                <a:solidFill>
                  <a:srgbClr val="FFFFFF"/>
                </a:solidFill>
                <a:effectLst/>
                <a:latin typeface="Arial"/>
                <a:ea typeface="Arial"/>
                <a:cs typeface="Arial"/>
              </a:rPr>
              <a:t>Las finanzas del solicitante son estables;</a:t>
            </a:r>
          </a:p>
          <a:p>
            <a:pPr lvl="1">
              <a:buClr>
                <a:srgbClr val="FFFFFF"/>
              </a:buClr>
            </a:pPr>
            <a:r>
              <a:rPr lang="es-US" sz="2400" b="0" i="0" strike="noStrike" cap="none" spc="0" baseline="0" dirty="0">
                <a:solidFill>
                  <a:srgbClr val="FFFFFF"/>
                </a:solidFill>
                <a:effectLst/>
                <a:latin typeface="Arial"/>
                <a:ea typeface="Arial"/>
                <a:cs typeface="Arial"/>
              </a:rPr>
              <a:t>Se obtuvieron ofertas razonables y todas las aprobaciones y permisos necesarios para el proyecto propuesto, si correspondía.</a:t>
            </a:r>
            <a:endParaRPr lang="en-US" baseline="30000" dirty="0">
              <a:latin typeface="Arial"/>
              <a:cs typeface="Arial"/>
            </a:endParaRPr>
          </a:p>
          <a:p>
            <a:pPr lvl="1">
              <a:buClr>
                <a:srgbClr val="FFFFFF"/>
              </a:buClr>
            </a:pPr>
            <a:r>
              <a:rPr lang="es-US" sz="2400" b="0" i="0" strike="noStrike" cap="none" spc="0" baseline="0" dirty="0">
                <a:solidFill>
                  <a:srgbClr val="FFFFFF"/>
                </a:solidFill>
                <a:effectLst/>
                <a:latin typeface="Arial"/>
                <a:ea typeface="Arial"/>
                <a:cs typeface="Arial"/>
              </a:rPr>
              <a:t>Compromete al menos un 10% de contribución paralela</a:t>
            </a:r>
          </a:p>
          <a:p>
            <a:pPr>
              <a:buClr>
                <a:srgbClr val="FFFFFF"/>
              </a:buClr>
            </a:pPr>
            <a:endParaRPr lang="en-US" dirty="0">
              <a:latin typeface="Arial"/>
              <a:cs typeface="Arial"/>
            </a:endParaRPr>
          </a:p>
        </p:txBody>
      </p:sp>
    </p:spTree>
    <p:extLst>
      <p:ext uri="{BB962C8B-B14F-4D97-AF65-F5344CB8AC3E}">
        <p14:creationId xmlns:p14="http://schemas.microsoft.com/office/powerpoint/2010/main" val="2887511172"/>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9F5ADAB-CF68-415D-82DF-4B316D726E3A}"/>
              </a:ext>
            </a:extLst>
          </p:cNvPr>
          <p:cNvSpPr>
            <a:spLocks noGrp="1"/>
          </p:cNvSpPr>
          <p:nvPr>
            <p:ph type="title"/>
          </p:nvPr>
        </p:nvSpPr>
        <p:spPr>
          <a:xfrm>
            <a:off x="838200" y="392421"/>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Montos de las adjudicaciones</a:t>
            </a:r>
          </a:p>
        </p:txBody>
      </p:sp>
      <p:sp>
        <p:nvSpPr>
          <p:cNvPr id="3" name="Content Placeholder 2">
            <a:extLst>
              <a:ext uri="{FF2B5EF4-FFF2-40B4-BE49-F238E27FC236}">
                <a16:creationId xmlns="" xmlns:a16="http://schemas.microsoft.com/office/drawing/2014/main" id="{DA73CE30-66B4-4E30-9576-91953F6B4DE6}"/>
              </a:ext>
            </a:extLst>
          </p:cNvPr>
          <p:cNvSpPr>
            <a:spLocks noGrp="1"/>
          </p:cNvSpPr>
          <p:nvPr>
            <p:ph idx="4294967295"/>
          </p:nvPr>
        </p:nvSpPr>
        <p:spPr>
          <a:xfrm>
            <a:off x="838200" y="1478305"/>
            <a:ext cx="10515600" cy="4745563"/>
          </a:xfrm>
        </p:spPr>
        <p:txBody>
          <a:bodyPr vert="horz" lIns="91440" tIns="45720" rIns="91440" bIns="45720" rtlCol="0" anchor="t">
            <a:spAutoFit/>
          </a:bodyPr>
          <a:lstStyle/>
          <a:p>
            <a:pPr>
              <a:buClr>
                <a:srgbClr val="FFFFFF"/>
              </a:buClr>
            </a:pPr>
            <a:r>
              <a:rPr lang="es-US" sz="2400" b="0" i="0" strike="noStrike" cap="none" spc="0" baseline="0" dirty="0">
                <a:solidFill>
                  <a:srgbClr val="FFFFFF"/>
                </a:solidFill>
                <a:effectLst/>
                <a:latin typeface="Arial"/>
                <a:ea typeface="Arial"/>
                <a:cs typeface="Arial"/>
              </a:rPr>
              <a:t>Queda a criterio del </a:t>
            </a:r>
            <a:r>
              <a:rPr lang="es-US" sz="2400" b="0" i="0" strike="noStrike" cap="none" spc="0" baseline="0" dirty="0" err="1">
                <a:solidFill>
                  <a:srgbClr val="FFFFFF"/>
                </a:solidFill>
                <a:effectLst/>
                <a:latin typeface="Arial"/>
                <a:ea typeface="Arial"/>
                <a:cs typeface="Arial"/>
              </a:rPr>
              <a:t>CDSS</a:t>
            </a:r>
            <a:r>
              <a:rPr lang="es-US" sz="2400" b="0" i="0" strike="noStrike" cap="none" spc="0" baseline="0" dirty="0">
                <a:solidFill>
                  <a:srgbClr val="FFFFFF"/>
                </a:solidFill>
                <a:effectLst/>
                <a:latin typeface="Arial"/>
                <a:ea typeface="Arial"/>
                <a:cs typeface="Arial"/>
              </a:rPr>
              <a:t> determinar los montos de las adjudicaciones en función, entre otros, de lo siguiente:</a:t>
            </a:r>
            <a:endParaRPr lang="en-US" sz="2400" dirty="0"/>
          </a:p>
          <a:p>
            <a:pPr lvl="1"/>
            <a:r>
              <a:rPr lang="es-US" sz="2200" dirty="0">
                <a:solidFill>
                  <a:srgbClr val="FFFFFF"/>
                </a:solidFill>
                <a:latin typeface="Arial"/>
                <a:ea typeface="Arial"/>
                <a:cs typeface="Arial"/>
              </a:rPr>
              <a:t>E</a:t>
            </a:r>
            <a:r>
              <a:rPr lang="es-US" sz="2200" b="0" i="0" strike="noStrike" cap="none" spc="0" baseline="0" dirty="0">
                <a:solidFill>
                  <a:srgbClr val="FFFFFF"/>
                </a:solidFill>
                <a:effectLst/>
                <a:latin typeface="Arial"/>
                <a:ea typeface="Arial"/>
                <a:cs typeface="Arial"/>
              </a:rPr>
              <a:t>l alcance de cada proyecto. </a:t>
            </a:r>
            <a:endParaRPr lang="en-US" sz="2200" dirty="0"/>
          </a:p>
          <a:p>
            <a:pPr lvl="1"/>
            <a:r>
              <a:rPr lang="es-US" sz="2200" b="0" i="0" strike="noStrike" cap="none" spc="0" baseline="0" dirty="0">
                <a:solidFill>
                  <a:srgbClr val="FFFFFF"/>
                </a:solidFill>
                <a:effectLst/>
                <a:latin typeface="Arial"/>
                <a:ea typeface="Arial"/>
                <a:cs typeface="Arial"/>
              </a:rPr>
              <a:t>Costos regionales. </a:t>
            </a:r>
            <a:endParaRPr lang="en-US" sz="2200" dirty="0"/>
          </a:p>
          <a:p>
            <a:pPr lvl="1"/>
            <a:r>
              <a:rPr lang="es-US" sz="2200" b="0" i="0" strike="noStrike" cap="none" spc="0" baseline="0" dirty="0">
                <a:solidFill>
                  <a:srgbClr val="FFFFFF"/>
                </a:solidFill>
                <a:effectLst/>
                <a:latin typeface="Arial"/>
                <a:ea typeface="Arial"/>
                <a:cs typeface="Arial"/>
              </a:rPr>
              <a:t>El uso del diseño universal para proporcionar entornos inclusivos.</a:t>
            </a:r>
          </a:p>
          <a:p>
            <a:pPr lvl="1"/>
            <a:r>
              <a:rPr lang="es-US" sz="2200" b="0" i="0" strike="noStrike" cap="none" spc="0" baseline="0" dirty="0">
                <a:solidFill>
                  <a:srgbClr val="FFFFFF"/>
                </a:solidFill>
                <a:effectLst/>
                <a:latin typeface="Arial"/>
                <a:ea typeface="Arial"/>
                <a:cs typeface="Arial"/>
              </a:rPr>
              <a:t>La necesidad de cumplir los requisitos de licencia o las normas de salud y seguridad. </a:t>
            </a:r>
            <a:endParaRPr lang="en-US" sz="2200" dirty="0"/>
          </a:p>
          <a:p>
            <a:pPr lvl="1"/>
            <a:r>
              <a:rPr lang="es-US" sz="2200" dirty="0">
                <a:solidFill>
                  <a:srgbClr val="FFFFFF"/>
                </a:solidFill>
                <a:latin typeface="Arial"/>
                <a:ea typeface="Arial"/>
                <a:cs typeface="Arial"/>
              </a:rPr>
              <a:t>L</a:t>
            </a:r>
            <a:r>
              <a:rPr lang="es-US" sz="2200" b="0" i="0" strike="noStrike" cap="none" spc="0" baseline="0" dirty="0">
                <a:solidFill>
                  <a:srgbClr val="FFFFFF"/>
                </a:solidFill>
                <a:effectLst/>
                <a:latin typeface="Arial"/>
                <a:ea typeface="Arial"/>
                <a:cs typeface="Arial"/>
              </a:rPr>
              <a:t>a proporción de niños que reciben subsidios para ser atendidos.</a:t>
            </a:r>
          </a:p>
          <a:p>
            <a:pPr lvl="1"/>
            <a:r>
              <a:rPr lang="es-US" sz="2200" b="0" i="0" strike="noStrike" cap="none" spc="0" baseline="0" dirty="0">
                <a:solidFill>
                  <a:srgbClr val="FFFFFF"/>
                </a:solidFill>
                <a:effectLst/>
                <a:latin typeface="Arial"/>
                <a:ea typeface="Arial"/>
                <a:cs typeface="Arial"/>
              </a:rPr>
              <a:t>El número total de niños atendidos o a ser atendidos.</a:t>
            </a:r>
          </a:p>
          <a:p>
            <a:pPr>
              <a:buClr>
                <a:srgbClr val="FFFFFF"/>
              </a:buClr>
            </a:pPr>
            <a:r>
              <a:rPr lang="es-US" sz="2400" b="0" i="0" strike="noStrike" cap="none" spc="0" baseline="0" dirty="0">
                <a:solidFill>
                  <a:srgbClr val="FFFFFF"/>
                </a:solidFill>
                <a:effectLst/>
                <a:latin typeface="Arial"/>
                <a:ea typeface="Arial"/>
                <a:cs typeface="Arial"/>
              </a:rPr>
              <a:t>Los Centros de Cuidado Infantil Autorizados pueden solicitar hasta </a:t>
            </a:r>
            <a:r>
              <a:rPr lang="es-US" sz="2400" b="1" i="0" u="sng" strike="noStrike" cap="none" spc="0" baseline="0" dirty="0">
                <a:solidFill>
                  <a:srgbClr val="FFFFFF"/>
                </a:solidFill>
                <a:effectLst/>
                <a:uFill>
                  <a:solidFill>
                    <a:srgbClr val="FFFFFF"/>
                  </a:solidFill>
                </a:uFill>
                <a:latin typeface="Arial"/>
                <a:ea typeface="Arial"/>
                <a:cs typeface="Arial"/>
              </a:rPr>
              <a:t>$1,500,000</a:t>
            </a:r>
            <a:r>
              <a:rPr lang="es-US" sz="2400" b="0" i="0" strike="noStrike" cap="none" spc="0" baseline="0" dirty="0">
                <a:solidFill>
                  <a:srgbClr val="FFFFFF"/>
                </a:solidFill>
                <a:effectLst/>
                <a:latin typeface="Arial"/>
                <a:ea typeface="Arial"/>
                <a:cs typeface="Arial"/>
              </a:rPr>
              <a:t> y los Hogares de Cuidado Infantil Familiar con Licencia pueden solicitar hasta </a:t>
            </a:r>
            <a:r>
              <a:rPr lang="es-US" sz="2400" b="1" i="0" u="sng" strike="noStrike" cap="none" spc="0" baseline="0" dirty="0">
                <a:solidFill>
                  <a:srgbClr val="FFFFFF"/>
                </a:solidFill>
                <a:effectLst/>
                <a:uFill>
                  <a:solidFill>
                    <a:srgbClr val="FFFFFF"/>
                  </a:solidFill>
                </a:uFill>
                <a:latin typeface="Arial"/>
                <a:ea typeface="Arial"/>
                <a:cs typeface="Arial"/>
              </a:rPr>
              <a:t>$100,000</a:t>
            </a:r>
            <a:r>
              <a:rPr lang="es-US" sz="2400" b="0" i="0" strike="noStrike" cap="none" spc="0" baseline="0" dirty="0">
                <a:solidFill>
                  <a:srgbClr val="FFFFFF"/>
                </a:solidFill>
                <a:effectLst/>
                <a:latin typeface="Arial"/>
                <a:ea typeface="Arial"/>
                <a:cs typeface="Arial"/>
              </a:rPr>
              <a:t>. </a:t>
            </a:r>
          </a:p>
        </p:txBody>
      </p:sp>
    </p:spTree>
    <p:extLst>
      <p:ext uri="{BB962C8B-B14F-4D97-AF65-F5344CB8AC3E}">
        <p14:creationId xmlns:p14="http://schemas.microsoft.com/office/powerpoint/2010/main" val="3077478761"/>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9F5ADAB-CF68-415D-82DF-4B316D726E3A}"/>
              </a:ext>
            </a:extLst>
          </p:cNvPr>
          <p:cNvSpPr>
            <a:spLocks noGrp="1"/>
          </p:cNvSpPr>
          <p:nvPr>
            <p:ph type="title"/>
          </p:nvPr>
        </p:nvSpPr>
        <p:spPr>
          <a:xfrm>
            <a:off x="838200" y="392421"/>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Costos permitidos y no permitidos</a:t>
            </a:r>
          </a:p>
        </p:txBody>
      </p:sp>
      <p:sp>
        <p:nvSpPr>
          <p:cNvPr id="3" name="Content Placeholder 2">
            <a:extLst>
              <a:ext uri="{FF2B5EF4-FFF2-40B4-BE49-F238E27FC236}">
                <a16:creationId xmlns="" xmlns:a16="http://schemas.microsoft.com/office/drawing/2014/main" id="{DA73CE30-66B4-4E30-9576-91953F6B4DE6}"/>
              </a:ext>
            </a:extLst>
          </p:cNvPr>
          <p:cNvSpPr>
            <a:spLocks noGrp="1"/>
          </p:cNvSpPr>
          <p:nvPr>
            <p:ph idx="4294967295"/>
          </p:nvPr>
        </p:nvSpPr>
        <p:spPr>
          <a:xfrm>
            <a:off x="838200" y="1607259"/>
            <a:ext cx="10515600" cy="2582245"/>
          </a:xfrm>
        </p:spPr>
        <p:txBody>
          <a:bodyPr vert="horz" lIns="91440" tIns="45720" rIns="91440" bIns="45720" rtlCol="0" anchor="t">
            <a:normAutofit/>
          </a:bodyPr>
          <a:lstStyle/>
          <a:p>
            <a:r>
              <a:rPr lang="es-US" sz="2800" b="0" i="0" strike="noStrike" cap="none" spc="0" baseline="0">
                <a:solidFill>
                  <a:srgbClr val="FFFFFF"/>
                </a:solidFill>
                <a:effectLst/>
                <a:latin typeface="Arial"/>
                <a:ea typeface="Arial"/>
                <a:cs typeface="Arial"/>
              </a:rPr>
              <a:t>Los fondos de subvenciones complementarán, y no reemplazarán, los fondos públicos federales, estatales y locales que se gastan para estos fines.</a:t>
            </a:r>
            <a:r>
              <a:rPr sz="2800"/>
              <a:t/>
            </a:r>
            <a:br>
              <a:rPr sz="2800"/>
            </a:br>
            <a:endParaRPr lang="en-US" sz="1000"/>
          </a:p>
          <a:p>
            <a:r>
              <a:rPr lang="es-US" sz="2800" b="0" i="0" strike="noStrike" cap="none" spc="0" baseline="0">
                <a:solidFill>
                  <a:srgbClr val="FFFFFF"/>
                </a:solidFill>
                <a:effectLst/>
                <a:latin typeface="Arial"/>
                <a:ea typeface="Arial"/>
                <a:cs typeface="Arial"/>
              </a:rPr>
              <a:t>En la RFA se incluye una lista de los costos permitidos y no permitidos.</a:t>
            </a:r>
          </a:p>
        </p:txBody>
      </p:sp>
    </p:spTree>
    <p:extLst>
      <p:ext uri="{BB962C8B-B14F-4D97-AF65-F5344CB8AC3E}">
        <p14:creationId xmlns:p14="http://schemas.microsoft.com/office/powerpoint/2010/main" val="3555716647"/>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9F5ADAB-CF68-415D-82DF-4B316D726E3A}"/>
              </a:ext>
            </a:extLst>
          </p:cNvPr>
          <p:cNvSpPr>
            <a:spLocks noGrp="1"/>
          </p:cNvSpPr>
          <p:nvPr>
            <p:ph type="title"/>
          </p:nvPr>
        </p:nvSpPr>
        <p:spPr>
          <a:xfrm>
            <a:off x="838200" y="392421"/>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Plazo de la subvención - Requisito de servicio</a:t>
            </a:r>
          </a:p>
        </p:txBody>
      </p:sp>
      <p:sp>
        <p:nvSpPr>
          <p:cNvPr id="3" name="Content Placeholder 2">
            <a:extLst>
              <a:ext uri="{FF2B5EF4-FFF2-40B4-BE49-F238E27FC236}">
                <a16:creationId xmlns="" xmlns:a16="http://schemas.microsoft.com/office/drawing/2014/main" id="{DA73CE30-66B4-4E30-9576-91953F6B4DE6}"/>
              </a:ext>
            </a:extLst>
          </p:cNvPr>
          <p:cNvSpPr>
            <a:spLocks noGrp="1"/>
          </p:cNvSpPr>
          <p:nvPr>
            <p:ph idx="4294967295"/>
          </p:nvPr>
        </p:nvSpPr>
        <p:spPr>
          <a:xfrm>
            <a:off x="838200" y="1607259"/>
            <a:ext cx="10515600" cy="4247723"/>
          </a:xfrm>
        </p:spPr>
        <p:txBody>
          <a:bodyPr vert="horz" lIns="91440" tIns="45720" rIns="91440" bIns="45720" rtlCol="0" anchor="t">
            <a:spAutoFit/>
          </a:bodyPr>
          <a:lstStyle/>
          <a:p>
            <a:r>
              <a:rPr lang="es-US" sz="2800" b="0" i="0" strike="noStrike" cap="none" spc="0" baseline="0">
                <a:solidFill>
                  <a:srgbClr val="FFFFFF"/>
                </a:solidFill>
                <a:effectLst/>
                <a:latin typeface="Arial"/>
                <a:ea typeface="Arial"/>
                <a:cs typeface="Arial"/>
              </a:rPr>
              <a:t>Los adjudicatarios deberán continuar proporcionando servicios de cuidado y desarrollo infantil o preescolar en el centro donde se utilicen los fondos de la subvención durante un período de años después de la adjudicación de la subvención, como se describe a continuación: </a:t>
            </a:r>
            <a:endParaRPr lang="en-US"/>
          </a:p>
          <a:p>
            <a:pPr lvl="1"/>
            <a:r>
              <a:rPr lang="es-US" sz="2400" b="0" i="0" strike="noStrike" cap="none" spc="0" baseline="0">
                <a:solidFill>
                  <a:srgbClr val="FFFFFF"/>
                </a:solidFill>
                <a:effectLst/>
                <a:latin typeface="Arial"/>
                <a:ea typeface="Arial"/>
                <a:cs typeface="Arial"/>
              </a:rPr>
              <a:t>Los Centros de cuidado infantil seguirán proporcionando servicios durante </a:t>
            </a:r>
            <a:r>
              <a:rPr lang="es-US" sz="2400" b="1" i="0" u="sng" strike="noStrike" cap="none" spc="0" baseline="0">
                <a:solidFill>
                  <a:srgbClr val="FFFFFF"/>
                </a:solidFill>
                <a:effectLst/>
                <a:uFill>
                  <a:solidFill>
                    <a:srgbClr val="FFFFFF"/>
                  </a:solidFill>
                </a:uFill>
                <a:latin typeface="Arial"/>
                <a:ea typeface="Arial"/>
                <a:cs typeface="Arial"/>
              </a:rPr>
              <a:t>diez años</a:t>
            </a:r>
            <a:r>
              <a:rPr lang="es-US" sz="2400" b="1" i="0" strike="noStrike" cap="none" spc="0" baseline="0">
                <a:solidFill>
                  <a:srgbClr val="FFFFFF"/>
                </a:solidFill>
                <a:effectLst/>
                <a:latin typeface="Arial"/>
                <a:ea typeface="Arial"/>
                <a:cs typeface="Arial"/>
              </a:rPr>
              <a:t> </a:t>
            </a:r>
            <a:r>
              <a:rPr lang="es-US" sz="2400" b="0" i="0" strike="noStrike" cap="none" spc="0" baseline="0">
                <a:solidFill>
                  <a:srgbClr val="FFFFFF"/>
                </a:solidFill>
                <a:effectLst/>
                <a:latin typeface="Arial"/>
                <a:ea typeface="Arial"/>
                <a:cs typeface="Arial"/>
              </a:rPr>
              <a:t>tras la notificación de la adjudicación de la subvención.</a:t>
            </a:r>
          </a:p>
          <a:p>
            <a:pPr lvl="1"/>
            <a:r>
              <a:rPr lang="es-US" sz="2400" b="0" i="0" strike="noStrike" cap="none" spc="0" baseline="0">
                <a:solidFill>
                  <a:srgbClr val="FFFFFF"/>
                </a:solidFill>
                <a:effectLst/>
                <a:latin typeface="Arial"/>
                <a:ea typeface="Arial"/>
                <a:cs typeface="Arial"/>
              </a:rPr>
              <a:t>Los hogares de cuidado infantil familiar seguirán proporcionando servicios durante </a:t>
            </a:r>
            <a:r>
              <a:rPr lang="es-US" sz="2400" b="1" i="0" u="sng" strike="noStrike" cap="none" spc="0" baseline="0">
                <a:solidFill>
                  <a:srgbClr val="FFFFFF"/>
                </a:solidFill>
                <a:effectLst/>
                <a:uFill>
                  <a:solidFill>
                    <a:srgbClr val="FFFFFF"/>
                  </a:solidFill>
                </a:uFill>
                <a:latin typeface="Arial"/>
                <a:ea typeface="Arial"/>
                <a:cs typeface="Arial"/>
              </a:rPr>
              <a:t>dos años </a:t>
            </a:r>
            <a:r>
              <a:rPr lang="es-US" sz="2400" b="0" i="0" strike="noStrike" cap="none" spc="0" baseline="0">
                <a:solidFill>
                  <a:srgbClr val="FFFFFF"/>
                </a:solidFill>
                <a:effectLst/>
                <a:latin typeface="Arial"/>
                <a:ea typeface="Arial"/>
                <a:cs typeface="Arial"/>
              </a:rPr>
              <a:t>tras la notificación de la adjudicación de la subvención.</a:t>
            </a:r>
          </a:p>
        </p:txBody>
      </p:sp>
    </p:spTree>
    <p:extLst>
      <p:ext uri="{BB962C8B-B14F-4D97-AF65-F5344CB8AC3E}">
        <p14:creationId xmlns:p14="http://schemas.microsoft.com/office/powerpoint/2010/main" val="728045851"/>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child care provider reading a book in Russian to a two year old. ">
            <a:extLst>
              <a:ext uri="{FF2B5EF4-FFF2-40B4-BE49-F238E27FC236}">
                <a16:creationId xmlns="" xmlns:a16="http://schemas.microsoft.com/office/drawing/2014/main" id="{58D800E4-1526-46E6-8F2E-4FA6EC65BCEE}"/>
              </a:ext>
            </a:extLst>
          </p:cNvPr>
          <p:cNvPicPr>
            <a:picLocks noGrp="1" noChangeAspect="1"/>
          </p:cNvPicPr>
          <p:nvPr>
            <p:ph idx="1"/>
          </p:nvPr>
        </p:nvPicPr>
        <p:blipFill>
          <a:blip r:embed="rId3">
            <a:alphaModFix amt="50000"/>
            <a:extLst>
              <a:ext uri="{28A0092B-C50C-407E-A947-70E740481C1C}">
                <a14:useLocalDpi xmlns:a14="http://schemas.microsoft.com/office/drawing/2010/main" val="0"/>
              </a:ext>
            </a:extLst>
          </a:blip>
          <a:srcRect t="15709" r="-1" b="-1"/>
          <a:stretch>
            <a:fillRect/>
          </a:stretch>
        </p:blipFill>
        <p:spPr>
          <a:xfrm>
            <a:off x="79270" y="10"/>
            <a:ext cx="12188930" cy="6857990"/>
          </a:xfrm>
          <a:prstGeom prst="rect">
            <a:avLst/>
          </a:prstGeom>
        </p:spPr>
      </p:pic>
      <p:sp>
        <p:nvSpPr>
          <p:cNvPr id="2" name="Title 1">
            <a:extLst>
              <a:ext uri="{FF2B5EF4-FFF2-40B4-BE49-F238E27FC236}">
                <a16:creationId xmlns="" xmlns:a16="http://schemas.microsoft.com/office/drawing/2014/main" id="{453AB1BD-F64F-4B3D-92B5-6FBD7FBFFDF1}"/>
              </a:ext>
            </a:extLst>
          </p:cNvPr>
          <p:cNvSpPr>
            <a:spLocks noGrp="1"/>
          </p:cNvSpPr>
          <p:nvPr>
            <p:ph type="title"/>
          </p:nvPr>
        </p:nvSpPr>
        <p:spPr>
          <a:xfrm>
            <a:off x="2068460" y="2505075"/>
            <a:ext cx="8161390" cy="1847850"/>
          </a:xfrm>
        </p:spPr>
        <p:txBody>
          <a:bodyPr vert="horz" lIns="91440" tIns="45720" rIns="91440" bIns="45720" rtlCol="0" anchor="b">
            <a:noAutofit/>
          </a:bodyPr>
          <a:lstStyle/>
          <a:p>
            <a:pPr algn="ctr"/>
            <a:r>
              <a:rPr lang="es-US" sz="6000" b="1" i="0" strike="noStrike" cap="none" spc="0" baseline="0" dirty="0">
                <a:solidFill>
                  <a:srgbClr val="FFFFFF"/>
                </a:solidFill>
                <a:effectLst/>
                <a:latin typeface="Arial"/>
                <a:ea typeface="Arial"/>
                <a:cs typeface="Arial"/>
              </a:rPr>
              <a:t>Información general de la solicitud</a:t>
            </a:r>
            <a:endParaRPr lang="en-US" sz="6000" b="1" dirty="0">
              <a:solidFill>
                <a:srgbClr val="FFFF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7546876"/>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983BB48-27FC-409B-94D9-0A2B8CC58877}"/>
              </a:ext>
            </a:extLst>
          </p:cNvPr>
          <p:cNvSpPr>
            <a:spLocks noGrp="1"/>
          </p:cNvSpPr>
          <p:nvPr>
            <p:ph type="title"/>
          </p:nvPr>
        </p:nvSpPr>
        <p:spPr>
          <a:xfrm>
            <a:off x="838200" y="392421"/>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Proceso de solicitud</a:t>
            </a:r>
            <a:endParaRPr lang="en-US" sz="360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 xmlns:a16="http://schemas.microsoft.com/office/drawing/2014/main" id="{E5011173-1632-41C6-9716-A75AADA2DC9C}"/>
              </a:ext>
            </a:extLst>
          </p:cNvPr>
          <p:cNvSpPr>
            <a:spLocks noGrp="1"/>
          </p:cNvSpPr>
          <p:nvPr>
            <p:ph idx="4294967295"/>
          </p:nvPr>
        </p:nvSpPr>
        <p:spPr>
          <a:xfrm>
            <a:off x="838200" y="1607259"/>
            <a:ext cx="10515600" cy="4628145"/>
          </a:xfrm>
        </p:spPr>
        <p:txBody>
          <a:bodyPr vert="horz" lIns="91440" tIns="45720" rIns="91440" bIns="45720" rtlCol="0" anchor="t">
            <a:spAutoFit/>
          </a:bodyPr>
          <a:lstStyle/>
          <a:p>
            <a:r>
              <a:rPr lang="es-US" sz="2600" b="0" i="0" strike="noStrike" cap="none" spc="0" baseline="0" dirty="0">
                <a:solidFill>
                  <a:srgbClr val="FFFFFF"/>
                </a:solidFill>
                <a:effectLst/>
                <a:latin typeface="Arial"/>
                <a:ea typeface="Arial"/>
                <a:cs typeface="Arial"/>
              </a:rPr>
              <a:t>Los Solicitantes que busquen financiación para proyectos en múltiples ubicaciones de centros deberán presentar una solicitud separada para cada ubicación de centro.</a:t>
            </a:r>
          </a:p>
          <a:p>
            <a:r>
              <a:rPr lang="es-US" sz="2600" b="0" i="0" strike="noStrike" cap="none" spc="0" baseline="0" dirty="0">
                <a:solidFill>
                  <a:srgbClr val="FFFFFF"/>
                </a:solidFill>
                <a:effectLst/>
                <a:latin typeface="Arial"/>
                <a:ea typeface="Arial"/>
                <a:cs typeface="Arial"/>
              </a:rPr>
              <a:t>Las solicitudes de financiación deben completarse de acuerdo con las siguientes instrucciones:</a:t>
            </a:r>
          </a:p>
          <a:p>
            <a:pPr lvl="1"/>
            <a:r>
              <a:rPr lang="es-US" sz="2200" b="0" i="0" strike="noStrike" cap="none" spc="0" baseline="0" dirty="0">
                <a:solidFill>
                  <a:srgbClr val="FFFFFF"/>
                </a:solidFill>
                <a:effectLst/>
                <a:latin typeface="Arial"/>
                <a:ea typeface="Arial"/>
                <a:cs typeface="Arial"/>
              </a:rPr>
              <a:t>Un portal web en línea de terceros (</a:t>
            </a:r>
            <a:r>
              <a:rPr lang="es-US" sz="2200" b="0" i="0" strike="noStrike" cap="none" spc="0" baseline="0" dirty="0" err="1">
                <a:solidFill>
                  <a:srgbClr val="FFFFFF"/>
                </a:solidFill>
                <a:effectLst/>
                <a:latin typeface="Arial"/>
                <a:ea typeface="Arial"/>
                <a:cs typeface="Arial"/>
              </a:rPr>
              <a:t>Submittable</a:t>
            </a:r>
            <a:r>
              <a:rPr lang="es-US" sz="2200" b="0" i="0" strike="noStrike" cap="none" spc="0" baseline="0" dirty="0">
                <a:solidFill>
                  <a:srgbClr val="FFFFFF"/>
                </a:solidFill>
                <a:effectLst/>
                <a:latin typeface="Arial"/>
                <a:ea typeface="Arial"/>
                <a:cs typeface="Arial"/>
              </a:rPr>
              <a:t>).</a:t>
            </a:r>
          </a:p>
          <a:p>
            <a:pPr lvl="1"/>
            <a:r>
              <a:rPr lang="es-US" sz="2200" b="0" i="0" strike="noStrike" cap="none" spc="0" baseline="0" dirty="0">
                <a:solidFill>
                  <a:srgbClr val="FFFFFF"/>
                </a:solidFill>
                <a:effectLst/>
                <a:latin typeface="Arial"/>
                <a:ea typeface="Arial"/>
                <a:cs typeface="Arial"/>
              </a:rPr>
              <a:t>Los solicitantes deberán ingresar los datos de la solicitud, narrativas, presupuestos y todos los documentos adjuntos requeridos a través del portal, según corresponda.</a:t>
            </a:r>
          </a:p>
          <a:p>
            <a:pPr lvl="1"/>
            <a:r>
              <a:rPr lang="es-US" sz="2200" b="0" i="0" strike="noStrike" cap="none" spc="0" baseline="0" dirty="0">
                <a:solidFill>
                  <a:srgbClr val="FFFFFF"/>
                </a:solidFill>
                <a:effectLst/>
                <a:latin typeface="Arial"/>
                <a:ea typeface="Arial"/>
                <a:cs typeface="Arial"/>
              </a:rPr>
              <a:t>Los documentos adjuntos deben ser legibles y estar convertidos al formato de archivo adecuado.</a:t>
            </a:r>
          </a:p>
          <a:p>
            <a:pPr lvl="1"/>
            <a:r>
              <a:rPr lang="es-US" sz="2200" b="0" i="0" strike="noStrike" cap="none" spc="0" baseline="0" dirty="0">
                <a:solidFill>
                  <a:srgbClr val="FFFFFF"/>
                </a:solidFill>
                <a:effectLst/>
                <a:latin typeface="Arial"/>
                <a:ea typeface="Arial"/>
                <a:cs typeface="Arial"/>
              </a:rPr>
              <a:t>Los solicitantes pueden acceder y editar su solicitud hasta que se envíe.</a:t>
            </a:r>
            <a:endParaRPr lang="en-US" sz="2200" dirty="0"/>
          </a:p>
        </p:txBody>
      </p:sp>
    </p:spTree>
    <p:extLst>
      <p:ext uri="{BB962C8B-B14F-4D97-AF65-F5344CB8AC3E}">
        <p14:creationId xmlns:p14="http://schemas.microsoft.com/office/powerpoint/2010/main" val="2736475215"/>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 xmlns:a16="http://schemas.microsoft.com/office/drawing/2014/main" id="{D9DB14D1-BD70-4C34-BEE1-7CCE33FFB8A8}"/>
              </a:ext>
            </a:extLst>
          </p:cNvPr>
          <p:cNvSpPr>
            <a:spLocks noGrp="1"/>
          </p:cNvSpPr>
          <p:nvPr>
            <p:ph type="title"/>
          </p:nvPr>
        </p:nvSpPr>
        <p:spPr>
          <a:xfrm>
            <a:off x="838200" y="392421"/>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Proceso de solicitud (2)</a:t>
            </a:r>
            <a:endParaRPr lang="en-US" sz="360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 xmlns:a16="http://schemas.microsoft.com/office/drawing/2014/main" id="{D4CB4664-F525-4466-B5A0-ACF0043BCAFB}"/>
              </a:ext>
            </a:extLst>
          </p:cNvPr>
          <p:cNvSpPr>
            <a:spLocks noGrp="1"/>
          </p:cNvSpPr>
          <p:nvPr>
            <p:ph idx="4294967295"/>
          </p:nvPr>
        </p:nvSpPr>
        <p:spPr>
          <a:xfrm>
            <a:off x="838200" y="1607259"/>
            <a:ext cx="10515600" cy="3651908"/>
          </a:xfrm>
        </p:spPr>
        <p:txBody>
          <a:bodyPr vert="horz" lIns="91440" tIns="45720" rIns="91440" bIns="45720" rtlCol="0" anchor="t">
            <a:spAutoFit/>
          </a:bodyPr>
          <a:lstStyle/>
          <a:p>
            <a:pPr marL="342900" lvl="1" indent="-342900"/>
            <a:r>
              <a:rPr lang="es-US" sz="2600" b="0" i="0" strike="noStrike" cap="none" spc="0" baseline="0">
                <a:solidFill>
                  <a:srgbClr val="FFFFFF"/>
                </a:solidFill>
                <a:effectLst/>
                <a:latin typeface="Arial"/>
                <a:ea typeface="Arial"/>
                <a:cs typeface="Arial"/>
              </a:rPr>
              <a:t>Una vez enviadas, las solicitudes se bloquearán y no se podrán realizar cambios.</a:t>
            </a:r>
            <a:endParaRPr lang="en-US" sz="2600"/>
          </a:p>
          <a:p>
            <a:pPr lvl="2">
              <a:buClr>
                <a:srgbClr val="FFFFFF"/>
              </a:buClr>
            </a:pPr>
            <a:r>
              <a:rPr lang="es-US" sz="2200" b="0" i="0" strike="noStrike" cap="none" spc="0" baseline="0">
                <a:solidFill>
                  <a:srgbClr val="FFFFFF"/>
                </a:solidFill>
                <a:effectLst/>
                <a:latin typeface="Arial"/>
                <a:ea typeface="Arial"/>
                <a:cs typeface="Arial"/>
              </a:rPr>
              <a:t>Puede ponerse en contacto con </a:t>
            </a:r>
            <a:r>
              <a:rPr lang="es-US" sz="2200" b="0" i="0" strike="noStrike" cap="none" spc="0" baseline="0">
                <a:solidFill>
                  <a:srgbClr val="FFFFFF"/>
                </a:solidFill>
                <a:effectLst/>
                <a:latin typeface="Arial"/>
                <a:ea typeface="Arial"/>
                <a:cs typeface="Arial"/>
                <a:hlinkClick r:id="rId3" history="0"/>
              </a:rPr>
              <a:t>CCDDFacilities@dss.ca.gov</a:t>
            </a:r>
            <a:r>
              <a:rPr lang="es-US" sz="2200" b="0" i="0" strike="noStrike" cap="none" spc="0" baseline="0">
                <a:solidFill>
                  <a:srgbClr val="FFFFFF"/>
                </a:solidFill>
                <a:effectLst/>
                <a:latin typeface="Arial"/>
                <a:ea typeface="Arial"/>
                <a:cs typeface="Arial"/>
              </a:rPr>
              <a:t> hasta el 20 de enero de 2023 para volver a abrir su solicitud si es necesario.</a:t>
            </a:r>
          </a:p>
          <a:p>
            <a:pPr lvl="2">
              <a:buClr>
                <a:srgbClr val="FFFFFF"/>
              </a:buClr>
            </a:pPr>
            <a:r>
              <a:rPr lang="es-US" sz="2200" b="0" i="0" strike="noStrike" cap="none" spc="0" baseline="0">
                <a:solidFill>
                  <a:srgbClr val="FFFFFF"/>
                </a:solidFill>
                <a:effectLst/>
                <a:latin typeface="Arial"/>
                <a:ea typeface="Arial"/>
                <a:cs typeface="Arial"/>
              </a:rPr>
              <a:t>Queda a criterio del CDSS reabrir las solicitudes.</a:t>
            </a:r>
          </a:p>
          <a:p>
            <a:pPr marL="285750" lvl="1" indent="-285750">
              <a:spcBef>
                <a:spcPts val="1000"/>
              </a:spcBef>
            </a:pPr>
            <a:r>
              <a:rPr lang="es-US" sz="2600" b="0" i="0" strike="noStrike" cap="none" spc="0" baseline="0">
                <a:solidFill>
                  <a:srgbClr val="FFFFFF"/>
                </a:solidFill>
                <a:effectLst/>
                <a:latin typeface="Arial"/>
                <a:ea typeface="Arial"/>
                <a:cs typeface="Arial"/>
              </a:rPr>
              <a:t>El portal en línea generará un mensaje de confirmación y un correo electrónico una vez que se envíe la solicitud.</a:t>
            </a:r>
          </a:p>
          <a:p>
            <a:r>
              <a:rPr lang="es-US" sz="2600" b="0" i="0" strike="noStrike" cap="none" spc="0" baseline="0">
                <a:solidFill>
                  <a:srgbClr val="FFFFFF"/>
                </a:solidFill>
                <a:effectLst/>
                <a:latin typeface="Arial"/>
                <a:ea typeface="Arial"/>
                <a:cs typeface="Arial"/>
              </a:rPr>
              <a:t>Los solicitantes aceptan que, al presentar la solicitud, autorizan a CDSS a verificar toda la información incluida en la solicitud.</a:t>
            </a:r>
          </a:p>
        </p:txBody>
      </p:sp>
    </p:spTree>
    <p:extLst>
      <p:ext uri="{BB962C8B-B14F-4D97-AF65-F5344CB8AC3E}">
        <p14:creationId xmlns:p14="http://schemas.microsoft.com/office/powerpoint/2010/main" val="2230593055"/>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 xmlns:a16="http://schemas.microsoft.com/office/drawing/2014/main" id="{D3F47B70-9236-4D19-90AF-1BEC146D78EF}"/>
              </a:ext>
            </a:extLst>
          </p:cNvPr>
          <p:cNvSpPr>
            <a:spLocks noGrp="1"/>
          </p:cNvSpPr>
          <p:nvPr>
            <p:ph type="title"/>
          </p:nvPr>
        </p:nvSpPr>
        <p:spPr>
          <a:xfrm>
            <a:off x="838200" y="392421"/>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Proceso de solicitud (3)</a:t>
            </a:r>
            <a:endParaRPr lang="en-US" sz="360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 xmlns:a16="http://schemas.microsoft.com/office/drawing/2014/main" id="{95299E65-E6A9-4FEC-AAC3-983E65BDE6DA}"/>
              </a:ext>
            </a:extLst>
          </p:cNvPr>
          <p:cNvSpPr>
            <a:spLocks noGrp="1"/>
          </p:cNvSpPr>
          <p:nvPr>
            <p:ph idx="4294967295"/>
          </p:nvPr>
        </p:nvSpPr>
        <p:spPr>
          <a:xfrm>
            <a:off x="838200" y="1607259"/>
            <a:ext cx="10515600" cy="4886787"/>
          </a:xfrm>
        </p:spPr>
        <p:txBody>
          <a:bodyPr vert="horz" lIns="91440" tIns="45720" rIns="91440" bIns="45720" rtlCol="0" anchor="t">
            <a:spAutoFit/>
          </a:bodyPr>
          <a:lstStyle/>
          <a:p>
            <a:pPr>
              <a:spcAft>
                <a:spcPts val="1200"/>
              </a:spcAft>
            </a:pPr>
            <a:r>
              <a:rPr lang="es-US" sz="2400" b="0" i="0" strike="noStrike" cap="none" spc="0" baseline="0">
                <a:solidFill>
                  <a:srgbClr val="FFFFFF"/>
                </a:solidFill>
                <a:effectLst/>
                <a:latin typeface="Arial"/>
                <a:ea typeface="Arial"/>
                <a:cs typeface="Arial"/>
              </a:rPr>
              <a:t>Toda la documentación que se envió a CDSS se convertirá en un registro público y es posible que el CDSS tenga que divulgarla legalmente a terceros a solicitud.</a:t>
            </a:r>
            <a:endParaRPr lang="en-US" sz="2400"/>
          </a:p>
          <a:p>
            <a:pPr>
              <a:spcAft>
                <a:spcPts val="1200"/>
              </a:spcAft>
            </a:pPr>
            <a:r>
              <a:rPr lang="es-US" sz="2400" b="0" i="0" strike="noStrike" cap="none" spc="0" baseline="0">
                <a:solidFill>
                  <a:srgbClr val="FFFFFF"/>
                </a:solidFill>
                <a:effectLst/>
                <a:latin typeface="Arial"/>
                <a:ea typeface="Arial"/>
                <a:cs typeface="Arial"/>
              </a:rPr>
              <a:t>Los solicitantes no deben divulgar información confidencial en las solicitudes.</a:t>
            </a:r>
          </a:p>
          <a:p>
            <a:pPr>
              <a:spcAft>
                <a:spcPts val="1200"/>
              </a:spcAft>
            </a:pPr>
            <a:r>
              <a:rPr lang="es-US" sz="2400" b="0" i="0" strike="noStrike" cap="none" spc="0" baseline="0">
                <a:solidFill>
                  <a:srgbClr val="FFFFFF"/>
                </a:solidFill>
                <a:effectLst/>
                <a:latin typeface="Arial"/>
                <a:ea typeface="Arial"/>
                <a:cs typeface="Arial"/>
              </a:rPr>
              <a:t>La plataforma de solicitud cerrará a las 11:59 p. m. PST, el 31 de enero de 2023.  Asegúrese de tener tiempo suficiente para enviar su solicitud por completo antes de este momento. No se aceptarán solicitudes fuera de la plataforma. </a:t>
            </a:r>
            <a:endParaRPr lang="en-US" sz="2400"/>
          </a:p>
          <a:p>
            <a:pPr>
              <a:spcAft>
                <a:spcPts val="1200"/>
              </a:spcAft>
            </a:pPr>
            <a:r>
              <a:rPr lang="es-US" sz="2400" b="0" i="0" strike="noStrike" cap="none" spc="0" baseline="0">
                <a:solidFill>
                  <a:srgbClr val="FFFFFF"/>
                </a:solidFill>
                <a:effectLst/>
                <a:latin typeface="Arial"/>
                <a:ea typeface="Arial"/>
                <a:cs typeface="Arial"/>
              </a:rPr>
              <a:t>Los solicitantes que tengan preguntas sobre el proceso de solicitud pueden consultar la página web de preguntas frecuentes o ponerse en contacto con el CDSS en </a:t>
            </a:r>
            <a:r>
              <a:rPr lang="es-US" sz="2400" b="0" i="0" strike="noStrike" cap="none" spc="0" baseline="0">
                <a:solidFill>
                  <a:srgbClr val="FFFFFF"/>
                </a:solidFill>
                <a:effectLst/>
                <a:latin typeface="Arial"/>
                <a:ea typeface="Arial"/>
                <a:cs typeface="Arial"/>
                <a:hlinkClick r:id="rId3" history="0"/>
              </a:rPr>
              <a:t>CCDDFacilities@dss.ca.gov</a:t>
            </a:r>
            <a:r>
              <a:rPr lang="es-US" sz="2400" b="0" i="0" strike="noStrike" cap="none" spc="0" baseline="0">
                <a:solidFill>
                  <a:srgbClr val="FFFFFF"/>
                </a:solidFill>
                <a:effectLst/>
                <a:latin typeface="Arial"/>
                <a:ea typeface="Arial"/>
                <a:cs typeface="Arial"/>
              </a:rPr>
              <a:t>.</a:t>
            </a:r>
            <a:endParaRPr lang="en-US" sz="2400"/>
          </a:p>
        </p:txBody>
      </p:sp>
    </p:spTree>
    <p:extLst>
      <p:ext uri="{BB962C8B-B14F-4D97-AF65-F5344CB8AC3E}">
        <p14:creationId xmlns:p14="http://schemas.microsoft.com/office/powerpoint/2010/main" val="275457544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quot;English to Spanish Interpretation&quot; written in Spanish">
            <a:extLst>
              <a:ext uri="{FF2B5EF4-FFF2-40B4-BE49-F238E27FC236}">
                <a16:creationId xmlns="" xmlns:a16="http://schemas.microsoft.com/office/drawing/2014/main" id="{26411D60-BAE6-4DA7-8D16-A363DA7192EE}"/>
              </a:ext>
            </a:extLst>
          </p:cNvPr>
          <p:cNvSpPr>
            <a:spLocks noGrp="1"/>
          </p:cNvSpPr>
          <p:nvPr>
            <p:ph type="title"/>
          </p:nvPr>
        </p:nvSpPr>
        <p:spPr/>
        <p:txBody>
          <a:bodyPr>
            <a:normAutofit/>
          </a:bodyPr>
          <a:lstStyle/>
          <a:p>
            <a:pPr algn="ctr"/>
            <a:r>
              <a:rPr lang="en-US" sz="4000" b="1" dirty="0" err="1">
                <a:solidFill>
                  <a:srgbClr val="003162"/>
                </a:solidFill>
                <a:latin typeface="Arial"/>
                <a:cs typeface="Arial"/>
              </a:rPr>
              <a:t>Interpretación</a:t>
            </a:r>
            <a:r>
              <a:rPr lang="en-US" sz="4000" b="1" dirty="0">
                <a:solidFill>
                  <a:srgbClr val="003162"/>
                </a:solidFill>
                <a:latin typeface="Arial"/>
                <a:cs typeface="Arial"/>
              </a:rPr>
              <a:t> Ingles-</a:t>
            </a:r>
            <a:r>
              <a:rPr lang="en-US" sz="4000" b="1" dirty="0" err="1">
                <a:solidFill>
                  <a:srgbClr val="003162"/>
                </a:solidFill>
                <a:latin typeface="Arial"/>
                <a:cs typeface="Arial"/>
              </a:rPr>
              <a:t>Español</a:t>
            </a:r>
            <a:endParaRPr lang="en-US" sz="4000" b="1" dirty="0">
              <a:solidFill>
                <a:srgbClr val="003162"/>
              </a:solidFill>
              <a:latin typeface="Arial"/>
              <a:cs typeface="Arial"/>
            </a:endParaRPr>
          </a:p>
        </p:txBody>
      </p:sp>
      <p:sp>
        <p:nvSpPr>
          <p:cNvPr id="3" name="Content Placeholder 2">
            <a:extLst>
              <a:ext uri="{FF2B5EF4-FFF2-40B4-BE49-F238E27FC236}">
                <a16:creationId xmlns="" xmlns:a16="http://schemas.microsoft.com/office/drawing/2014/main" id="{BFC52AB7-CCD6-44BA-BFC1-5C2E51BE778E}"/>
              </a:ext>
            </a:extLst>
          </p:cNvPr>
          <p:cNvSpPr>
            <a:spLocks noGrp="1"/>
          </p:cNvSpPr>
          <p:nvPr>
            <p:ph idx="1"/>
          </p:nvPr>
        </p:nvSpPr>
        <p:spPr/>
        <p:txBody>
          <a:bodyPr/>
          <a:lstStyle/>
          <a:p>
            <a:endParaRPr lang="en-US"/>
          </a:p>
        </p:txBody>
      </p:sp>
      <p:pic>
        <p:nvPicPr>
          <p:cNvPr id="4" name="Picture 3" descr="Spanish translation of the slide 2 instructions for interpretation options during the webinar.">
            <a:extLst>
              <a:ext uri="{FF2B5EF4-FFF2-40B4-BE49-F238E27FC236}">
                <a16:creationId xmlns="" xmlns:a16="http://schemas.microsoft.com/office/drawing/2014/main" id="{CD6A77DE-5462-4DB0-8E56-654DDFA31690}"/>
              </a:ext>
            </a:extLst>
          </p:cNvPr>
          <p:cNvPicPr>
            <a:picLocks noChangeAspect="1"/>
          </p:cNvPicPr>
          <p:nvPr/>
        </p:nvPicPr>
        <p:blipFill>
          <a:blip r:embed="rId3"/>
          <a:stretch>
            <a:fillRect/>
          </a:stretch>
        </p:blipFill>
        <p:spPr>
          <a:xfrm>
            <a:off x="774246" y="1340416"/>
            <a:ext cx="10643508" cy="5321755"/>
          </a:xfrm>
          <a:prstGeom prst="rect">
            <a:avLst/>
          </a:prstGeom>
        </p:spPr>
      </p:pic>
    </p:spTree>
    <p:extLst>
      <p:ext uri="{BB962C8B-B14F-4D97-AF65-F5344CB8AC3E}">
        <p14:creationId xmlns:p14="http://schemas.microsoft.com/office/powerpoint/2010/main" val="3142209347"/>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5" descr="A child care provider reading a book in Russian to a two year old. ">
            <a:extLst>
              <a:ext uri="{FF2B5EF4-FFF2-40B4-BE49-F238E27FC236}">
                <a16:creationId xmlns="" xmlns:a16="http://schemas.microsoft.com/office/drawing/2014/main" id="{71D40942-4706-41E0-8F18-6692262FE8A0}"/>
              </a:ext>
            </a:extLst>
          </p:cNvPr>
          <p:cNvPicPr>
            <a:picLocks noChangeAspect="1"/>
          </p:cNvPicPr>
          <p:nvPr/>
        </p:nvPicPr>
        <p:blipFill>
          <a:blip r:embed="rId3">
            <a:alphaModFix amt="50000"/>
            <a:extLst>
              <a:ext uri="{28A0092B-C50C-407E-A947-70E740481C1C}">
                <a14:useLocalDpi xmlns:a14="http://schemas.microsoft.com/office/drawing/2010/main" val="0"/>
              </a:ext>
            </a:extLst>
          </a:blip>
          <a:srcRect t="15709" r="-1" b="-1"/>
          <a:stretch>
            <a:fillRect/>
          </a:stretch>
        </p:blipFill>
        <p:spPr>
          <a:xfrm>
            <a:off x="20" y="10"/>
            <a:ext cx="12188930" cy="6857990"/>
          </a:xfrm>
          <a:prstGeom prst="rect">
            <a:avLst/>
          </a:prstGeom>
        </p:spPr>
      </p:pic>
      <p:sp>
        <p:nvSpPr>
          <p:cNvPr id="7" name="Title 1">
            <a:extLst>
              <a:ext uri="{FF2B5EF4-FFF2-40B4-BE49-F238E27FC236}">
                <a16:creationId xmlns="" xmlns:a16="http://schemas.microsoft.com/office/drawing/2014/main" id="{C6DC5668-2507-4BC1-9618-8295C1EB3ED3}"/>
              </a:ext>
            </a:extLst>
          </p:cNvPr>
          <p:cNvSpPr>
            <a:spLocks noGrp="1"/>
          </p:cNvSpPr>
          <p:nvPr>
            <p:ph type="title"/>
          </p:nvPr>
        </p:nvSpPr>
        <p:spPr>
          <a:xfrm>
            <a:off x="1074810" y="2920322"/>
            <a:ext cx="10039350" cy="1017356"/>
          </a:xfrm>
        </p:spPr>
        <p:txBody>
          <a:bodyPr vert="horz" lIns="91440" tIns="45720" rIns="91440" bIns="45720" rtlCol="0" anchor="b">
            <a:normAutofit fontScale="90000"/>
          </a:bodyPr>
          <a:lstStyle/>
          <a:p>
            <a:pPr algn="ctr"/>
            <a:r>
              <a:rPr lang="es-US" sz="6000" b="1" i="0" strike="noStrike" cap="none" spc="0" baseline="0">
                <a:solidFill>
                  <a:srgbClr val="FFFFFF"/>
                </a:solidFill>
                <a:effectLst/>
                <a:latin typeface="Arial"/>
                <a:ea typeface="Arial"/>
                <a:cs typeface="Arial"/>
              </a:rPr>
              <a:t>Componentes de la solicitud</a:t>
            </a:r>
          </a:p>
        </p:txBody>
      </p:sp>
    </p:spTree>
    <p:extLst>
      <p:ext uri="{BB962C8B-B14F-4D97-AF65-F5344CB8AC3E}">
        <p14:creationId xmlns:p14="http://schemas.microsoft.com/office/powerpoint/2010/main" val="1653608919"/>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743E7EB-0382-4B9E-B7E2-8C8BB42807CD}"/>
              </a:ext>
            </a:extLst>
          </p:cNvPr>
          <p:cNvSpPr>
            <a:spLocks noGrp="1"/>
          </p:cNvSpPr>
          <p:nvPr>
            <p:ph type="title"/>
          </p:nvPr>
        </p:nvSpPr>
        <p:spPr>
          <a:xfrm>
            <a:off x="838200" y="392421"/>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Componentes de la solicitud (1)</a:t>
            </a:r>
          </a:p>
        </p:txBody>
      </p:sp>
      <p:sp>
        <p:nvSpPr>
          <p:cNvPr id="3" name="Content Placeholder 2">
            <a:extLst>
              <a:ext uri="{FF2B5EF4-FFF2-40B4-BE49-F238E27FC236}">
                <a16:creationId xmlns="" xmlns:a16="http://schemas.microsoft.com/office/drawing/2014/main" id="{6A188A7F-3B7A-4864-BCBF-E208A963BC7C}"/>
              </a:ext>
            </a:extLst>
          </p:cNvPr>
          <p:cNvSpPr>
            <a:spLocks noGrp="1"/>
          </p:cNvSpPr>
          <p:nvPr>
            <p:ph idx="4294967295"/>
          </p:nvPr>
        </p:nvSpPr>
        <p:spPr>
          <a:xfrm>
            <a:off x="838200" y="1607259"/>
            <a:ext cx="10515600" cy="3167714"/>
          </a:xfrm>
        </p:spPr>
        <p:txBody>
          <a:bodyPr>
            <a:spAutoFit/>
          </a:bodyPr>
          <a:lstStyle/>
          <a:p>
            <a:r>
              <a:rPr lang="es-US" sz="2800" b="0" i="0" strike="noStrike" cap="none" spc="0" baseline="0">
                <a:solidFill>
                  <a:srgbClr val="FFFFFF"/>
                </a:solidFill>
                <a:effectLst/>
                <a:latin typeface="Arial"/>
                <a:ea typeface="Arial"/>
                <a:cs typeface="Arial"/>
              </a:rPr>
              <a:t>La solicitud debe incluir los siguientes componentes:</a:t>
            </a:r>
          </a:p>
          <a:p>
            <a:pPr lvl="1"/>
            <a:r>
              <a:rPr lang="es-US" sz="2400" b="0" i="0" strike="noStrike" cap="none" spc="0" baseline="0">
                <a:solidFill>
                  <a:srgbClr val="FFFFFF"/>
                </a:solidFill>
                <a:effectLst/>
                <a:latin typeface="Arial"/>
                <a:ea typeface="Arial"/>
                <a:cs typeface="Arial"/>
              </a:rPr>
              <a:t>Recopilación de información sobre el programa, el proyecto y el impacto.</a:t>
            </a:r>
          </a:p>
          <a:p>
            <a:pPr lvl="1"/>
            <a:r>
              <a:rPr lang="es-US" sz="2400" b="0" i="0" strike="noStrike" cap="none" spc="0" baseline="0">
                <a:solidFill>
                  <a:srgbClr val="FFFFFF"/>
                </a:solidFill>
                <a:effectLst/>
                <a:latin typeface="Arial"/>
                <a:ea typeface="Arial"/>
                <a:cs typeface="Arial"/>
              </a:rPr>
              <a:t>Narrativas para describir la misión/visión/historial de la agencia, el alcance y el calendario del proyecto y actividades de desarrollo/presupuesto del fondo.</a:t>
            </a:r>
          </a:p>
          <a:p>
            <a:pPr lvl="1"/>
            <a:r>
              <a:rPr lang="es-US" sz="2400" b="0" i="0" strike="noStrike" cap="none" spc="0" baseline="0">
                <a:solidFill>
                  <a:srgbClr val="FFFFFF"/>
                </a:solidFill>
                <a:effectLst/>
                <a:latin typeface="Arial"/>
                <a:ea typeface="Arial"/>
                <a:cs typeface="Arial"/>
              </a:rPr>
              <a:t>Presupuestos para el centro del proyecto, el costo del proyecto y el desarrollo del fondo para cubrir todo el costo del proyecto.  </a:t>
            </a:r>
          </a:p>
        </p:txBody>
      </p:sp>
    </p:spTree>
    <p:extLst>
      <p:ext uri="{BB962C8B-B14F-4D97-AF65-F5344CB8AC3E}">
        <p14:creationId xmlns:p14="http://schemas.microsoft.com/office/powerpoint/2010/main" val="1191813784"/>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743E7EB-0382-4B9E-B7E2-8C8BB42807CD}"/>
              </a:ext>
            </a:extLst>
          </p:cNvPr>
          <p:cNvSpPr>
            <a:spLocks noGrp="1"/>
          </p:cNvSpPr>
          <p:nvPr>
            <p:ph type="title"/>
          </p:nvPr>
        </p:nvSpPr>
        <p:spPr>
          <a:xfrm>
            <a:off x="838200" y="392421"/>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Componentes de la solicitud (2) </a:t>
            </a:r>
          </a:p>
        </p:txBody>
      </p:sp>
      <p:sp>
        <p:nvSpPr>
          <p:cNvPr id="3" name="Content Placeholder 2">
            <a:extLst>
              <a:ext uri="{FF2B5EF4-FFF2-40B4-BE49-F238E27FC236}">
                <a16:creationId xmlns="" xmlns:a16="http://schemas.microsoft.com/office/drawing/2014/main" id="{6A188A7F-3B7A-4864-BCBF-E208A963BC7C}"/>
              </a:ext>
            </a:extLst>
          </p:cNvPr>
          <p:cNvSpPr>
            <a:spLocks noGrp="1"/>
          </p:cNvSpPr>
          <p:nvPr>
            <p:ph idx="4294967295"/>
          </p:nvPr>
        </p:nvSpPr>
        <p:spPr>
          <a:xfrm>
            <a:off x="838200" y="1607259"/>
            <a:ext cx="10515600" cy="4172539"/>
          </a:xfrm>
        </p:spPr>
        <p:txBody>
          <a:bodyPr vert="horz" lIns="91440" tIns="45720" rIns="91440" bIns="45720" rtlCol="0" anchor="t">
            <a:spAutoFit/>
          </a:bodyPr>
          <a:lstStyle/>
          <a:p>
            <a:r>
              <a:rPr lang="es-US" sz="2800" b="0" i="0" strike="noStrike" cap="none" spc="0" baseline="0">
                <a:solidFill>
                  <a:srgbClr val="FFFFFF"/>
                </a:solidFill>
                <a:effectLst/>
                <a:latin typeface="Arial"/>
                <a:ea typeface="Arial"/>
                <a:cs typeface="Arial"/>
              </a:rPr>
              <a:t>Además, cada solicitante deberá aceptar las Garantías generales.</a:t>
            </a:r>
          </a:p>
          <a:p>
            <a:r>
              <a:rPr lang="es-US" sz="2800" b="0" i="0" strike="noStrike" cap="none" spc="0" baseline="0">
                <a:solidFill>
                  <a:srgbClr val="FFFFFF"/>
                </a:solidFill>
                <a:effectLst/>
                <a:latin typeface="Arial"/>
                <a:ea typeface="Arial"/>
                <a:cs typeface="Arial"/>
              </a:rPr>
              <a:t>Los Términos y condiciones de las Subvenciones y las Garantías del programa se incluyen en la descripción general y las instrucciones de la RFA.</a:t>
            </a:r>
          </a:p>
          <a:p>
            <a:pPr lvl="1"/>
            <a:r>
              <a:rPr lang="es-US" sz="2400" b="0" i="0" strike="noStrike" cap="none" spc="0" baseline="0">
                <a:solidFill>
                  <a:srgbClr val="FFFFFF"/>
                </a:solidFill>
                <a:effectLst/>
                <a:latin typeface="Arial"/>
                <a:ea typeface="Arial"/>
                <a:cs typeface="Arial"/>
              </a:rPr>
              <a:t>Una ventana emergente en la plataforma de solicitud</a:t>
            </a:r>
          </a:p>
          <a:p>
            <a:pPr lvl="1"/>
            <a:r>
              <a:rPr lang="es-US" sz="2400" b="0" i="0" strike="noStrike" cap="none" spc="0" baseline="0">
                <a:solidFill>
                  <a:srgbClr val="FFFFFF"/>
                </a:solidFill>
                <a:effectLst/>
                <a:latin typeface="Arial"/>
                <a:ea typeface="Arial"/>
                <a:cs typeface="Arial"/>
              </a:rPr>
              <a:t>Sitio web del Programa de Subvenciones para Infraestructura para el Cuidado y Desarrollo  Infantiles</a:t>
            </a:r>
          </a:p>
          <a:p>
            <a:pPr lvl="2"/>
            <a:r>
              <a:rPr lang="es-US" sz="2400" b="0" i="0" strike="noStrike" cap="none" spc="0" baseline="0">
                <a:solidFill>
                  <a:srgbClr val="FFFFFF"/>
                </a:solidFill>
                <a:effectLst/>
                <a:latin typeface="Arial"/>
                <a:ea typeface="Arial"/>
                <a:cs typeface="Arial"/>
              </a:rPr>
              <a:t>Disponible en inglés, además de español y chino a través del enlace</a:t>
            </a:r>
            <a:endParaRPr lang="en-US"/>
          </a:p>
        </p:txBody>
      </p:sp>
    </p:spTree>
    <p:extLst>
      <p:ext uri="{BB962C8B-B14F-4D97-AF65-F5344CB8AC3E}">
        <p14:creationId xmlns:p14="http://schemas.microsoft.com/office/powerpoint/2010/main" val="3245559171"/>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CC16FD-8EDC-479F-B634-43C5DDE09D40}"/>
              </a:ext>
            </a:extLst>
          </p:cNvPr>
          <p:cNvSpPr>
            <a:spLocks noGrp="1"/>
          </p:cNvSpPr>
          <p:nvPr>
            <p:ph type="title"/>
          </p:nvPr>
        </p:nvSpPr>
        <p:spPr>
          <a:xfrm>
            <a:off x="838200" y="392421"/>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Requisitos salariales vigentes</a:t>
            </a:r>
          </a:p>
        </p:txBody>
      </p:sp>
      <p:sp>
        <p:nvSpPr>
          <p:cNvPr id="3" name="Content Placeholder 2">
            <a:extLst>
              <a:ext uri="{FF2B5EF4-FFF2-40B4-BE49-F238E27FC236}">
                <a16:creationId xmlns="" xmlns:a16="http://schemas.microsoft.com/office/drawing/2014/main" id="{44354FAF-2C31-4589-98CC-E47357F06ECB}"/>
              </a:ext>
            </a:extLst>
          </p:cNvPr>
          <p:cNvSpPr>
            <a:spLocks noGrp="1"/>
          </p:cNvSpPr>
          <p:nvPr>
            <p:ph idx="4294967295"/>
          </p:nvPr>
        </p:nvSpPr>
        <p:spPr>
          <a:xfrm>
            <a:off x="838200" y="1607259"/>
            <a:ext cx="10515600" cy="2899698"/>
          </a:xfrm>
        </p:spPr>
        <p:txBody>
          <a:bodyPr vert="horz" lIns="91440" tIns="45720" rIns="91440" bIns="45720" rtlCol="0" anchor="t">
            <a:spAutoFit/>
          </a:bodyPr>
          <a:lstStyle/>
          <a:p>
            <a:pPr marL="457200" lvl="2" indent="-457200">
              <a:lnSpc>
                <a:spcPct val="110000"/>
              </a:lnSpc>
            </a:pPr>
            <a:r>
              <a:rPr lang="es-US" sz="2800" b="0" i="0" strike="noStrike" cap="none" spc="0" baseline="0">
                <a:solidFill>
                  <a:srgbClr val="FFFFFF"/>
                </a:solidFill>
                <a:effectLst/>
                <a:latin typeface="Arial"/>
                <a:ea typeface="Arial"/>
                <a:cs typeface="Arial"/>
              </a:rPr>
              <a:t>Los proyectos de construcción de obras públicas, según se definen en la Sección 1720 del Código Laboral, y siguientes, deben cumplir con los requisitos salariales vigentes.  La ley de California exige que no se pague a los trabajadores menos que la tarifa general vigente de salarios diarios en proyectos de obras públicas.</a:t>
            </a:r>
          </a:p>
        </p:txBody>
      </p:sp>
    </p:spTree>
    <p:extLst>
      <p:ext uri="{BB962C8B-B14F-4D97-AF65-F5344CB8AC3E}">
        <p14:creationId xmlns:p14="http://schemas.microsoft.com/office/powerpoint/2010/main" val="3337501050"/>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5" descr="A child care provider reading a book in Russian to a two year old. ">
            <a:extLst>
              <a:ext uri="{FF2B5EF4-FFF2-40B4-BE49-F238E27FC236}">
                <a16:creationId xmlns="" xmlns:a16="http://schemas.microsoft.com/office/drawing/2014/main" id="{18D798B8-8BAE-4B72-BA49-BC133ED1AC1E}"/>
              </a:ext>
            </a:extLst>
          </p:cNvPr>
          <p:cNvPicPr>
            <a:picLocks noChangeAspect="1"/>
          </p:cNvPicPr>
          <p:nvPr/>
        </p:nvPicPr>
        <p:blipFill>
          <a:blip r:embed="rId3">
            <a:alphaModFix amt="50000"/>
            <a:extLst>
              <a:ext uri="{28A0092B-C50C-407E-A947-70E740481C1C}">
                <a14:useLocalDpi xmlns:a14="http://schemas.microsoft.com/office/drawing/2010/main" val="0"/>
              </a:ext>
            </a:extLst>
          </a:blip>
          <a:srcRect t="15709" r="-1" b="-1"/>
          <a:stretch>
            <a:fillRect/>
          </a:stretch>
        </p:blipFill>
        <p:spPr>
          <a:xfrm>
            <a:off x="20" y="10"/>
            <a:ext cx="12188930" cy="6857990"/>
          </a:xfrm>
          <a:prstGeom prst="rect">
            <a:avLst/>
          </a:prstGeom>
        </p:spPr>
      </p:pic>
      <p:sp>
        <p:nvSpPr>
          <p:cNvPr id="2" name="Title 1">
            <a:extLst>
              <a:ext uri="{FF2B5EF4-FFF2-40B4-BE49-F238E27FC236}">
                <a16:creationId xmlns="" xmlns:a16="http://schemas.microsoft.com/office/drawing/2014/main" id="{453AB1BD-F64F-4B3D-92B5-6FBD7FBFFDF1}"/>
              </a:ext>
            </a:extLst>
          </p:cNvPr>
          <p:cNvSpPr>
            <a:spLocks noGrp="1"/>
          </p:cNvSpPr>
          <p:nvPr>
            <p:ph type="title"/>
          </p:nvPr>
        </p:nvSpPr>
        <p:spPr>
          <a:xfrm>
            <a:off x="3188602" y="2766218"/>
            <a:ext cx="5811765" cy="1325563"/>
          </a:xfrm>
        </p:spPr>
        <p:txBody>
          <a:bodyPr vert="horz" lIns="91440" tIns="45720" rIns="91440" bIns="45720" rtlCol="0" anchor="b">
            <a:noAutofit/>
          </a:bodyPr>
          <a:lstStyle/>
          <a:p>
            <a:pPr algn="ctr"/>
            <a:r>
              <a:rPr lang="es-US" sz="6000" b="1" i="0" strike="noStrike" cap="none" spc="0" baseline="0" dirty="0">
                <a:solidFill>
                  <a:srgbClr val="FFFFFF"/>
                </a:solidFill>
                <a:effectLst/>
                <a:latin typeface="Arial"/>
                <a:ea typeface="Arial"/>
                <a:cs typeface="Arial"/>
              </a:rPr>
              <a:t>Demostración de la solicitud</a:t>
            </a:r>
            <a:endParaRPr lang="en-US" sz="6000" b="1" dirty="0">
              <a:solidFill>
                <a:srgbClr val="FFFFFF"/>
              </a:solidFill>
              <a:latin typeface="Arial"/>
              <a:cs typeface="Arial"/>
            </a:endParaRPr>
          </a:p>
        </p:txBody>
      </p:sp>
    </p:spTree>
    <p:extLst>
      <p:ext uri="{BB962C8B-B14F-4D97-AF65-F5344CB8AC3E}">
        <p14:creationId xmlns:p14="http://schemas.microsoft.com/office/powerpoint/2010/main" val="2213563462"/>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CC16FD-8EDC-479F-B634-43C5DDE09D40}"/>
              </a:ext>
            </a:extLst>
          </p:cNvPr>
          <p:cNvSpPr>
            <a:spLocks noGrp="1"/>
          </p:cNvSpPr>
          <p:nvPr>
            <p:ph type="title"/>
          </p:nvPr>
        </p:nvSpPr>
        <p:spPr>
          <a:xfrm>
            <a:off x="838200" y="392421"/>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Demostración de la solicitud</a:t>
            </a:r>
            <a:endParaRPr lang="en-US"/>
          </a:p>
        </p:txBody>
      </p:sp>
      <p:sp>
        <p:nvSpPr>
          <p:cNvPr id="3" name="Content Placeholder 2">
            <a:extLst>
              <a:ext uri="{FF2B5EF4-FFF2-40B4-BE49-F238E27FC236}">
                <a16:creationId xmlns="" xmlns:a16="http://schemas.microsoft.com/office/drawing/2014/main" id="{44354FAF-2C31-4589-98CC-E47357F06ECB}"/>
              </a:ext>
            </a:extLst>
          </p:cNvPr>
          <p:cNvSpPr>
            <a:spLocks noGrp="1"/>
          </p:cNvSpPr>
          <p:nvPr>
            <p:ph idx="4294967295"/>
          </p:nvPr>
        </p:nvSpPr>
        <p:spPr>
          <a:xfrm>
            <a:off x="838200" y="1607259"/>
            <a:ext cx="10515600" cy="4622975"/>
          </a:xfrm>
        </p:spPr>
        <p:txBody>
          <a:bodyPr vert="horz" lIns="91440" tIns="45720" rIns="91440" bIns="45720" rtlCol="0" anchor="t">
            <a:spAutoFit/>
          </a:bodyPr>
          <a:lstStyle/>
          <a:p>
            <a:pPr marL="457200" lvl="2" indent="-457200">
              <a:lnSpc>
                <a:spcPct val="110000"/>
              </a:lnSpc>
            </a:pPr>
            <a:r>
              <a:rPr lang="es-US" sz="2800" b="0" i="0" strike="noStrike" cap="none" spc="0" baseline="0">
                <a:solidFill>
                  <a:srgbClr val="FFFFFF"/>
                </a:solidFill>
                <a:effectLst/>
                <a:latin typeface="Arial"/>
                <a:ea typeface="Arial"/>
                <a:cs typeface="Arial"/>
              </a:rPr>
              <a:t>Las solicitudes se aceptarán electrónicamente a través de una plataforma en línea administrada por terceros: Submittable. </a:t>
            </a:r>
            <a:endParaRPr lang="en-US"/>
          </a:p>
          <a:p>
            <a:pPr marL="457200" lvl="2" indent="-457200">
              <a:lnSpc>
                <a:spcPct val="110000"/>
              </a:lnSpc>
              <a:buClr>
                <a:srgbClr val="FFFFFF"/>
              </a:buClr>
            </a:pPr>
            <a:r>
              <a:rPr lang="es-US" sz="2800" b="0" i="0" strike="noStrike" cap="none" spc="0" baseline="0">
                <a:solidFill>
                  <a:srgbClr val="FFFFFF"/>
                </a:solidFill>
                <a:effectLst/>
                <a:latin typeface="Arial"/>
                <a:ea typeface="Arial"/>
                <a:cs typeface="Arial"/>
              </a:rPr>
              <a:t>Se puede acceder a las solicitudes, guardarlas y editarlas hasta que se envíe la solicitud</a:t>
            </a:r>
            <a:endParaRPr lang="en-US" sz="2800"/>
          </a:p>
          <a:p>
            <a:pPr marL="457200" lvl="2" indent="-457200">
              <a:lnSpc>
                <a:spcPct val="110000"/>
              </a:lnSpc>
              <a:buClr>
                <a:srgbClr val="FFFFFF"/>
              </a:buClr>
            </a:pPr>
            <a:r>
              <a:rPr lang="es-US" sz="2800" b="0" i="0" strike="noStrike" cap="none" spc="0" baseline="0">
                <a:solidFill>
                  <a:srgbClr val="FFFFFF"/>
                </a:solidFill>
                <a:effectLst/>
                <a:latin typeface="Arial"/>
                <a:ea typeface="Arial"/>
                <a:cs typeface="Arial"/>
              </a:rPr>
              <a:t>No se aceptarán solicitudes por correo ni entrega en mano y deben enviarse a través de la plataforma en línea de terceros. </a:t>
            </a:r>
            <a:endParaRPr lang="en-US" sz="2800"/>
          </a:p>
          <a:p>
            <a:pPr marL="457200" lvl="2" indent="-457200">
              <a:lnSpc>
                <a:spcPct val="110000"/>
              </a:lnSpc>
              <a:buClr>
                <a:srgbClr val="FFFFFF"/>
              </a:buClr>
            </a:pPr>
            <a:endParaRPr lang="en-US"/>
          </a:p>
        </p:txBody>
      </p:sp>
    </p:spTree>
    <p:extLst>
      <p:ext uri="{BB962C8B-B14F-4D97-AF65-F5344CB8AC3E}">
        <p14:creationId xmlns:p14="http://schemas.microsoft.com/office/powerpoint/2010/main" val="3935027045"/>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5" descr="A child care provider reading a book in Russian to a two year old. ">
            <a:extLst>
              <a:ext uri="{FF2B5EF4-FFF2-40B4-BE49-F238E27FC236}">
                <a16:creationId xmlns="" xmlns:a16="http://schemas.microsoft.com/office/drawing/2014/main" id="{18D798B8-8BAE-4B72-BA49-BC133ED1AC1E}"/>
              </a:ext>
            </a:extLst>
          </p:cNvPr>
          <p:cNvPicPr>
            <a:picLocks noChangeAspect="1"/>
          </p:cNvPicPr>
          <p:nvPr/>
        </p:nvPicPr>
        <p:blipFill>
          <a:blip r:embed="rId3">
            <a:alphaModFix amt="50000"/>
            <a:extLst>
              <a:ext uri="{28A0092B-C50C-407E-A947-70E740481C1C}">
                <a14:useLocalDpi xmlns:a14="http://schemas.microsoft.com/office/drawing/2010/main" val="0"/>
              </a:ext>
            </a:extLst>
          </a:blip>
          <a:srcRect t="15709" r="-1" b="-1"/>
          <a:stretch>
            <a:fillRect/>
          </a:stretch>
        </p:blipFill>
        <p:spPr>
          <a:xfrm>
            <a:off x="20" y="10"/>
            <a:ext cx="12188930" cy="6857990"/>
          </a:xfrm>
          <a:prstGeom prst="rect">
            <a:avLst/>
          </a:prstGeom>
        </p:spPr>
      </p:pic>
      <p:sp>
        <p:nvSpPr>
          <p:cNvPr id="2" name="Title 1">
            <a:extLst>
              <a:ext uri="{FF2B5EF4-FFF2-40B4-BE49-F238E27FC236}">
                <a16:creationId xmlns="" xmlns:a16="http://schemas.microsoft.com/office/drawing/2014/main" id="{453AB1BD-F64F-4B3D-92B5-6FBD7FBFFDF1}"/>
              </a:ext>
            </a:extLst>
          </p:cNvPr>
          <p:cNvSpPr>
            <a:spLocks noGrp="1"/>
          </p:cNvSpPr>
          <p:nvPr>
            <p:ph type="title"/>
          </p:nvPr>
        </p:nvSpPr>
        <p:spPr>
          <a:xfrm>
            <a:off x="2950477" y="2766218"/>
            <a:ext cx="6288015" cy="1325563"/>
          </a:xfrm>
        </p:spPr>
        <p:txBody>
          <a:bodyPr vert="horz" lIns="91440" tIns="45720" rIns="91440" bIns="45720" rtlCol="0" anchor="b">
            <a:noAutofit/>
          </a:bodyPr>
          <a:lstStyle/>
          <a:p>
            <a:pPr algn="ctr"/>
            <a:r>
              <a:rPr lang="es-US" sz="6000" b="1" i="0" strike="noStrike" cap="none" spc="0" baseline="0" dirty="0">
                <a:solidFill>
                  <a:srgbClr val="FFFFFF"/>
                </a:solidFill>
                <a:effectLst/>
                <a:latin typeface="Arial"/>
                <a:ea typeface="Arial"/>
                <a:cs typeface="Arial"/>
              </a:rPr>
              <a:t>Demostración de </a:t>
            </a:r>
            <a:r>
              <a:rPr lang="es-US" sz="6000" b="1" i="0" strike="noStrike" cap="none" spc="0" baseline="0" dirty="0" err="1">
                <a:solidFill>
                  <a:srgbClr val="FFFFFF"/>
                </a:solidFill>
                <a:effectLst/>
                <a:latin typeface="Arial"/>
                <a:ea typeface="Arial"/>
                <a:cs typeface="Arial"/>
              </a:rPr>
              <a:t>Submittable</a:t>
            </a:r>
            <a:endParaRPr lang="en-US" sz="6000" b="1" dirty="0">
              <a:solidFill>
                <a:srgbClr val="FFFFFF"/>
              </a:solidFill>
              <a:latin typeface="Arial"/>
              <a:cs typeface="Arial"/>
            </a:endParaRPr>
          </a:p>
        </p:txBody>
      </p:sp>
    </p:spTree>
    <p:extLst>
      <p:ext uri="{BB962C8B-B14F-4D97-AF65-F5344CB8AC3E}">
        <p14:creationId xmlns:p14="http://schemas.microsoft.com/office/powerpoint/2010/main" val="1557272490"/>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5" descr="A child care provider reading a book in Russian to a two year old. ">
            <a:extLst>
              <a:ext uri="{FF2B5EF4-FFF2-40B4-BE49-F238E27FC236}">
                <a16:creationId xmlns="" xmlns:a16="http://schemas.microsoft.com/office/drawing/2014/main" id="{18D798B8-8BAE-4B72-BA49-BC133ED1AC1E}"/>
              </a:ext>
            </a:extLst>
          </p:cNvPr>
          <p:cNvPicPr>
            <a:picLocks noChangeAspect="1"/>
          </p:cNvPicPr>
          <p:nvPr/>
        </p:nvPicPr>
        <p:blipFill>
          <a:blip r:embed="rId3">
            <a:alphaModFix amt="50000"/>
            <a:extLst>
              <a:ext uri="{28A0092B-C50C-407E-A947-70E740481C1C}">
                <a14:useLocalDpi xmlns:a14="http://schemas.microsoft.com/office/drawing/2010/main" val="0"/>
              </a:ext>
            </a:extLst>
          </a:blip>
          <a:srcRect t="15709" r="-1" b="-1"/>
          <a:stretch>
            <a:fillRect/>
          </a:stretch>
        </p:blipFill>
        <p:spPr>
          <a:xfrm>
            <a:off x="20" y="10"/>
            <a:ext cx="12188930" cy="6857990"/>
          </a:xfrm>
          <a:prstGeom prst="rect">
            <a:avLst/>
          </a:prstGeom>
        </p:spPr>
      </p:pic>
      <p:sp>
        <p:nvSpPr>
          <p:cNvPr id="2" name="Title 1">
            <a:extLst>
              <a:ext uri="{FF2B5EF4-FFF2-40B4-BE49-F238E27FC236}">
                <a16:creationId xmlns="" xmlns:a16="http://schemas.microsoft.com/office/drawing/2014/main" id="{453AB1BD-F64F-4B3D-92B5-6FBD7FBFFDF1}"/>
              </a:ext>
            </a:extLst>
          </p:cNvPr>
          <p:cNvSpPr>
            <a:spLocks noGrp="1"/>
          </p:cNvSpPr>
          <p:nvPr>
            <p:ph type="title"/>
          </p:nvPr>
        </p:nvSpPr>
        <p:spPr>
          <a:xfrm>
            <a:off x="2007502" y="2766218"/>
            <a:ext cx="8173965" cy="1325563"/>
          </a:xfrm>
        </p:spPr>
        <p:txBody>
          <a:bodyPr vert="horz" lIns="91440" tIns="45720" rIns="91440" bIns="45720" rtlCol="0" anchor="b">
            <a:noAutofit/>
          </a:bodyPr>
          <a:lstStyle/>
          <a:p>
            <a:pPr algn="ctr"/>
            <a:r>
              <a:rPr lang="es-US" sz="6000" b="1" i="0" strike="noStrike" cap="none" spc="0" baseline="0" dirty="0">
                <a:solidFill>
                  <a:srgbClr val="FFFFFF"/>
                </a:solidFill>
                <a:effectLst/>
                <a:latin typeface="Arial"/>
                <a:ea typeface="Arial"/>
                <a:cs typeface="Arial"/>
              </a:rPr>
              <a:t>Proceso de revisión de solicitudes</a:t>
            </a:r>
          </a:p>
        </p:txBody>
      </p:sp>
    </p:spTree>
    <p:extLst>
      <p:ext uri="{BB962C8B-B14F-4D97-AF65-F5344CB8AC3E}">
        <p14:creationId xmlns:p14="http://schemas.microsoft.com/office/powerpoint/2010/main" val="3972494032"/>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5A8ED62-F407-45E0-AFB4-C60E7BB55484}"/>
              </a:ext>
            </a:extLst>
          </p:cNvPr>
          <p:cNvSpPr>
            <a:spLocks noGrp="1"/>
          </p:cNvSpPr>
          <p:nvPr>
            <p:ph type="title"/>
          </p:nvPr>
        </p:nvSpPr>
        <p:spPr>
          <a:xfrm>
            <a:off x="838200" y="392421"/>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Proceso de revisión preliminar</a:t>
            </a:r>
          </a:p>
        </p:txBody>
      </p:sp>
      <p:sp>
        <p:nvSpPr>
          <p:cNvPr id="3" name="Content Placeholder 2">
            <a:extLst>
              <a:ext uri="{FF2B5EF4-FFF2-40B4-BE49-F238E27FC236}">
                <a16:creationId xmlns="" xmlns:a16="http://schemas.microsoft.com/office/drawing/2014/main" id="{9DDE57AA-1A8D-4623-824C-5C9C45BCC519}"/>
              </a:ext>
            </a:extLst>
          </p:cNvPr>
          <p:cNvSpPr>
            <a:spLocks noGrp="1"/>
          </p:cNvSpPr>
          <p:nvPr>
            <p:ph idx="4294967295"/>
          </p:nvPr>
        </p:nvSpPr>
        <p:spPr>
          <a:xfrm>
            <a:off x="838200" y="1607259"/>
            <a:ext cx="10515600" cy="4848756"/>
          </a:xfrm>
        </p:spPr>
        <p:txBody>
          <a:bodyPr>
            <a:spAutoFit/>
          </a:bodyPr>
          <a:lstStyle/>
          <a:p>
            <a:r>
              <a:rPr lang="es-US" sz="2600" b="0" i="0" strike="noStrike" cap="none" spc="0" baseline="0" dirty="0">
                <a:solidFill>
                  <a:srgbClr val="FFFFFF"/>
                </a:solidFill>
                <a:effectLst/>
                <a:latin typeface="Arial"/>
                <a:ea typeface="Arial"/>
                <a:cs typeface="Arial"/>
              </a:rPr>
              <a:t>Las solicitudes deberán ser revisadas preliminarmente en referencia a lo siguiente:</a:t>
            </a:r>
          </a:p>
          <a:p>
            <a:pPr lvl="1"/>
            <a:r>
              <a:rPr lang="es-US" sz="2200" b="0" i="0" strike="noStrike" cap="none" spc="0" baseline="0" dirty="0">
                <a:solidFill>
                  <a:srgbClr val="FFFFFF"/>
                </a:solidFill>
                <a:effectLst/>
                <a:latin typeface="Arial"/>
                <a:ea typeface="Arial"/>
                <a:cs typeface="Arial"/>
              </a:rPr>
              <a:t>Preparación del proyecto para determinar si el solicitante cumple con los criterios de elegibilidad.</a:t>
            </a:r>
          </a:p>
          <a:p>
            <a:pPr lvl="1"/>
            <a:r>
              <a:rPr lang="es-US" sz="2200" dirty="0">
                <a:solidFill>
                  <a:srgbClr val="FFFFFF"/>
                </a:solidFill>
                <a:latin typeface="Arial"/>
                <a:ea typeface="Arial"/>
                <a:cs typeface="Arial"/>
              </a:rPr>
              <a:t>Q</a:t>
            </a:r>
            <a:r>
              <a:rPr lang="es-US" sz="2200" b="0" i="0" strike="noStrike" cap="none" spc="0" baseline="0" dirty="0">
                <a:solidFill>
                  <a:srgbClr val="FFFFFF"/>
                </a:solidFill>
                <a:effectLst/>
                <a:latin typeface="Arial"/>
                <a:ea typeface="Arial"/>
                <a:cs typeface="Arial"/>
              </a:rPr>
              <a:t>ue se envíen todos los archivos adjuntos que se requieren.</a:t>
            </a:r>
          </a:p>
          <a:p>
            <a:pPr marL="228600" lvl="1">
              <a:spcBef>
                <a:spcPts val="1000"/>
              </a:spcBef>
            </a:pPr>
            <a:r>
              <a:rPr lang="es-US" sz="2600" b="0" i="0" strike="noStrike" cap="none" spc="0" baseline="0" dirty="0">
                <a:solidFill>
                  <a:srgbClr val="FFFFFF"/>
                </a:solidFill>
                <a:effectLst/>
                <a:latin typeface="Arial"/>
                <a:ea typeface="Arial"/>
                <a:cs typeface="Arial"/>
              </a:rPr>
              <a:t>La solicitud debe contener todas las certificaciones, garantías y firmas necesarias cargadas en un portal en línea de terceros.</a:t>
            </a:r>
          </a:p>
          <a:p>
            <a:pPr marL="228600" lvl="1">
              <a:spcBef>
                <a:spcPts val="1000"/>
              </a:spcBef>
            </a:pPr>
            <a:r>
              <a:rPr lang="es-US" sz="2600" b="0" i="0" strike="noStrike" cap="none" spc="0" baseline="0" dirty="0">
                <a:solidFill>
                  <a:srgbClr val="FFFFFF"/>
                </a:solidFill>
                <a:effectLst/>
                <a:latin typeface="Arial"/>
                <a:ea typeface="Arial"/>
                <a:cs typeface="Arial"/>
              </a:rPr>
              <a:t>Los solicitantes son responsables de revisar todos los requisitos y las instrucciones de la </a:t>
            </a:r>
            <a:r>
              <a:rPr lang="es-US" sz="2600" b="0" i="0" strike="noStrike" cap="none" spc="0" baseline="0" dirty="0" err="1">
                <a:solidFill>
                  <a:srgbClr val="FFFFFF"/>
                </a:solidFill>
                <a:effectLst/>
                <a:latin typeface="Arial"/>
                <a:ea typeface="Arial"/>
                <a:cs typeface="Arial"/>
              </a:rPr>
              <a:t>RFA</a:t>
            </a:r>
            <a:r>
              <a:rPr lang="es-US" sz="2600" b="0" i="0" strike="noStrike" cap="none" spc="0" baseline="0" dirty="0">
                <a:solidFill>
                  <a:srgbClr val="FFFFFF"/>
                </a:solidFill>
                <a:effectLst/>
                <a:latin typeface="Arial"/>
                <a:ea typeface="Arial"/>
                <a:cs typeface="Arial"/>
              </a:rPr>
              <a:t>.</a:t>
            </a:r>
          </a:p>
          <a:p>
            <a:pPr marL="228600" lvl="1">
              <a:spcBef>
                <a:spcPts val="1000"/>
              </a:spcBef>
            </a:pPr>
            <a:r>
              <a:rPr lang="es-US" sz="2600" b="0" i="0" strike="noStrike" cap="none" spc="0" baseline="0" dirty="0">
                <a:solidFill>
                  <a:srgbClr val="FFFFFF"/>
                </a:solidFill>
                <a:effectLst/>
                <a:latin typeface="Arial"/>
                <a:ea typeface="Arial"/>
                <a:cs typeface="Arial"/>
              </a:rPr>
              <a:t>Las solicitudes que sean tardías, estén incompletas o no se hayan completado correctamente pueden ser descalificadas.  Las descalificaciones no pueden apelarse.</a:t>
            </a:r>
          </a:p>
        </p:txBody>
      </p:sp>
    </p:spTree>
    <p:extLst>
      <p:ext uri="{BB962C8B-B14F-4D97-AF65-F5344CB8AC3E}">
        <p14:creationId xmlns:p14="http://schemas.microsoft.com/office/powerpoint/2010/main" val="2936495951"/>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C362269-07D1-4715-825D-0DCA71875723}"/>
              </a:ext>
            </a:extLst>
          </p:cNvPr>
          <p:cNvSpPr>
            <a:spLocks noGrp="1"/>
          </p:cNvSpPr>
          <p:nvPr>
            <p:ph type="title"/>
          </p:nvPr>
        </p:nvSpPr>
        <p:spPr>
          <a:xfrm>
            <a:off x="838200" y="392421"/>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Proceso de priorización</a:t>
            </a:r>
          </a:p>
        </p:txBody>
      </p:sp>
      <p:sp>
        <p:nvSpPr>
          <p:cNvPr id="3" name="Content Placeholder 2">
            <a:extLst>
              <a:ext uri="{FF2B5EF4-FFF2-40B4-BE49-F238E27FC236}">
                <a16:creationId xmlns="" xmlns:a16="http://schemas.microsoft.com/office/drawing/2014/main" id="{EE5BBA70-3381-47B5-9D79-9C384CD66476}"/>
              </a:ext>
            </a:extLst>
          </p:cNvPr>
          <p:cNvSpPr>
            <a:spLocks noGrp="1"/>
          </p:cNvSpPr>
          <p:nvPr>
            <p:ph idx="4294967295"/>
          </p:nvPr>
        </p:nvSpPr>
        <p:spPr>
          <a:xfrm>
            <a:off x="838200" y="1607259"/>
            <a:ext cx="10515600" cy="4089664"/>
          </a:xfrm>
        </p:spPr>
        <p:txBody>
          <a:bodyPr vert="horz" lIns="91440" tIns="45720" rIns="91440" bIns="45720" rtlCol="0" anchor="t">
            <a:spAutoFit/>
          </a:bodyPr>
          <a:lstStyle/>
          <a:p>
            <a:r>
              <a:rPr lang="es-US" sz="2600" b="0" i="0" strike="noStrike" cap="none" spc="0" baseline="0">
                <a:solidFill>
                  <a:srgbClr val="FFFFFF"/>
                </a:solidFill>
                <a:effectLst/>
                <a:latin typeface="Arial"/>
                <a:ea typeface="Arial"/>
                <a:cs typeface="Arial"/>
              </a:rPr>
              <a:t>Todas las solicitudes se revisarán y puntuarán utilizando una matriz de puntuación.</a:t>
            </a:r>
            <a:endParaRPr lang="en-US" sz="2600"/>
          </a:p>
          <a:p>
            <a:r>
              <a:rPr lang="es-US" sz="2600" b="0" i="0" strike="noStrike" cap="none" spc="0" baseline="0">
                <a:solidFill>
                  <a:srgbClr val="FFFFFF"/>
                </a:solidFill>
                <a:effectLst/>
                <a:latin typeface="Arial"/>
                <a:ea typeface="Arial"/>
                <a:cs typeface="Arial"/>
              </a:rPr>
              <a:t>Factores de prioridad iniciales</a:t>
            </a:r>
          </a:p>
          <a:p>
            <a:pPr lvl="1">
              <a:buClr>
                <a:srgbClr val="FFFFFF"/>
              </a:buClr>
            </a:pPr>
            <a:r>
              <a:rPr lang="es-US" sz="2200" b="0" i="0" strike="noStrike" cap="none" spc="0" baseline="0">
                <a:solidFill>
                  <a:srgbClr val="FFFFFF"/>
                </a:solidFill>
                <a:effectLst/>
                <a:latin typeface="Arial"/>
                <a:ea typeface="Arial"/>
                <a:cs typeface="Arial"/>
              </a:rPr>
              <a:t>los proyectos pueden iniciarse dentro de un plazo razonable del Acuerdo de subvención y completarse a más tardar el 30 de junio de 2028.  Se preguntará a los Solicitantes sobre el plazo, el estado y el tiempo estimado de finalización de su proyecto</a:t>
            </a:r>
          </a:p>
          <a:p>
            <a:pPr lvl="1">
              <a:buClr>
                <a:srgbClr val="FFFFFF"/>
              </a:buClr>
            </a:pPr>
            <a:r>
              <a:rPr lang="es-US" sz="2200" b="0" i="0" strike="noStrike" cap="none" spc="0" baseline="0">
                <a:solidFill>
                  <a:srgbClr val="FFFFFF"/>
                </a:solidFill>
                <a:effectLst/>
                <a:latin typeface="Arial"/>
                <a:ea typeface="Arial"/>
                <a:cs typeface="Arial"/>
              </a:rPr>
              <a:t>proyectos en etapas avanzadas con permisos</a:t>
            </a:r>
            <a:endParaRPr lang="en-US" sz="2200"/>
          </a:p>
          <a:p>
            <a:pPr lvl="1">
              <a:buClr>
                <a:srgbClr val="FFFFFF"/>
              </a:buClr>
            </a:pPr>
            <a:r>
              <a:rPr lang="es-US" sz="2200" b="0" i="0" strike="noStrike" cap="none" spc="0" baseline="0">
                <a:solidFill>
                  <a:srgbClr val="FFFFFF"/>
                </a:solidFill>
                <a:effectLst/>
                <a:latin typeface="Arial"/>
                <a:ea typeface="Arial"/>
                <a:cs typeface="Arial"/>
              </a:rPr>
              <a:t>proyectos listos para comenzar nuevas construcciones o renovaciones importantes o que han comenzado a trabajar, pero tienen deficiencias en cuanto a financiación</a:t>
            </a:r>
            <a:endParaRPr lang="en-US" sz="2200"/>
          </a:p>
        </p:txBody>
      </p:sp>
    </p:spTree>
    <p:extLst>
      <p:ext uri="{BB962C8B-B14F-4D97-AF65-F5344CB8AC3E}">
        <p14:creationId xmlns:p14="http://schemas.microsoft.com/office/powerpoint/2010/main" val="25537045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descr="&quot;English to Cantonese Interpretation&quot; written in Cantonese">
            <a:extLst>
              <a:ext uri="{FF2B5EF4-FFF2-40B4-BE49-F238E27FC236}">
                <a16:creationId xmlns="" xmlns:a16="http://schemas.microsoft.com/office/drawing/2014/main" id="{734918E2-4395-480D-8C9B-829DBFC51E2F}"/>
              </a:ext>
            </a:extLst>
          </p:cNvPr>
          <p:cNvSpPr>
            <a:spLocks noGrp="1"/>
          </p:cNvSpPr>
          <p:nvPr>
            <p:ph type="title"/>
          </p:nvPr>
        </p:nvSpPr>
        <p:spPr/>
        <p:txBody>
          <a:bodyPr/>
          <a:lstStyle/>
          <a:p>
            <a:pPr algn="ctr"/>
            <a:r>
              <a:rPr lang="zh-TW" altLang="en-US" b="1">
                <a:solidFill>
                  <a:srgbClr val="003162"/>
                </a:solidFill>
                <a:latin typeface="Arial" panose="020B0604020202020204" pitchFamily="34" charset="0"/>
                <a:cs typeface="Arial" panose="020B0604020202020204" pitchFamily="34" charset="0"/>
              </a:rPr>
              <a:t>英文到粵語口譯</a:t>
            </a:r>
            <a:endParaRPr lang="en-US" b="1">
              <a:solidFill>
                <a:srgbClr val="003162"/>
              </a:solidFill>
              <a:latin typeface="Arial" panose="020B0604020202020204" pitchFamily="34" charset="0"/>
              <a:cs typeface="Arial" panose="020B0604020202020204" pitchFamily="34" charset="0"/>
            </a:endParaRPr>
          </a:p>
        </p:txBody>
      </p:sp>
      <p:pic>
        <p:nvPicPr>
          <p:cNvPr id="5" name="Picture 4" descr="Cantonese translation of the slide 2 instructions for interpretation options during the webinar.">
            <a:extLst>
              <a:ext uri="{FF2B5EF4-FFF2-40B4-BE49-F238E27FC236}">
                <a16:creationId xmlns="" xmlns:a16="http://schemas.microsoft.com/office/drawing/2014/main" id="{FC7561B3-5E60-4AD1-B85D-C0044D0B7652}"/>
              </a:ext>
            </a:extLst>
          </p:cNvPr>
          <p:cNvPicPr>
            <a:picLocks noChangeAspect="1"/>
          </p:cNvPicPr>
          <p:nvPr/>
        </p:nvPicPr>
        <p:blipFill>
          <a:blip r:embed="rId3"/>
          <a:stretch>
            <a:fillRect/>
          </a:stretch>
        </p:blipFill>
        <p:spPr>
          <a:xfrm>
            <a:off x="1418942" y="1862689"/>
            <a:ext cx="9354116" cy="4497664"/>
          </a:xfrm>
          <a:prstGeom prst="rect">
            <a:avLst/>
          </a:prstGeom>
        </p:spPr>
      </p:pic>
    </p:spTree>
    <p:extLst>
      <p:ext uri="{BB962C8B-B14F-4D97-AF65-F5344CB8AC3E}">
        <p14:creationId xmlns:p14="http://schemas.microsoft.com/office/powerpoint/2010/main" val="2972807374"/>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5FD1103-B773-43A5-A591-5C0CA2548757}"/>
              </a:ext>
            </a:extLst>
          </p:cNvPr>
          <p:cNvSpPr>
            <a:spLocks noGrp="1"/>
          </p:cNvSpPr>
          <p:nvPr>
            <p:ph type="title"/>
          </p:nvPr>
        </p:nvSpPr>
        <p:spPr>
          <a:xfrm>
            <a:off x="838200" y="392421"/>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Proceso de priorización (2)</a:t>
            </a:r>
          </a:p>
        </p:txBody>
      </p:sp>
      <p:sp>
        <p:nvSpPr>
          <p:cNvPr id="3" name="Content Placeholder 2">
            <a:extLst>
              <a:ext uri="{FF2B5EF4-FFF2-40B4-BE49-F238E27FC236}">
                <a16:creationId xmlns="" xmlns:a16="http://schemas.microsoft.com/office/drawing/2014/main" id="{7638A0A2-CB8C-4CE2-BF2E-BBBC0B744ECA}"/>
              </a:ext>
            </a:extLst>
          </p:cNvPr>
          <p:cNvSpPr>
            <a:spLocks noGrp="1"/>
          </p:cNvSpPr>
          <p:nvPr>
            <p:ph idx="4294967295"/>
          </p:nvPr>
        </p:nvSpPr>
        <p:spPr>
          <a:xfrm>
            <a:off x="838200" y="1607259"/>
            <a:ext cx="10515600" cy="3319883"/>
          </a:xfrm>
        </p:spPr>
        <p:txBody>
          <a:bodyPr vert="horz" lIns="91440" tIns="45720" rIns="91440" bIns="45720" rtlCol="0" anchor="t">
            <a:spAutoFit/>
          </a:bodyPr>
          <a:lstStyle/>
          <a:p>
            <a:r>
              <a:rPr lang="es-US" sz="2800" b="0" i="0" strike="noStrike" cap="none" spc="0" baseline="0" dirty="0">
                <a:solidFill>
                  <a:srgbClr val="FFFFFF"/>
                </a:solidFill>
                <a:effectLst/>
                <a:latin typeface="Arial"/>
                <a:ea typeface="Arial"/>
                <a:cs typeface="Arial"/>
              </a:rPr>
              <a:t>Factores de prioridad adicionales</a:t>
            </a:r>
          </a:p>
          <a:p>
            <a:pPr lvl="1"/>
            <a:r>
              <a:rPr lang="es-US" sz="2400" b="0" i="0" strike="noStrike" cap="none" spc="0" baseline="0" dirty="0">
                <a:solidFill>
                  <a:srgbClr val="FFFFFF"/>
                </a:solidFill>
                <a:effectLst/>
                <a:latin typeface="Arial"/>
                <a:ea typeface="Arial"/>
                <a:cs typeface="Arial"/>
              </a:rPr>
              <a:t>Programas que atienden a niños con subsidios estatales</a:t>
            </a:r>
          </a:p>
          <a:p>
            <a:pPr lvl="1"/>
            <a:r>
              <a:rPr lang="es-US" sz="2400" b="0" i="0" strike="noStrike" cap="none" spc="0" baseline="0" dirty="0">
                <a:solidFill>
                  <a:srgbClr val="FFFFFF"/>
                </a:solidFill>
                <a:effectLst/>
                <a:latin typeface="Arial"/>
                <a:ea typeface="Arial"/>
                <a:cs typeface="Arial"/>
              </a:rPr>
              <a:t>Programas que atienden a una mayor cantidad de familias de bajos ingresos</a:t>
            </a:r>
          </a:p>
          <a:p>
            <a:pPr lvl="1"/>
            <a:r>
              <a:rPr lang="es-US" dirty="0">
                <a:solidFill>
                  <a:srgbClr val="FFFFFF"/>
                </a:solidFill>
                <a:latin typeface="Arial"/>
                <a:ea typeface="Arial"/>
                <a:cs typeface="Arial"/>
              </a:rPr>
              <a:t>P</a:t>
            </a:r>
            <a:r>
              <a:rPr lang="es-US" sz="2400" b="0" i="0" strike="noStrike" cap="none" spc="0" baseline="0" dirty="0">
                <a:solidFill>
                  <a:srgbClr val="FFFFFF"/>
                </a:solidFill>
                <a:effectLst/>
                <a:latin typeface="Arial"/>
                <a:ea typeface="Arial"/>
                <a:cs typeface="Arial"/>
              </a:rPr>
              <a:t>rogramas ubicados en áreas con una escasez demostrada de atención autorizada (desiertos de cuidado infantil, códigos postales prioritarios)</a:t>
            </a:r>
          </a:p>
          <a:p>
            <a:pPr lvl="1"/>
            <a:r>
              <a:rPr lang="es-US" sz="2400" b="0" i="0" strike="noStrike" cap="none" spc="0" baseline="0" dirty="0">
                <a:solidFill>
                  <a:srgbClr val="FFFFFF"/>
                </a:solidFill>
                <a:effectLst/>
                <a:latin typeface="Arial"/>
                <a:ea typeface="Arial"/>
                <a:cs typeface="Arial"/>
              </a:rPr>
              <a:t>Programas que atienden a niños e infantes</a:t>
            </a:r>
          </a:p>
        </p:txBody>
      </p:sp>
    </p:spTree>
    <p:extLst>
      <p:ext uri="{BB962C8B-B14F-4D97-AF65-F5344CB8AC3E}">
        <p14:creationId xmlns:p14="http://schemas.microsoft.com/office/powerpoint/2010/main" val="661143119"/>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40F045C-5671-420F-A4F1-7857490AA030}"/>
              </a:ext>
            </a:extLst>
          </p:cNvPr>
          <p:cNvSpPr>
            <a:spLocks noGrp="1"/>
          </p:cNvSpPr>
          <p:nvPr>
            <p:ph type="title"/>
          </p:nvPr>
        </p:nvSpPr>
        <p:spPr>
          <a:xfrm>
            <a:off x="838200" y="392421"/>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Proceso de priorización (3)</a:t>
            </a:r>
          </a:p>
        </p:txBody>
      </p:sp>
      <p:sp>
        <p:nvSpPr>
          <p:cNvPr id="3" name="Content Placeholder 2">
            <a:extLst>
              <a:ext uri="{FF2B5EF4-FFF2-40B4-BE49-F238E27FC236}">
                <a16:creationId xmlns="" xmlns:a16="http://schemas.microsoft.com/office/drawing/2014/main" id="{07165CF6-07D8-4287-B3C5-370690310140}"/>
              </a:ext>
            </a:extLst>
          </p:cNvPr>
          <p:cNvSpPr>
            <a:spLocks noGrp="1"/>
          </p:cNvSpPr>
          <p:nvPr>
            <p:ph idx="4294967295"/>
          </p:nvPr>
        </p:nvSpPr>
        <p:spPr>
          <a:xfrm>
            <a:off x="838200" y="1607259"/>
            <a:ext cx="10515600" cy="3932184"/>
          </a:xfrm>
        </p:spPr>
        <p:txBody>
          <a:bodyPr vert="horz" lIns="91440" tIns="45720" rIns="91440" bIns="45720" rtlCol="0" anchor="t">
            <a:spAutoFit/>
          </a:bodyPr>
          <a:lstStyle/>
          <a:p>
            <a:r>
              <a:rPr lang="es-US" sz="2600" b="0" i="0" strike="noStrike" cap="none" spc="0" baseline="0">
                <a:solidFill>
                  <a:srgbClr val="FFFFFF"/>
                </a:solidFill>
                <a:effectLst/>
                <a:latin typeface="Arial"/>
                <a:ea typeface="Arial"/>
                <a:cs typeface="Arial"/>
              </a:rPr>
              <a:t>Factores de prioridad adicionales</a:t>
            </a:r>
          </a:p>
          <a:p>
            <a:pPr lvl="1"/>
            <a:r>
              <a:rPr lang="es-US" sz="2200" b="0" i="0" strike="noStrike" cap="none" spc="0" baseline="0">
                <a:solidFill>
                  <a:srgbClr val="FFFFFF"/>
                </a:solidFill>
                <a:effectLst/>
                <a:latin typeface="Arial"/>
                <a:ea typeface="Arial"/>
                <a:cs typeface="Arial"/>
              </a:rPr>
              <a:t>Programas que se centran en atender a niños con necesidades excepcionales, migrantes o niños que no están alojados en casa o en servicios de protección infantil o en cuidado de acogida.</a:t>
            </a:r>
          </a:p>
          <a:p>
            <a:pPr lvl="1"/>
            <a:r>
              <a:rPr lang="es-US" sz="2200" b="0" i="0" strike="noStrike" cap="none" spc="0" baseline="0">
                <a:solidFill>
                  <a:srgbClr val="FFFFFF"/>
                </a:solidFill>
                <a:effectLst/>
                <a:latin typeface="Arial"/>
                <a:ea typeface="Arial"/>
                <a:cs typeface="Arial"/>
              </a:rPr>
              <a:t>Programas que se han visto afectados por desastres declarados</a:t>
            </a:r>
          </a:p>
          <a:p>
            <a:pPr lvl="1"/>
            <a:r>
              <a:rPr lang="es-US" sz="2200" b="0" i="0" strike="noStrike" cap="none" spc="0" baseline="0">
                <a:solidFill>
                  <a:srgbClr val="FFFFFF"/>
                </a:solidFill>
                <a:effectLst/>
                <a:latin typeface="Arial"/>
                <a:ea typeface="Arial"/>
                <a:cs typeface="Arial"/>
              </a:rPr>
              <a:t>Programas que operan como organizaciones sin fines de lucro</a:t>
            </a:r>
          </a:p>
          <a:p>
            <a:pPr lvl="1"/>
            <a:r>
              <a:rPr lang="es-US" sz="2200" b="0" i="0" strike="noStrike" cap="none" spc="0" baseline="0">
                <a:solidFill>
                  <a:srgbClr val="FFFFFF"/>
                </a:solidFill>
                <a:effectLst/>
                <a:latin typeface="Arial"/>
                <a:ea typeface="Arial"/>
                <a:cs typeface="Arial"/>
              </a:rPr>
              <a:t>Proyectos coubicados dentro de viviendas asequibles</a:t>
            </a:r>
          </a:p>
          <a:p>
            <a:pPr lvl="1"/>
            <a:r>
              <a:rPr lang="es-US" sz="2200" b="0" i="0" strike="noStrike" cap="none" spc="0" baseline="0">
                <a:solidFill>
                  <a:srgbClr val="FFFFFF"/>
                </a:solidFill>
                <a:effectLst/>
                <a:latin typeface="Arial"/>
                <a:ea typeface="Arial"/>
                <a:cs typeface="Arial"/>
              </a:rPr>
              <a:t>Proyecto en el que el edificio es propiedad del operador/entidad que proporciona la atención</a:t>
            </a:r>
          </a:p>
          <a:p>
            <a:pPr lvl="1"/>
            <a:r>
              <a:rPr lang="es-US" sz="2200" b="0" i="0" strike="noStrike" cap="none" spc="0" baseline="0">
                <a:solidFill>
                  <a:srgbClr val="FFFFFF"/>
                </a:solidFill>
                <a:effectLst/>
                <a:latin typeface="Arial"/>
                <a:ea typeface="Arial"/>
                <a:cs typeface="Arial"/>
              </a:rPr>
              <a:t>Proyectos que pueden demostrar sostenibilidad financiera a largo plazo</a:t>
            </a:r>
          </a:p>
        </p:txBody>
      </p:sp>
    </p:spTree>
    <p:extLst>
      <p:ext uri="{BB962C8B-B14F-4D97-AF65-F5344CB8AC3E}">
        <p14:creationId xmlns:p14="http://schemas.microsoft.com/office/powerpoint/2010/main" val="1683508557"/>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357029A-416C-442B-8DA9-A1D5C57C13FB}"/>
              </a:ext>
            </a:extLst>
          </p:cNvPr>
          <p:cNvSpPr>
            <a:spLocks noGrp="1"/>
          </p:cNvSpPr>
          <p:nvPr>
            <p:ph type="title"/>
          </p:nvPr>
        </p:nvSpPr>
        <p:spPr>
          <a:xfrm>
            <a:off x="838200" y="392421"/>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Financiación paralela</a:t>
            </a:r>
            <a:endParaRPr lang="en-US" sz="3600"/>
          </a:p>
        </p:txBody>
      </p:sp>
      <p:sp>
        <p:nvSpPr>
          <p:cNvPr id="3" name="Content Placeholder 2">
            <a:extLst>
              <a:ext uri="{FF2B5EF4-FFF2-40B4-BE49-F238E27FC236}">
                <a16:creationId xmlns="" xmlns:a16="http://schemas.microsoft.com/office/drawing/2014/main" id="{65B0D9A1-3362-48AC-A427-5C259C2D1DF9}"/>
              </a:ext>
            </a:extLst>
          </p:cNvPr>
          <p:cNvSpPr>
            <a:spLocks noGrp="1"/>
          </p:cNvSpPr>
          <p:nvPr>
            <p:ph idx="4294967295"/>
          </p:nvPr>
        </p:nvSpPr>
        <p:spPr>
          <a:xfrm>
            <a:off x="838200" y="1607259"/>
            <a:ext cx="10515600" cy="5124480"/>
          </a:xfrm>
        </p:spPr>
        <p:txBody>
          <a:bodyPr vert="horz" lIns="91440" tIns="45720" rIns="91440" bIns="45720" rtlCol="0" anchor="t">
            <a:spAutoFit/>
          </a:bodyPr>
          <a:lstStyle/>
          <a:p>
            <a:r>
              <a:rPr lang="es-US" sz="2400" b="0" i="0" strike="noStrike" cap="none" spc="0" baseline="0" dirty="0">
                <a:solidFill>
                  <a:srgbClr val="FFFFFF"/>
                </a:solidFill>
                <a:effectLst/>
                <a:latin typeface="Arial"/>
                <a:ea typeface="Arial"/>
                <a:cs typeface="Arial"/>
              </a:rPr>
              <a:t>Se requiere que los programas proporcionen una contribución paralela del 10%</a:t>
            </a:r>
            <a:endParaRPr lang="en-US" sz="2400" dirty="0"/>
          </a:p>
          <a:p>
            <a:r>
              <a:rPr lang="es-US" sz="2400" b="0" i="0" strike="noStrike" cap="none" spc="0" baseline="0" dirty="0">
                <a:solidFill>
                  <a:srgbClr val="FFFFFF"/>
                </a:solidFill>
                <a:effectLst/>
                <a:latin typeface="Arial"/>
                <a:ea typeface="Arial"/>
                <a:cs typeface="Arial"/>
              </a:rPr>
              <a:t>Las contribuciones paralelas aceptables incluyen las siguientes:</a:t>
            </a:r>
          </a:p>
          <a:p>
            <a:pPr lvl="1">
              <a:buClr>
                <a:srgbClr val="FFFFFF"/>
              </a:buClr>
            </a:pPr>
            <a:r>
              <a:rPr lang="es-US" sz="2000" dirty="0">
                <a:solidFill>
                  <a:srgbClr val="FFFFFF"/>
                </a:solidFill>
                <a:latin typeface="Arial"/>
                <a:ea typeface="Arial"/>
                <a:cs typeface="Arial"/>
              </a:rPr>
              <a:t>R</a:t>
            </a:r>
            <a:r>
              <a:rPr lang="es-US" sz="2000" b="0" i="0" strike="noStrike" cap="none" spc="0" baseline="0" dirty="0">
                <a:solidFill>
                  <a:srgbClr val="FFFFFF"/>
                </a:solidFill>
                <a:effectLst/>
                <a:latin typeface="Arial"/>
                <a:ea typeface="Arial"/>
                <a:cs typeface="Arial"/>
              </a:rPr>
              <a:t>eservas del operador/efectivo disponible</a:t>
            </a:r>
            <a:endParaRPr lang="en-US" sz="2000" dirty="0"/>
          </a:p>
          <a:p>
            <a:pPr lvl="1"/>
            <a:r>
              <a:rPr lang="es-US" sz="2000" b="0" i="0" strike="noStrike" cap="none" spc="0" baseline="0" dirty="0">
                <a:solidFill>
                  <a:srgbClr val="FFFFFF"/>
                </a:solidFill>
                <a:effectLst/>
                <a:latin typeface="Arial"/>
                <a:ea typeface="Arial"/>
                <a:cs typeface="Arial"/>
              </a:rPr>
              <a:t>Préstamos de una organización de préstamos como Institución Financiera de Desarrollo Comunitario (</a:t>
            </a:r>
            <a:r>
              <a:rPr lang="es-US" sz="2000" b="0" i="0" strike="noStrike" cap="none" spc="0" baseline="0" dirty="0" err="1">
                <a:solidFill>
                  <a:srgbClr val="FFFFFF"/>
                </a:solidFill>
                <a:effectLst/>
                <a:latin typeface="Arial"/>
                <a:ea typeface="Arial"/>
                <a:cs typeface="Arial"/>
              </a:rPr>
              <a:t>Community</a:t>
            </a:r>
            <a:r>
              <a:rPr lang="es-US" sz="2000" b="0" i="0" strike="noStrike" cap="none" spc="0" baseline="0" dirty="0">
                <a:solidFill>
                  <a:srgbClr val="FFFFFF"/>
                </a:solidFill>
                <a:effectLst/>
                <a:latin typeface="Arial"/>
                <a:ea typeface="Arial"/>
                <a:cs typeface="Arial"/>
              </a:rPr>
              <a:t> </a:t>
            </a:r>
            <a:r>
              <a:rPr lang="es-US" sz="2000" b="0" i="0" strike="noStrike" cap="none" spc="0" baseline="0" dirty="0" err="1">
                <a:solidFill>
                  <a:srgbClr val="FFFFFF"/>
                </a:solidFill>
                <a:effectLst/>
                <a:latin typeface="Arial"/>
                <a:ea typeface="Arial"/>
                <a:cs typeface="Arial"/>
              </a:rPr>
              <a:t>Development</a:t>
            </a:r>
            <a:r>
              <a:rPr lang="es-US" sz="2000" b="0" i="0" strike="noStrike" cap="none" spc="0" baseline="0" dirty="0">
                <a:solidFill>
                  <a:srgbClr val="FFFFFF"/>
                </a:solidFill>
                <a:effectLst/>
                <a:latin typeface="Arial"/>
                <a:ea typeface="Arial"/>
                <a:cs typeface="Arial"/>
              </a:rPr>
              <a:t> </a:t>
            </a:r>
            <a:r>
              <a:rPr lang="es-US" sz="2000" b="0" i="0" strike="noStrike" cap="none" spc="0" baseline="0" dirty="0" err="1">
                <a:solidFill>
                  <a:srgbClr val="FFFFFF"/>
                </a:solidFill>
                <a:effectLst/>
                <a:latin typeface="Arial"/>
                <a:ea typeface="Arial"/>
                <a:cs typeface="Arial"/>
              </a:rPr>
              <a:t>Financial</a:t>
            </a:r>
            <a:r>
              <a:rPr lang="es-US" sz="2000" b="0" i="0" strike="noStrike" cap="none" spc="0" baseline="0" dirty="0">
                <a:solidFill>
                  <a:srgbClr val="FFFFFF"/>
                </a:solidFill>
                <a:effectLst/>
                <a:latin typeface="Arial"/>
                <a:ea typeface="Arial"/>
                <a:cs typeface="Arial"/>
              </a:rPr>
              <a:t> </a:t>
            </a:r>
            <a:r>
              <a:rPr lang="es-US" sz="2000" b="0" i="0" strike="noStrike" cap="none" spc="0" baseline="0" dirty="0" err="1">
                <a:solidFill>
                  <a:srgbClr val="FFFFFF"/>
                </a:solidFill>
                <a:effectLst/>
                <a:latin typeface="Arial"/>
                <a:ea typeface="Arial"/>
                <a:cs typeface="Arial"/>
              </a:rPr>
              <a:t>Institution</a:t>
            </a:r>
            <a:r>
              <a:rPr lang="es-US" sz="2000" b="0" i="0" strike="noStrike" cap="none" spc="0" baseline="0" dirty="0">
                <a:solidFill>
                  <a:srgbClr val="FFFFFF"/>
                </a:solidFill>
                <a:effectLst/>
                <a:latin typeface="Arial"/>
                <a:ea typeface="Arial"/>
                <a:cs typeface="Arial"/>
              </a:rPr>
              <a:t>, CDFI)</a:t>
            </a:r>
          </a:p>
          <a:p>
            <a:pPr lvl="1"/>
            <a:r>
              <a:rPr lang="es-US" sz="2000" b="0" i="0" strike="noStrike" cap="none" spc="0" baseline="0" dirty="0">
                <a:solidFill>
                  <a:srgbClr val="FFFFFF"/>
                </a:solidFill>
                <a:effectLst/>
                <a:latin typeface="Arial"/>
                <a:ea typeface="Arial"/>
                <a:cs typeface="Arial"/>
              </a:rPr>
              <a:t>Administración de Pequeñas Empresas (SBA)</a:t>
            </a:r>
          </a:p>
          <a:p>
            <a:pPr lvl="1"/>
            <a:r>
              <a:rPr lang="es-US" sz="2000" b="0" i="0" strike="noStrike" cap="none" spc="0" baseline="0" dirty="0">
                <a:solidFill>
                  <a:srgbClr val="FFFFFF"/>
                </a:solidFill>
                <a:effectLst/>
                <a:latin typeface="Arial"/>
                <a:ea typeface="Arial"/>
                <a:cs typeface="Arial"/>
              </a:rPr>
              <a:t>Préstamos bancarios </a:t>
            </a:r>
          </a:p>
          <a:p>
            <a:pPr lvl="1"/>
            <a:r>
              <a:rPr lang="es-US" sz="2000" b="0" i="0" strike="noStrike" cap="none" spc="0" baseline="0" dirty="0">
                <a:solidFill>
                  <a:srgbClr val="FFFFFF"/>
                </a:solidFill>
                <a:effectLst/>
                <a:latin typeface="Arial"/>
                <a:ea typeface="Arial"/>
                <a:cs typeface="Arial"/>
              </a:rPr>
              <a:t>Fundaciones/donaciones/otras subvenciones (no federales o estatales)</a:t>
            </a:r>
          </a:p>
          <a:p>
            <a:pPr lvl="1"/>
            <a:r>
              <a:rPr lang="es-US" sz="2000" dirty="0">
                <a:solidFill>
                  <a:srgbClr val="FFFFFF"/>
                </a:solidFill>
                <a:latin typeface="Arial"/>
                <a:ea typeface="Arial"/>
                <a:cs typeface="Arial"/>
              </a:rPr>
              <a:t>C</a:t>
            </a:r>
            <a:r>
              <a:rPr lang="es-US" sz="2000" b="0" i="0" strike="noStrike" cap="none" spc="0" baseline="0" dirty="0">
                <a:solidFill>
                  <a:srgbClr val="FFFFFF"/>
                </a:solidFill>
                <a:effectLst/>
                <a:latin typeface="Arial"/>
                <a:ea typeface="Arial"/>
                <a:cs typeface="Arial"/>
              </a:rPr>
              <a:t>réditos fiscales </a:t>
            </a:r>
            <a:endParaRPr lang="en-US" sz="2000" dirty="0"/>
          </a:p>
          <a:p>
            <a:pPr lvl="1"/>
            <a:r>
              <a:rPr lang="es-US" sz="2000" dirty="0">
                <a:solidFill>
                  <a:srgbClr val="FFFFFF"/>
                </a:solidFill>
                <a:latin typeface="Arial"/>
                <a:ea typeface="Arial"/>
                <a:cs typeface="Arial"/>
              </a:rPr>
              <a:t>A</a:t>
            </a:r>
            <a:r>
              <a:rPr lang="es-US" sz="2000" b="0" i="0" strike="noStrike" cap="none" spc="0" baseline="0" dirty="0">
                <a:solidFill>
                  <a:srgbClr val="FFFFFF"/>
                </a:solidFill>
                <a:effectLst/>
                <a:latin typeface="Arial"/>
                <a:ea typeface="Arial"/>
                <a:cs typeface="Arial"/>
              </a:rPr>
              <a:t>cciones en terrenos o edificios comprados sin el dinero de la subvención </a:t>
            </a:r>
            <a:endParaRPr lang="en-US" sz="2000" dirty="0"/>
          </a:p>
          <a:p>
            <a:pPr lvl="1"/>
            <a:r>
              <a:rPr lang="es-US" sz="2000" dirty="0">
                <a:solidFill>
                  <a:srgbClr val="FFFFFF"/>
                </a:solidFill>
                <a:latin typeface="Arial"/>
                <a:ea typeface="Arial"/>
                <a:cs typeface="Arial"/>
              </a:rPr>
              <a:t>V</a:t>
            </a:r>
            <a:r>
              <a:rPr lang="es-US" sz="2000" b="0" i="0" strike="noStrike" cap="none" spc="0" baseline="0" dirty="0">
                <a:solidFill>
                  <a:srgbClr val="FFFFFF"/>
                </a:solidFill>
                <a:effectLst/>
                <a:latin typeface="Arial"/>
                <a:ea typeface="Arial"/>
                <a:cs typeface="Arial"/>
              </a:rPr>
              <a:t>aloración de bienes inmuebles/refinanciamiento de efectivo documentado por tasación</a:t>
            </a:r>
          </a:p>
        </p:txBody>
      </p:sp>
    </p:spTree>
    <p:extLst>
      <p:ext uri="{BB962C8B-B14F-4D97-AF65-F5344CB8AC3E}">
        <p14:creationId xmlns:p14="http://schemas.microsoft.com/office/powerpoint/2010/main" val="2897257127"/>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child care provider reading a book in Russian to a two year old. ">
            <a:extLst>
              <a:ext uri="{FF2B5EF4-FFF2-40B4-BE49-F238E27FC236}">
                <a16:creationId xmlns="" xmlns:a16="http://schemas.microsoft.com/office/drawing/2014/main" id="{58D800E4-1526-46E6-8F2E-4FA6EC65BCEE}"/>
              </a:ext>
            </a:extLst>
          </p:cNvPr>
          <p:cNvPicPr>
            <a:picLocks noGrp="1" noChangeAspect="1"/>
          </p:cNvPicPr>
          <p:nvPr>
            <p:ph idx="1"/>
          </p:nvPr>
        </p:nvPicPr>
        <p:blipFill>
          <a:blip r:embed="rId3">
            <a:alphaModFix amt="50000"/>
            <a:extLst>
              <a:ext uri="{28A0092B-C50C-407E-A947-70E740481C1C}">
                <a14:useLocalDpi xmlns:a14="http://schemas.microsoft.com/office/drawing/2010/main" val="0"/>
              </a:ext>
            </a:extLst>
          </a:blip>
          <a:srcRect t="15709" r="-1" b="-1"/>
          <a:stretch>
            <a:fillRect/>
          </a:stretch>
        </p:blipFill>
        <p:spPr>
          <a:xfrm>
            <a:off x="20" y="10"/>
            <a:ext cx="12188930" cy="6857990"/>
          </a:xfrm>
          <a:prstGeom prst="rect">
            <a:avLst/>
          </a:prstGeom>
        </p:spPr>
      </p:pic>
      <p:sp>
        <p:nvSpPr>
          <p:cNvPr id="2" name="Title 1">
            <a:extLst>
              <a:ext uri="{FF2B5EF4-FFF2-40B4-BE49-F238E27FC236}">
                <a16:creationId xmlns="" xmlns:a16="http://schemas.microsoft.com/office/drawing/2014/main" id="{453AB1BD-F64F-4B3D-92B5-6FBD7FBFFDF1}"/>
              </a:ext>
            </a:extLst>
          </p:cNvPr>
          <p:cNvSpPr>
            <a:spLocks noGrp="1"/>
          </p:cNvSpPr>
          <p:nvPr>
            <p:ph type="title"/>
          </p:nvPr>
        </p:nvSpPr>
        <p:spPr>
          <a:xfrm>
            <a:off x="1497915" y="2551832"/>
            <a:ext cx="9193140" cy="1754335"/>
          </a:xfrm>
        </p:spPr>
        <p:txBody>
          <a:bodyPr vert="horz" lIns="91440" tIns="45720" rIns="91440" bIns="45720" rtlCol="0" anchor="b">
            <a:noAutofit/>
          </a:bodyPr>
          <a:lstStyle/>
          <a:p>
            <a:pPr algn="ctr"/>
            <a:r>
              <a:rPr lang="es-US" sz="6000" b="1" i="0" strike="noStrike" cap="none" spc="0" baseline="0" dirty="0">
                <a:solidFill>
                  <a:srgbClr val="FFFFFF"/>
                </a:solidFill>
                <a:effectLst/>
                <a:latin typeface="Arial"/>
                <a:ea typeface="Arial"/>
                <a:cs typeface="Arial"/>
              </a:rPr>
              <a:t>Proceso de apelaciones a la solicitud</a:t>
            </a:r>
          </a:p>
        </p:txBody>
      </p:sp>
    </p:spTree>
    <p:extLst>
      <p:ext uri="{BB962C8B-B14F-4D97-AF65-F5344CB8AC3E}">
        <p14:creationId xmlns:p14="http://schemas.microsoft.com/office/powerpoint/2010/main" val="3862893296"/>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ECFAD9-3C58-4FAC-9903-454C7973670E}"/>
              </a:ext>
            </a:extLst>
          </p:cNvPr>
          <p:cNvSpPr>
            <a:spLocks noGrp="1"/>
          </p:cNvSpPr>
          <p:nvPr>
            <p:ph type="title"/>
          </p:nvPr>
        </p:nvSpPr>
        <p:spPr>
          <a:xfrm>
            <a:off x="838200" y="392421"/>
            <a:ext cx="10515600" cy="1325563"/>
          </a:xfrm>
          <a:solidFill>
            <a:srgbClr val="003162"/>
          </a:solidFill>
        </p:spPr>
        <p:txBody>
          <a:bodyPr vert="horz" lIns="91440" tIns="45720" rIns="91440" bIns="45720" rtlCol="0" anchor="ctr">
            <a:normAutofit/>
          </a:bodyPr>
          <a:lstStyle/>
          <a:p>
            <a:pPr algn="ctr"/>
            <a:r>
              <a:rPr lang="es-US" sz="3600" b="1" i="0" strike="noStrike" cap="none" spc="0" baseline="0" dirty="0">
                <a:solidFill>
                  <a:srgbClr val="FFFFFF"/>
                </a:solidFill>
                <a:effectLst/>
                <a:latin typeface="Arial"/>
                <a:ea typeface="Arial"/>
                <a:cs typeface="Arial"/>
              </a:rPr>
              <a:t>Proceso de revisión de solicitudes:</a:t>
            </a:r>
            <a:r>
              <a:rPr sz="3600" dirty="0"/>
              <a:t/>
            </a:r>
            <a:br>
              <a:rPr sz="3600" dirty="0"/>
            </a:br>
            <a:r>
              <a:rPr lang="es-US" sz="3600" b="1" i="0" strike="noStrike" cap="none" spc="0" baseline="0" dirty="0">
                <a:solidFill>
                  <a:srgbClr val="FFFFFF"/>
                </a:solidFill>
                <a:effectLst/>
                <a:latin typeface="Arial"/>
                <a:ea typeface="Arial"/>
                <a:cs typeface="Arial"/>
              </a:rPr>
              <a:t>Apelaciones</a:t>
            </a:r>
          </a:p>
        </p:txBody>
      </p:sp>
      <p:sp>
        <p:nvSpPr>
          <p:cNvPr id="3" name="Content Placeholder 2">
            <a:extLst>
              <a:ext uri="{FF2B5EF4-FFF2-40B4-BE49-F238E27FC236}">
                <a16:creationId xmlns="" xmlns:a16="http://schemas.microsoft.com/office/drawing/2014/main" id="{4CBCA997-8832-43BD-A585-65D757509B16}"/>
              </a:ext>
            </a:extLst>
          </p:cNvPr>
          <p:cNvSpPr>
            <a:spLocks noGrp="1"/>
          </p:cNvSpPr>
          <p:nvPr>
            <p:ph idx="4294967295"/>
          </p:nvPr>
        </p:nvSpPr>
        <p:spPr>
          <a:xfrm>
            <a:off x="838200" y="2139221"/>
            <a:ext cx="10515600" cy="3555967"/>
          </a:xfrm>
        </p:spPr>
        <p:txBody>
          <a:bodyPr vert="horz" lIns="91440" tIns="45720" rIns="91440" bIns="45720" rtlCol="0" anchor="t">
            <a:spAutoFit/>
          </a:bodyPr>
          <a:lstStyle/>
          <a:p>
            <a:pPr lvl="1">
              <a:spcBef>
                <a:spcPct val="0"/>
              </a:spcBef>
              <a:defRPr/>
            </a:pPr>
            <a:r>
              <a:rPr lang="es-US" sz="2800" b="0" i="0" strike="noStrike" cap="none" spc="0" baseline="0">
                <a:solidFill>
                  <a:srgbClr val="FFFFFF"/>
                </a:solidFill>
                <a:effectLst/>
                <a:latin typeface="Arial"/>
                <a:ea typeface="Arial"/>
                <a:cs typeface="Arial"/>
              </a:rPr>
              <a:t>Los solicitantes elegibles tendrán la oportunidad de presentar una apelación por escrito.</a:t>
            </a:r>
            <a:endParaRPr lang="en-US">
              <a:ea typeface="+mj-ea"/>
            </a:endParaRPr>
          </a:p>
          <a:p>
            <a:pPr marL="457200" lvl="1" indent="0">
              <a:spcBef>
                <a:spcPct val="0"/>
              </a:spcBef>
              <a:buClr>
                <a:srgbClr val="FFFFFF"/>
              </a:buClr>
              <a:buNone/>
              <a:defRPr/>
            </a:pPr>
            <a:r>
              <a:rPr lang="en-US" sz="2800">
                <a:latin typeface="Arial"/>
                <a:ea typeface="+mj-ea"/>
                <a:cs typeface="Arial"/>
              </a:rPr>
              <a:t>   </a:t>
            </a:r>
            <a:endParaRPr lang="en-US">
              <a:ea typeface="+mj-ea"/>
            </a:endParaRPr>
          </a:p>
          <a:p>
            <a:pPr lvl="1">
              <a:spcBef>
                <a:spcPct val="0"/>
              </a:spcBef>
              <a:defRPr/>
            </a:pPr>
            <a:r>
              <a:rPr lang="es-US" sz="2800" b="0" i="0" strike="noStrike" cap="none" spc="0" baseline="0">
                <a:solidFill>
                  <a:srgbClr val="FFFFFF"/>
                </a:solidFill>
                <a:effectLst/>
                <a:latin typeface="Arial"/>
                <a:ea typeface="Arial"/>
                <a:cs typeface="Arial"/>
              </a:rPr>
              <a:t>Los pasos necesarios para presentar una apelación se detallarán en la notificación de la adjudicación condicional de la subvención.  </a:t>
            </a:r>
          </a:p>
          <a:p>
            <a:pPr marL="457200" lvl="1" indent="0">
              <a:spcBef>
                <a:spcPct val="0"/>
              </a:spcBef>
              <a:buClr>
                <a:srgbClr val="FFFFFF"/>
              </a:buClr>
              <a:buNone/>
              <a:defRPr/>
            </a:pPr>
            <a:endParaRPr lang="en-US" sz="2800">
              <a:latin typeface="Arial"/>
              <a:ea typeface="+mj-ea"/>
              <a:cs typeface="Arial"/>
            </a:endParaRPr>
          </a:p>
          <a:p>
            <a:pPr lvl="1">
              <a:spcBef>
                <a:spcPct val="0"/>
              </a:spcBef>
              <a:defRPr/>
            </a:pPr>
            <a:r>
              <a:rPr lang="es-US" sz="2800" b="0" i="0" strike="noStrike" cap="none" spc="0" baseline="0">
                <a:solidFill>
                  <a:srgbClr val="FFFFFF"/>
                </a:solidFill>
                <a:effectLst/>
                <a:latin typeface="Arial"/>
                <a:ea typeface="Arial"/>
                <a:cs typeface="Arial"/>
              </a:rPr>
              <a:t>Las preguntas relacionadas con la apelación se pueden enviar a: </a:t>
            </a:r>
            <a:r>
              <a:rPr lang="es-US" sz="2800" b="0" i="0" strike="noStrike" cap="none" spc="0" baseline="0">
                <a:solidFill>
                  <a:srgbClr val="FFFFFF"/>
                </a:solidFill>
                <a:effectLst/>
                <a:latin typeface="Arial"/>
                <a:ea typeface="Arial"/>
                <a:cs typeface="Arial"/>
                <a:hlinkClick r:id="rId3" history="0"/>
              </a:rPr>
              <a:t>CCDDAppeals@dss.ca.gov</a:t>
            </a:r>
            <a:r>
              <a:rPr lang="es-US" sz="2800" b="0" i="0" strike="noStrike" cap="none" spc="0" baseline="0">
                <a:solidFill>
                  <a:srgbClr val="FFFFFF"/>
                </a:solidFill>
                <a:effectLst/>
                <a:latin typeface="Arial"/>
                <a:ea typeface="Arial"/>
                <a:cs typeface="Arial"/>
              </a:rPr>
              <a:t>.</a:t>
            </a:r>
            <a:endParaRPr lang="en-US" sz="2800">
              <a:ea typeface="+mj-ea"/>
            </a:endParaRPr>
          </a:p>
        </p:txBody>
      </p:sp>
    </p:spTree>
    <p:extLst>
      <p:ext uri="{BB962C8B-B14F-4D97-AF65-F5344CB8AC3E}">
        <p14:creationId xmlns:p14="http://schemas.microsoft.com/office/powerpoint/2010/main" val="836713726"/>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ECFAD9-3C58-4FAC-9903-454C7973670E}"/>
              </a:ext>
            </a:extLst>
          </p:cNvPr>
          <p:cNvSpPr>
            <a:spLocks noGrp="1"/>
          </p:cNvSpPr>
          <p:nvPr>
            <p:ph type="title"/>
          </p:nvPr>
        </p:nvSpPr>
        <p:spPr>
          <a:xfrm>
            <a:off x="838200" y="392421"/>
            <a:ext cx="10515600" cy="1325563"/>
          </a:xfrm>
          <a:solidFill>
            <a:srgbClr val="003162"/>
          </a:solidFill>
        </p:spPr>
        <p:txBody>
          <a:bodyPr vert="horz" lIns="91440" tIns="45720" rIns="91440" bIns="45720" rtlCol="0" anchor="ctr">
            <a:normAutofit/>
          </a:bodyPr>
          <a:lstStyle/>
          <a:p>
            <a:pPr algn="ctr"/>
            <a:r>
              <a:rPr lang="es-US" sz="3600" b="1" i="0" strike="noStrike" cap="none" spc="0" baseline="0">
                <a:solidFill>
                  <a:srgbClr val="FFFFFF"/>
                </a:solidFill>
                <a:effectLst/>
                <a:latin typeface="Arial"/>
                <a:ea typeface="Arial"/>
                <a:cs typeface="Arial"/>
              </a:rPr>
              <a:t>Proceso de revisión de solicitudes:</a:t>
            </a:r>
            <a:r>
              <a:rPr sz="3600"/>
              <a:t/>
            </a:r>
            <a:br>
              <a:rPr sz="3600"/>
            </a:br>
            <a:r>
              <a:rPr lang="es-US" sz="3600" b="1" i="0" strike="noStrike" cap="none" spc="0" baseline="0">
                <a:solidFill>
                  <a:srgbClr val="FFFFFF"/>
                </a:solidFill>
                <a:effectLst/>
                <a:latin typeface="Arial"/>
                <a:ea typeface="Arial"/>
                <a:cs typeface="Arial"/>
              </a:rPr>
              <a:t>Resultados</a:t>
            </a:r>
            <a:endParaRPr lang="en-US" sz="360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 xmlns:a16="http://schemas.microsoft.com/office/drawing/2014/main" id="{4CBCA997-8832-43BD-A585-65D757509B16}"/>
              </a:ext>
            </a:extLst>
          </p:cNvPr>
          <p:cNvSpPr>
            <a:spLocks noGrp="1"/>
          </p:cNvSpPr>
          <p:nvPr>
            <p:ph idx="4294967295"/>
          </p:nvPr>
        </p:nvSpPr>
        <p:spPr>
          <a:xfrm>
            <a:off x="766313" y="2513033"/>
            <a:ext cx="10515600" cy="3473671"/>
          </a:xfrm>
        </p:spPr>
        <p:txBody>
          <a:bodyPr vert="horz" lIns="91440" tIns="45720" rIns="91440" bIns="45720" rtlCol="0" anchor="t">
            <a:spAutoFit/>
          </a:bodyPr>
          <a:lstStyle/>
          <a:p>
            <a:pPr lvl="1">
              <a:spcBef>
                <a:spcPct val="0"/>
              </a:spcBef>
              <a:defRPr/>
            </a:pPr>
            <a:r>
              <a:rPr lang="es-US" sz="2800" b="0" i="0" strike="noStrike" cap="none" spc="0" baseline="0">
                <a:solidFill>
                  <a:srgbClr val="FFFFFF"/>
                </a:solidFill>
                <a:effectLst/>
                <a:latin typeface="Arial"/>
                <a:ea typeface="Arial"/>
                <a:cs typeface="Arial"/>
              </a:rPr>
              <a:t>Los solicitantes seleccionados recibirán una carta de adjudicación de la subvención.</a:t>
            </a:r>
            <a:endParaRPr lang="en-US" sz="1100">
              <a:ea typeface="+mj-ea"/>
            </a:endParaRPr>
          </a:p>
          <a:p>
            <a:pPr marL="457200" lvl="1" indent="0">
              <a:spcBef>
                <a:spcPct val="0"/>
              </a:spcBef>
              <a:buClr>
                <a:srgbClr val="FFFFFF"/>
              </a:buClr>
              <a:buNone/>
              <a:defRPr/>
            </a:pPr>
            <a:r>
              <a:rPr lang="en-US" sz="2800">
                <a:latin typeface="Arial" panose="020B0604020202020204" pitchFamily="34" charset="0"/>
                <a:ea typeface="+mj-ea"/>
                <a:cs typeface="Arial" panose="020B0604020202020204" pitchFamily="34" charset="0"/>
              </a:rPr>
              <a:t/>
            </a:r>
            <a:br>
              <a:rPr lang="en-US" sz="2800">
                <a:latin typeface="Arial" panose="020B0604020202020204" pitchFamily="34" charset="0"/>
                <a:ea typeface="+mj-ea"/>
                <a:cs typeface="Arial" panose="020B0604020202020204" pitchFamily="34" charset="0"/>
              </a:rPr>
            </a:br>
            <a:endParaRPr lang="en-US" sz="1100">
              <a:ea typeface="+mj-ea"/>
            </a:endParaRPr>
          </a:p>
          <a:p>
            <a:pPr lvl="1">
              <a:spcBef>
                <a:spcPct val="0"/>
              </a:spcBef>
              <a:defRPr/>
            </a:pPr>
            <a:r>
              <a:rPr lang="es-US" sz="2800" b="0" i="0" strike="noStrike" cap="none" spc="0" baseline="0">
                <a:solidFill>
                  <a:srgbClr val="FFFFFF"/>
                </a:solidFill>
                <a:effectLst/>
                <a:latin typeface="Arial"/>
                <a:ea typeface="Arial"/>
                <a:cs typeface="Arial"/>
              </a:rPr>
              <a:t>Las adjudicaciones finales también se publicarán en el sitio web del CDSS.</a:t>
            </a:r>
            <a:endParaRPr lang="en-US" sz="1100">
              <a:ea typeface="+mj-ea"/>
            </a:endParaRPr>
          </a:p>
          <a:p>
            <a:pPr marL="457200" lvl="1" indent="0">
              <a:spcBef>
                <a:spcPct val="0"/>
              </a:spcBef>
              <a:buClr>
                <a:srgbClr val="FFFFFF"/>
              </a:buClr>
              <a:buNone/>
              <a:defRPr/>
            </a:pPr>
            <a:r>
              <a:rPr lang="en-US" sz="2800">
                <a:latin typeface="Arial" panose="020B0604020202020204" pitchFamily="34" charset="0"/>
                <a:ea typeface="+mj-ea"/>
                <a:cs typeface="Arial" panose="020B0604020202020204" pitchFamily="34" charset="0"/>
              </a:rPr>
              <a:t/>
            </a:r>
            <a:br>
              <a:rPr lang="en-US" sz="2800">
                <a:latin typeface="Arial" panose="020B0604020202020204" pitchFamily="34" charset="0"/>
                <a:ea typeface="+mj-ea"/>
                <a:cs typeface="Arial" panose="020B0604020202020204" pitchFamily="34" charset="0"/>
              </a:rPr>
            </a:br>
            <a:endParaRPr lang="en-US" sz="1100">
              <a:ea typeface="+mj-ea"/>
            </a:endParaRPr>
          </a:p>
          <a:p>
            <a:pPr lvl="1">
              <a:spcBef>
                <a:spcPct val="0"/>
              </a:spcBef>
              <a:defRPr/>
            </a:pPr>
            <a:r>
              <a:rPr lang="es-US" sz="2800" b="0" i="0" strike="noStrike" cap="none" spc="0" baseline="0">
                <a:solidFill>
                  <a:srgbClr val="FFFFFF"/>
                </a:solidFill>
                <a:effectLst/>
                <a:latin typeface="Arial"/>
                <a:ea typeface="Arial"/>
                <a:cs typeface="Arial"/>
              </a:rPr>
              <a:t>Las cartas de adjudicación de la subvención se enviarán en 2023.</a:t>
            </a:r>
            <a:endParaRPr lang="en-US" altLang="en-US" sz="2800">
              <a:solidFill>
                <a:srgbClr val="FFFF00"/>
              </a:solidFill>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3273295410"/>
      </p:ext>
    </p:extLst>
  </p:cSld>
  <p:clrMapOvr>
    <a:masterClrMapping/>
  </p:clrMapOvr>
  <p:transition/>
  <p:extLst>
    <p:ext uri="{6950BFC3-D8DA-4A85-94F7-54DA5524770B}">
      <p188:commentRel xmlns="" xmlns:p188="http://schemas.microsoft.com/office/powerpoint/2018/8/main" r:id="rId3"/>
    </p:ext>
  </p:extLs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child care provider reading a book in Russian to a two year old. ">
            <a:extLst>
              <a:ext uri="{FF2B5EF4-FFF2-40B4-BE49-F238E27FC236}">
                <a16:creationId xmlns="" xmlns:a16="http://schemas.microsoft.com/office/drawing/2014/main" id="{58D800E4-1526-46E6-8F2E-4FA6EC65BCEE}"/>
              </a:ext>
            </a:extLst>
          </p:cNvPr>
          <p:cNvPicPr>
            <a:picLocks noGrp="1" noChangeAspect="1"/>
          </p:cNvPicPr>
          <p:nvPr>
            <p:ph idx="1"/>
          </p:nvPr>
        </p:nvPicPr>
        <p:blipFill>
          <a:blip r:embed="rId3">
            <a:alphaModFix amt="50000"/>
            <a:extLst>
              <a:ext uri="{28A0092B-C50C-407E-A947-70E740481C1C}">
                <a14:useLocalDpi xmlns:a14="http://schemas.microsoft.com/office/drawing/2010/main" val="0"/>
              </a:ext>
            </a:extLst>
          </a:blip>
          <a:srcRect t="15709" r="-1" b="-1"/>
          <a:stretch>
            <a:fillRect/>
          </a:stretch>
        </p:blipFill>
        <p:spPr>
          <a:xfrm>
            <a:off x="20" y="10"/>
            <a:ext cx="12188930" cy="6857990"/>
          </a:xfrm>
          <a:prstGeom prst="rect">
            <a:avLst/>
          </a:prstGeom>
        </p:spPr>
      </p:pic>
      <p:sp>
        <p:nvSpPr>
          <p:cNvPr id="2" name="Title 1">
            <a:extLst>
              <a:ext uri="{FF2B5EF4-FFF2-40B4-BE49-F238E27FC236}">
                <a16:creationId xmlns="" xmlns:a16="http://schemas.microsoft.com/office/drawing/2014/main" id="{453AB1BD-F64F-4B3D-92B5-6FBD7FBFFDF1}"/>
              </a:ext>
            </a:extLst>
          </p:cNvPr>
          <p:cNvSpPr>
            <a:spLocks noGrp="1"/>
          </p:cNvSpPr>
          <p:nvPr>
            <p:ph type="title"/>
          </p:nvPr>
        </p:nvSpPr>
        <p:spPr>
          <a:xfrm>
            <a:off x="1074810" y="2920322"/>
            <a:ext cx="10039350" cy="1017356"/>
          </a:xfrm>
        </p:spPr>
        <p:txBody>
          <a:bodyPr vert="horz" lIns="91440" tIns="45720" rIns="91440" bIns="45720" rtlCol="0" anchor="b">
            <a:normAutofit/>
          </a:bodyPr>
          <a:lstStyle/>
          <a:p>
            <a:pPr algn="ctr"/>
            <a:r>
              <a:rPr lang="es-US" sz="6000" b="1" i="0" strike="noStrike" cap="none" spc="0" baseline="0">
                <a:solidFill>
                  <a:srgbClr val="FFFFFF"/>
                </a:solidFill>
                <a:effectLst/>
                <a:latin typeface="Arial"/>
                <a:ea typeface="Arial"/>
                <a:cs typeface="Arial"/>
              </a:rPr>
              <a:t>Proceso de adjudicación</a:t>
            </a:r>
          </a:p>
        </p:txBody>
      </p:sp>
    </p:spTree>
    <p:extLst>
      <p:ext uri="{BB962C8B-B14F-4D97-AF65-F5344CB8AC3E}">
        <p14:creationId xmlns:p14="http://schemas.microsoft.com/office/powerpoint/2010/main" val="2758685660"/>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B247615-BBFE-476C-BEE7-58164B8645F3}"/>
              </a:ext>
            </a:extLst>
          </p:cNvPr>
          <p:cNvSpPr>
            <a:spLocks noGrp="1"/>
          </p:cNvSpPr>
          <p:nvPr>
            <p:ph type="title"/>
          </p:nvPr>
        </p:nvSpPr>
        <p:spPr>
          <a:xfrm>
            <a:off x="838200" y="392421"/>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Notificación de adjudicación</a:t>
            </a:r>
          </a:p>
        </p:txBody>
      </p:sp>
      <p:sp>
        <p:nvSpPr>
          <p:cNvPr id="3" name="Content Placeholder 2">
            <a:extLst>
              <a:ext uri="{FF2B5EF4-FFF2-40B4-BE49-F238E27FC236}">
                <a16:creationId xmlns="" xmlns:a16="http://schemas.microsoft.com/office/drawing/2014/main" id="{A2BC80EA-7AB9-4BCC-8974-8F3AB59A032F}"/>
              </a:ext>
            </a:extLst>
          </p:cNvPr>
          <p:cNvSpPr>
            <a:spLocks noGrp="1"/>
          </p:cNvSpPr>
          <p:nvPr>
            <p:ph idx="4294967295"/>
          </p:nvPr>
        </p:nvSpPr>
        <p:spPr>
          <a:xfrm>
            <a:off x="838200" y="1607259"/>
            <a:ext cx="10515600" cy="4046116"/>
          </a:xfrm>
        </p:spPr>
        <p:txBody>
          <a:bodyPr>
            <a:spAutoFit/>
          </a:bodyPr>
          <a:lstStyle/>
          <a:p>
            <a:r>
              <a:rPr lang="es-US" sz="2600" b="0" i="0" strike="noStrike" cap="none" spc="0" baseline="0">
                <a:solidFill>
                  <a:srgbClr val="FFFFFF"/>
                </a:solidFill>
                <a:effectLst/>
                <a:latin typeface="Arial"/>
                <a:ea typeface="Arial"/>
                <a:cs typeface="Arial"/>
              </a:rPr>
              <a:t>Las subvenciones se adjudicarán de forma competitiva en función de los criterios descritos en la sección 10310.1 del W&amp;IC.</a:t>
            </a:r>
          </a:p>
          <a:p>
            <a:r>
              <a:rPr lang="es-US" sz="2600" b="0" i="0" strike="noStrike" cap="none" spc="0" baseline="0">
                <a:solidFill>
                  <a:srgbClr val="FFFFFF"/>
                </a:solidFill>
                <a:effectLst/>
                <a:latin typeface="Arial"/>
                <a:ea typeface="Arial"/>
                <a:cs typeface="Arial"/>
              </a:rPr>
              <a:t>Se notificará a los solicitantes por correo electrónico de las cartas de adjudicación de financiación propuestas con instrucciones adicionales.</a:t>
            </a:r>
          </a:p>
          <a:p>
            <a:r>
              <a:rPr lang="es-US" sz="2600" b="0" i="0" strike="noStrike" cap="none" spc="0" baseline="0">
                <a:solidFill>
                  <a:srgbClr val="FFFFFF"/>
                </a:solidFill>
                <a:effectLst/>
                <a:latin typeface="Arial"/>
                <a:ea typeface="Arial"/>
                <a:cs typeface="Arial"/>
              </a:rPr>
              <a:t>Ninguna subvención es definitiva hasta que el CDSS reciba una notificación de adjudicación de la subvención completada y firmada, y todos los demás documentos requeridos del subsidiado.</a:t>
            </a:r>
          </a:p>
          <a:p>
            <a:r>
              <a:rPr lang="es-US" sz="2600" b="0" i="0" strike="noStrike" cap="none" spc="0" baseline="0">
                <a:solidFill>
                  <a:srgbClr val="FFFFFF"/>
                </a:solidFill>
                <a:effectLst/>
                <a:latin typeface="Arial"/>
                <a:ea typeface="Arial"/>
                <a:cs typeface="Arial"/>
              </a:rPr>
              <a:t>Los subvencionados deberán firmar certificaciones o acuerdos de cumplimiento adicionales.</a:t>
            </a:r>
          </a:p>
        </p:txBody>
      </p:sp>
    </p:spTree>
    <p:extLst>
      <p:ext uri="{BB962C8B-B14F-4D97-AF65-F5344CB8AC3E}">
        <p14:creationId xmlns:p14="http://schemas.microsoft.com/office/powerpoint/2010/main" val="1482393353"/>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child care provider reading a book in Russian to a two year old. ">
            <a:extLst>
              <a:ext uri="{FF2B5EF4-FFF2-40B4-BE49-F238E27FC236}">
                <a16:creationId xmlns="" xmlns:a16="http://schemas.microsoft.com/office/drawing/2014/main" id="{58D800E4-1526-46E6-8F2E-4FA6EC65BCEE}"/>
              </a:ext>
            </a:extLst>
          </p:cNvPr>
          <p:cNvPicPr>
            <a:picLocks noGrp="1" noChangeAspect="1"/>
          </p:cNvPicPr>
          <p:nvPr>
            <p:ph idx="1"/>
          </p:nvPr>
        </p:nvPicPr>
        <p:blipFill>
          <a:blip r:embed="rId3">
            <a:alphaModFix amt="50000"/>
            <a:extLst>
              <a:ext uri="{28A0092B-C50C-407E-A947-70E740481C1C}">
                <a14:useLocalDpi xmlns:a14="http://schemas.microsoft.com/office/drawing/2010/main" val="0"/>
              </a:ext>
            </a:extLst>
          </a:blip>
          <a:srcRect t="15709" r="-1" b="-1"/>
          <a:stretch>
            <a:fillRect/>
          </a:stretch>
        </p:blipFill>
        <p:spPr>
          <a:xfrm>
            <a:off x="20" y="10"/>
            <a:ext cx="12188930" cy="6857990"/>
          </a:xfrm>
          <a:prstGeom prst="rect">
            <a:avLst/>
          </a:prstGeom>
        </p:spPr>
      </p:pic>
      <p:sp>
        <p:nvSpPr>
          <p:cNvPr id="2" name="Title 1">
            <a:extLst>
              <a:ext uri="{FF2B5EF4-FFF2-40B4-BE49-F238E27FC236}">
                <a16:creationId xmlns="" xmlns:a16="http://schemas.microsoft.com/office/drawing/2014/main" id="{453AB1BD-F64F-4B3D-92B5-6FBD7FBFFDF1}"/>
              </a:ext>
            </a:extLst>
          </p:cNvPr>
          <p:cNvSpPr>
            <a:spLocks noGrp="1"/>
          </p:cNvSpPr>
          <p:nvPr>
            <p:ph type="title"/>
          </p:nvPr>
        </p:nvSpPr>
        <p:spPr>
          <a:xfrm>
            <a:off x="1074810" y="2397690"/>
            <a:ext cx="10039350" cy="1444752"/>
          </a:xfrm>
        </p:spPr>
        <p:txBody>
          <a:bodyPr vert="horz" lIns="91440" tIns="45720" rIns="91440" bIns="45720" rtlCol="0" anchor="b">
            <a:normAutofit/>
          </a:bodyPr>
          <a:lstStyle/>
          <a:p>
            <a:pPr algn="ctr"/>
            <a:r>
              <a:rPr lang="es-US" sz="6000" b="1" i="0" strike="noStrike" cap="none" spc="0" baseline="0">
                <a:solidFill>
                  <a:srgbClr val="FFFFFF"/>
                </a:solidFill>
                <a:effectLst/>
                <a:latin typeface="Arial"/>
                <a:ea typeface="Arial"/>
                <a:cs typeface="Arial"/>
              </a:rPr>
              <a:t>Requisitos de notificación</a:t>
            </a:r>
          </a:p>
        </p:txBody>
      </p:sp>
    </p:spTree>
    <p:extLst>
      <p:ext uri="{BB962C8B-B14F-4D97-AF65-F5344CB8AC3E}">
        <p14:creationId xmlns:p14="http://schemas.microsoft.com/office/powerpoint/2010/main" val="578182576"/>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ECFAD9-3C58-4FAC-9903-454C7973670E}"/>
              </a:ext>
            </a:extLst>
          </p:cNvPr>
          <p:cNvSpPr>
            <a:spLocks noGrp="1"/>
          </p:cNvSpPr>
          <p:nvPr>
            <p:ph type="title"/>
          </p:nvPr>
        </p:nvSpPr>
        <p:spPr>
          <a:xfrm>
            <a:off x="838200" y="392421"/>
            <a:ext cx="10515600" cy="1325563"/>
          </a:xfrm>
          <a:solidFill>
            <a:srgbClr val="003162"/>
          </a:solidFill>
        </p:spPr>
        <p:txBody>
          <a:bodyPr vert="horz" lIns="91440" tIns="45720" rIns="91440" bIns="45720" rtlCol="0" anchor="ctr">
            <a:normAutofit/>
          </a:bodyPr>
          <a:lstStyle/>
          <a:p>
            <a:pPr algn="ctr"/>
            <a:r>
              <a:rPr lang="es-US" sz="3600" b="1" i="0" strike="noStrike" cap="none" spc="0" baseline="0">
                <a:solidFill>
                  <a:srgbClr val="FFFFFF"/>
                </a:solidFill>
                <a:effectLst/>
                <a:latin typeface="Arial"/>
                <a:ea typeface="Arial"/>
                <a:cs typeface="Arial"/>
              </a:rPr>
              <a:t>Requisitos de notificación</a:t>
            </a:r>
          </a:p>
        </p:txBody>
      </p:sp>
      <p:sp>
        <p:nvSpPr>
          <p:cNvPr id="3" name="Content Placeholder 2">
            <a:extLst>
              <a:ext uri="{FF2B5EF4-FFF2-40B4-BE49-F238E27FC236}">
                <a16:creationId xmlns="" xmlns:a16="http://schemas.microsoft.com/office/drawing/2014/main" id="{4CBCA997-8832-43BD-A585-65D757509B16}"/>
              </a:ext>
            </a:extLst>
          </p:cNvPr>
          <p:cNvSpPr>
            <a:spLocks noGrp="1"/>
          </p:cNvSpPr>
          <p:nvPr>
            <p:ph idx="4294967295"/>
          </p:nvPr>
        </p:nvSpPr>
        <p:spPr>
          <a:xfrm>
            <a:off x="838200" y="1607259"/>
            <a:ext cx="10515600" cy="2035890"/>
          </a:xfrm>
        </p:spPr>
        <p:txBody>
          <a:bodyPr vert="horz" lIns="91440" tIns="45720" rIns="91440" bIns="45720" rtlCol="0" anchor="t">
            <a:spAutoFit/>
          </a:bodyPr>
          <a:lstStyle/>
          <a:p>
            <a:r>
              <a:rPr lang="es-US" sz="2800" b="0" i="0" strike="noStrike" cap="none" spc="0" baseline="0">
                <a:solidFill>
                  <a:srgbClr val="FFFFFF"/>
                </a:solidFill>
                <a:effectLst/>
                <a:latin typeface="Arial"/>
                <a:ea typeface="Arial"/>
                <a:cs typeface="Arial"/>
              </a:rPr>
              <a:t>Como requisito de financiación, todos los subvencionados aceptan enviar un Informe de gastos en una hoja de cálculo de Excel y los Informes de progreso anual. </a:t>
            </a:r>
            <a:endParaRPr lang="en-US"/>
          </a:p>
          <a:p>
            <a:pPr lvl="1"/>
            <a:r>
              <a:rPr lang="es-US" sz="2400" b="0" i="0" strike="noStrike" cap="none" spc="0" baseline="0">
                <a:solidFill>
                  <a:srgbClr val="FFFFFF"/>
                </a:solidFill>
                <a:effectLst/>
                <a:latin typeface="Arial"/>
                <a:ea typeface="Arial"/>
                <a:cs typeface="Arial"/>
              </a:rPr>
              <a:t>Consulte la página 23 de la RFA para conocer los requisitos de notificación adicionales.</a:t>
            </a:r>
          </a:p>
        </p:txBody>
      </p:sp>
    </p:spTree>
    <p:extLst>
      <p:ext uri="{BB962C8B-B14F-4D97-AF65-F5344CB8AC3E}">
        <p14:creationId xmlns:p14="http://schemas.microsoft.com/office/powerpoint/2010/main" val="1822618895"/>
      </p:ext>
    </p:extLst>
  </p:cSld>
  <p:clrMapOvr>
    <a:masterClrMapping/>
  </p:clrMapOvr>
  <p:transition/>
  <p:extLst>
    <p:ext uri="{6950BFC3-D8DA-4A85-94F7-54DA5524770B}">
      <p188:commentRel xmlns="" xmlns:p188="http://schemas.microsoft.com/office/powerpoint/2018/8/main" r:id="rId3"/>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914AC06-B6AE-4F55-BC0A-0517AF7198D6}"/>
              </a:ext>
            </a:extLst>
          </p:cNvPr>
          <p:cNvSpPr>
            <a:spLocks noGrp="1"/>
          </p:cNvSpPr>
          <p:nvPr>
            <p:ph type="title"/>
          </p:nvPr>
        </p:nvSpPr>
        <p:spPr/>
        <p:txBody>
          <a:bodyPr>
            <a:normAutofit/>
          </a:bodyPr>
          <a:lstStyle/>
          <a:p>
            <a:pPr algn="ctr"/>
            <a:r>
              <a:rPr lang="en-US" sz="4400" b="1">
                <a:solidFill>
                  <a:srgbClr val="003162"/>
                </a:solidFill>
                <a:latin typeface="Arial" panose="020B0604020202020204" pitchFamily="34" charset="0"/>
                <a:cs typeface="Arial" panose="020B0604020202020204" pitchFamily="34" charset="0"/>
              </a:rPr>
              <a:t>Using the Zoom Q&amp;A Feature</a:t>
            </a:r>
          </a:p>
        </p:txBody>
      </p:sp>
      <p:pic>
        <p:nvPicPr>
          <p:cNvPr id="4" name="Picture 3" descr="Screenshot of Zoom webinar controls. Control bar contains Audio Settings, Chat, Raise Hand, Q&amp;A, and Leave Meeting. There is a red circle around the Q&amp;A button.">
            <a:extLst>
              <a:ext uri="{FF2B5EF4-FFF2-40B4-BE49-F238E27FC236}">
                <a16:creationId xmlns="" xmlns:a16="http://schemas.microsoft.com/office/drawing/2014/main" id="{859672E5-989D-4955-A998-959FB32CC9FA}"/>
              </a:ext>
            </a:extLst>
          </p:cNvPr>
          <p:cNvPicPr>
            <a:picLocks noChangeAspect="1"/>
          </p:cNvPicPr>
          <p:nvPr/>
        </p:nvPicPr>
        <p:blipFill>
          <a:blip r:embed="rId3"/>
          <a:stretch>
            <a:fillRect/>
          </a:stretch>
        </p:blipFill>
        <p:spPr>
          <a:xfrm>
            <a:off x="301335" y="2113989"/>
            <a:ext cx="11589330" cy="2081493"/>
          </a:xfrm>
          <a:prstGeom prst="rect">
            <a:avLst/>
          </a:prstGeom>
        </p:spPr>
      </p:pic>
    </p:spTree>
    <p:extLst>
      <p:ext uri="{BB962C8B-B14F-4D97-AF65-F5344CB8AC3E}">
        <p14:creationId xmlns:p14="http://schemas.microsoft.com/office/powerpoint/2010/main" val="4028263014"/>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ECFAD9-3C58-4FAC-9903-454C7973670E}"/>
              </a:ext>
            </a:extLst>
          </p:cNvPr>
          <p:cNvSpPr>
            <a:spLocks noGrp="1"/>
          </p:cNvSpPr>
          <p:nvPr>
            <p:ph type="title"/>
          </p:nvPr>
        </p:nvSpPr>
        <p:spPr>
          <a:xfrm>
            <a:off x="838200" y="392421"/>
            <a:ext cx="10515600" cy="1325563"/>
          </a:xfrm>
          <a:solidFill>
            <a:srgbClr val="003162"/>
          </a:solidFill>
        </p:spPr>
        <p:txBody>
          <a:bodyPr>
            <a:normAutofit/>
          </a:bodyPr>
          <a:lstStyle/>
          <a:p>
            <a:pPr algn="ctr"/>
            <a:r>
              <a:rPr lang="es-US" sz="3600" b="1" i="0" strike="noStrike" cap="none" spc="0" baseline="0">
                <a:solidFill>
                  <a:srgbClr val="FFFFFF"/>
                </a:solidFill>
                <a:effectLst/>
                <a:latin typeface="Arial"/>
                <a:ea typeface="Arial"/>
                <a:cs typeface="Arial"/>
              </a:rPr>
              <a:t>Información importante</a:t>
            </a:r>
            <a:endParaRPr lang="en-US" sz="360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 xmlns:a16="http://schemas.microsoft.com/office/drawing/2014/main" id="{4CBCA997-8832-43BD-A585-65D757509B16}"/>
              </a:ext>
            </a:extLst>
          </p:cNvPr>
          <p:cNvSpPr>
            <a:spLocks noGrp="1"/>
          </p:cNvSpPr>
          <p:nvPr>
            <p:ph idx="4294967295"/>
          </p:nvPr>
        </p:nvSpPr>
        <p:spPr>
          <a:xfrm>
            <a:off x="838200" y="1607259"/>
            <a:ext cx="10515600" cy="4192509"/>
          </a:xfrm>
        </p:spPr>
        <p:txBody>
          <a:bodyPr vert="horz" lIns="91440" tIns="45720" rIns="91440" bIns="45720" rtlCol="0" anchor="t">
            <a:normAutofit fontScale="90000" lnSpcReduction="10000"/>
          </a:bodyPr>
          <a:lstStyle/>
          <a:p>
            <a:r>
              <a:rPr lang="es-US" sz="2800" b="0" i="0" strike="noStrike" cap="none" spc="0" baseline="0">
                <a:solidFill>
                  <a:srgbClr val="FFFFFF"/>
                </a:solidFill>
                <a:effectLst/>
                <a:latin typeface="Arial"/>
                <a:ea typeface="Arial"/>
                <a:cs typeface="Arial"/>
              </a:rPr>
              <a:t>La solicitud y la información relacionada se pueden encontrar en la </a:t>
            </a:r>
            <a:r>
              <a:rPr lang="es-US" sz="2800" b="0" i="0" strike="noStrike" cap="none" spc="0" baseline="0">
                <a:solidFill>
                  <a:srgbClr val="FFFF00"/>
                </a:solidFill>
                <a:effectLst/>
                <a:latin typeface="Arial"/>
                <a:ea typeface="Arial"/>
                <a:cs typeface="Arial"/>
                <a:hlinkClick r:id="rId3" history="0"/>
              </a:rPr>
              <a:t>página web de Nuevas construcciones y Renovaciones importantes</a:t>
            </a:r>
            <a:endParaRPr lang="en-US">
              <a:latin typeface="Arial"/>
              <a:cs typeface="Arial"/>
            </a:endParaRPr>
          </a:p>
          <a:p>
            <a:pPr>
              <a:buClr>
                <a:srgbClr val="FFFFFF"/>
              </a:buClr>
            </a:pPr>
            <a:r>
              <a:rPr lang="es-US" sz="2800" b="0" i="0" strike="noStrike" cap="none" spc="0" baseline="0">
                <a:solidFill>
                  <a:srgbClr val="FFFFFF"/>
                </a:solidFill>
                <a:effectLst/>
                <a:latin typeface="Arial"/>
                <a:ea typeface="Arial"/>
                <a:cs typeface="Arial"/>
              </a:rPr>
              <a:t>Envíe sus preguntas a más tardar el 20 de enero de 2023.</a:t>
            </a:r>
          </a:p>
          <a:p>
            <a:pPr>
              <a:buClr>
                <a:srgbClr val="FFFFFF"/>
              </a:buClr>
            </a:pPr>
            <a:r>
              <a:rPr lang="es-US" sz="2800" b="0" i="0" strike="noStrike" cap="none" spc="0" baseline="0">
                <a:solidFill>
                  <a:srgbClr val="FFFFFF"/>
                </a:solidFill>
                <a:effectLst/>
                <a:latin typeface="Arial"/>
                <a:ea typeface="Arial"/>
                <a:cs typeface="Arial"/>
              </a:rPr>
              <a:t>Las solicitudes terminarán a las 11:59 p. m. PST, el 31 de enero de 2023.</a:t>
            </a:r>
            <a:endParaRPr lang="en-US"/>
          </a:p>
          <a:p>
            <a:pPr>
              <a:buClr>
                <a:srgbClr val="FFFFFF"/>
              </a:buClr>
            </a:pPr>
            <a:r>
              <a:rPr lang="es-US" sz="2800" b="0" i="0" strike="noStrike" cap="none" spc="0" baseline="0">
                <a:solidFill>
                  <a:srgbClr val="FFFFFF"/>
                </a:solidFill>
                <a:effectLst/>
                <a:latin typeface="Arial"/>
                <a:ea typeface="Arial"/>
                <a:cs typeface="Arial"/>
              </a:rPr>
              <a:t>Se puede acceder a las preguntas frecuentes en el CDSS y el centro de ayuda de los LIIF </a:t>
            </a:r>
            <a:r>
              <a:rPr lang="es-US" sz="2800" b="0" i="0" strike="noStrike" cap="none" spc="0" baseline="0">
                <a:solidFill>
                  <a:srgbClr val="FFFFFF"/>
                </a:solidFill>
                <a:effectLst/>
                <a:latin typeface="Arial"/>
                <a:ea typeface="Arial"/>
                <a:cs typeface="Arial"/>
                <a:hlinkClick r:id="rId4" history="0"/>
              </a:rPr>
              <a:t>liifund.zendesk.com</a:t>
            </a:r>
          </a:p>
          <a:p>
            <a:pPr>
              <a:lnSpc>
                <a:spcPct val="100000"/>
              </a:lnSpc>
            </a:pPr>
            <a:r>
              <a:rPr lang="es-US" sz="2800" b="0" i="0" strike="noStrike" cap="none" spc="0" baseline="0">
                <a:solidFill>
                  <a:srgbClr val="FFFFFF"/>
                </a:solidFill>
                <a:effectLst/>
                <a:latin typeface="Arial"/>
                <a:ea typeface="Arial"/>
                <a:cs typeface="Arial"/>
              </a:rPr>
              <a:t>Envíe sus preguntas por correo electrónico a </a:t>
            </a:r>
            <a:r>
              <a:rPr lang="es-US" sz="2800" b="0" i="0" strike="noStrike" cap="none" spc="0" baseline="0">
                <a:solidFill>
                  <a:srgbClr val="FFFFFF"/>
                </a:solidFill>
                <a:effectLst/>
                <a:latin typeface="Arial"/>
                <a:ea typeface="Arial"/>
                <a:cs typeface="Arial"/>
                <a:hlinkClick r:id="rId5" history="0"/>
              </a:rPr>
              <a:t>CCDDFacilities@dss.ca.gov</a:t>
            </a:r>
            <a:endParaRPr lang="en-US">
              <a:latin typeface="Arial"/>
              <a:cs typeface="Arial"/>
            </a:endParaRPr>
          </a:p>
          <a:p>
            <a:pPr lvl="1">
              <a:lnSpc>
                <a:spcPct val="100000"/>
              </a:lnSpc>
              <a:spcAft>
                <a:spcPts val="1200"/>
              </a:spcAft>
            </a:pPr>
            <a:r>
              <a:rPr lang="es-US" sz="2400" b="0" i="0" strike="noStrike" cap="none" spc="0" baseline="0">
                <a:solidFill>
                  <a:srgbClr val="FFFFFF"/>
                </a:solidFill>
                <a:effectLst/>
                <a:latin typeface="Arial"/>
                <a:ea typeface="Arial"/>
                <a:cs typeface="Arial"/>
              </a:rPr>
              <a:t>Indique “Pregunta del CCDD-IGP NCMR” en la línea de asunto.</a:t>
            </a:r>
          </a:p>
        </p:txBody>
      </p:sp>
    </p:spTree>
    <p:extLst>
      <p:ext uri="{BB962C8B-B14F-4D97-AF65-F5344CB8AC3E}">
        <p14:creationId xmlns:p14="http://schemas.microsoft.com/office/powerpoint/2010/main" val="2219596825"/>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child care provider reading a book in Russian to a two year old. ">
            <a:extLst>
              <a:ext uri="{FF2B5EF4-FFF2-40B4-BE49-F238E27FC236}">
                <a16:creationId xmlns="" xmlns:a16="http://schemas.microsoft.com/office/drawing/2014/main" id="{58D800E4-1526-46E6-8F2E-4FA6EC65BCEE}"/>
              </a:ext>
            </a:extLst>
          </p:cNvPr>
          <p:cNvPicPr>
            <a:picLocks noGrp="1" noChangeAspect="1"/>
          </p:cNvPicPr>
          <p:nvPr>
            <p:ph idx="1"/>
          </p:nvPr>
        </p:nvPicPr>
        <p:blipFill>
          <a:blip r:embed="rId3">
            <a:alphaModFix amt="50000"/>
            <a:extLst>
              <a:ext uri="{28A0092B-C50C-407E-A947-70E740481C1C}">
                <a14:useLocalDpi xmlns:a14="http://schemas.microsoft.com/office/drawing/2010/main" val="0"/>
              </a:ext>
            </a:extLst>
          </a:blip>
          <a:srcRect t="15709" r="-1" b="-1"/>
          <a:stretch>
            <a:fillRect/>
          </a:stretch>
        </p:blipFill>
        <p:spPr>
          <a:xfrm>
            <a:off x="20" y="10"/>
            <a:ext cx="12188930" cy="6857990"/>
          </a:xfrm>
          <a:prstGeom prst="rect">
            <a:avLst/>
          </a:prstGeom>
        </p:spPr>
      </p:pic>
      <p:sp>
        <p:nvSpPr>
          <p:cNvPr id="2" name="Title 1">
            <a:extLst>
              <a:ext uri="{FF2B5EF4-FFF2-40B4-BE49-F238E27FC236}">
                <a16:creationId xmlns="" xmlns:a16="http://schemas.microsoft.com/office/drawing/2014/main" id="{453AB1BD-F64F-4B3D-92B5-6FBD7FBFFDF1}"/>
              </a:ext>
            </a:extLst>
          </p:cNvPr>
          <p:cNvSpPr>
            <a:spLocks noGrp="1"/>
          </p:cNvSpPr>
          <p:nvPr>
            <p:ph type="title"/>
          </p:nvPr>
        </p:nvSpPr>
        <p:spPr>
          <a:xfrm>
            <a:off x="1074810" y="2411338"/>
            <a:ext cx="10039350" cy="1444752"/>
          </a:xfrm>
        </p:spPr>
        <p:txBody>
          <a:bodyPr vert="horz" lIns="91440" tIns="45720" rIns="91440" bIns="45720" rtlCol="0" anchor="b">
            <a:normAutofit/>
          </a:bodyPr>
          <a:lstStyle/>
          <a:p>
            <a:pPr algn="ctr"/>
            <a:r>
              <a:rPr lang="es-US" sz="6000" b="1" i="0" strike="noStrike" cap="none" spc="0" baseline="0">
                <a:solidFill>
                  <a:srgbClr val="FFFFFF"/>
                </a:solidFill>
                <a:effectLst/>
                <a:latin typeface="Arial"/>
                <a:ea typeface="Arial"/>
                <a:cs typeface="Arial"/>
              </a:rPr>
              <a:t>Cierre</a:t>
            </a:r>
          </a:p>
        </p:txBody>
      </p:sp>
    </p:spTree>
    <p:extLst>
      <p:ext uri="{BB962C8B-B14F-4D97-AF65-F5344CB8AC3E}">
        <p14:creationId xmlns:p14="http://schemas.microsoft.com/office/powerpoint/2010/main" val="77589124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2C955BC-CC12-4B4E-8CC3-B4F2FC34C79C}"/>
              </a:ext>
            </a:extLst>
          </p:cNvPr>
          <p:cNvSpPr>
            <a:spLocks noGrp="1"/>
          </p:cNvSpPr>
          <p:nvPr>
            <p:ph type="title"/>
          </p:nvPr>
        </p:nvSpPr>
        <p:spPr>
          <a:xfrm>
            <a:off x="838200" y="392421"/>
            <a:ext cx="10515600" cy="1325563"/>
          </a:xfrm>
        </p:spPr>
        <p:txBody>
          <a:bodyPr>
            <a:normAutofit/>
          </a:bodyPr>
          <a:lstStyle/>
          <a:p>
            <a:pPr algn="ctr"/>
            <a:r>
              <a:rPr lang="es-US" sz="3600" b="1" i="0" strike="noStrike" cap="none" spc="0" baseline="0">
                <a:solidFill>
                  <a:srgbClr val="FFFFFF"/>
                </a:solidFill>
                <a:effectLst/>
                <a:latin typeface="Arial"/>
                <a:ea typeface="Arial"/>
                <a:cs typeface="Arial"/>
              </a:rPr>
              <a:t>Bienvenida y presentaciones	</a:t>
            </a:r>
          </a:p>
        </p:txBody>
      </p:sp>
      <p:sp>
        <p:nvSpPr>
          <p:cNvPr id="4" name="Content Placeholder 3">
            <a:extLst>
              <a:ext uri="{FF2B5EF4-FFF2-40B4-BE49-F238E27FC236}">
                <a16:creationId xmlns="" xmlns:a16="http://schemas.microsoft.com/office/drawing/2014/main" id="{72DFCA9A-01B7-42FA-BD3E-1FF8AA6D9538}"/>
              </a:ext>
            </a:extLst>
          </p:cNvPr>
          <p:cNvSpPr>
            <a:spLocks noGrp="1"/>
          </p:cNvSpPr>
          <p:nvPr>
            <p:ph idx="4294967295"/>
          </p:nvPr>
        </p:nvSpPr>
        <p:spPr>
          <a:xfrm>
            <a:off x="838200" y="1607259"/>
            <a:ext cx="10515600" cy="3818697"/>
          </a:xfrm>
        </p:spPr>
        <p:txBody>
          <a:bodyPr vert="horz" lIns="91440" tIns="45720" rIns="91440" bIns="45720" rtlCol="0" anchor="t">
            <a:noAutofit/>
          </a:bodyPr>
          <a:lstStyle/>
          <a:p>
            <a:pPr marL="0" indent="0">
              <a:buNone/>
            </a:pPr>
            <a:r>
              <a:rPr lang="es-US" sz="2400" b="0" i="0" strike="noStrike" cap="none" spc="0" baseline="0">
                <a:solidFill>
                  <a:srgbClr val="FFFFFF"/>
                </a:solidFill>
                <a:effectLst/>
                <a:latin typeface="Arial"/>
                <a:ea typeface="Arial"/>
                <a:cs typeface="Arial"/>
              </a:rPr>
              <a:t>Dra. Lupe Jaime-Mileham</a:t>
            </a:r>
            <a:endParaRPr lang="en-US"/>
          </a:p>
          <a:p>
            <a:pPr lvl="1"/>
            <a:r>
              <a:rPr lang="es-US" sz="2400" b="0" i="0" strike="noStrike" cap="none" spc="0" baseline="0">
                <a:solidFill>
                  <a:srgbClr val="FFFFFF"/>
                </a:solidFill>
                <a:effectLst/>
                <a:latin typeface="Arial"/>
                <a:ea typeface="Arial"/>
                <a:cs typeface="Arial"/>
              </a:rPr>
              <a:t>Directora adjunta </a:t>
            </a:r>
          </a:p>
          <a:p>
            <a:pPr lvl="1"/>
            <a:r>
              <a:rPr lang="es-US" sz="2400" b="0" i="0" strike="noStrike" cap="none" spc="0" baseline="0">
                <a:solidFill>
                  <a:srgbClr val="FFFFFF"/>
                </a:solidFill>
                <a:effectLst/>
                <a:latin typeface="Arial"/>
                <a:ea typeface="Arial"/>
                <a:cs typeface="Arial"/>
              </a:rPr>
              <a:t>División de Cuidado y Desarrollo Infantil</a:t>
            </a:r>
            <a:endParaRPr lang="en-US"/>
          </a:p>
          <a:p>
            <a:endParaRPr lang="en-US" sz="2400"/>
          </a:p>
          <a:p>
            <a:endParaRPr lang="en-US" sz="2400"/>
          </a:p>
          <a:p>
            <a:pPr marL="0" indent="0">
              <a:buNone/>
            </a:pPr>
            <a:endParaRPr lang="en-US"/>
          </a:p>
        </p:txBody>
      </p:sp>
    </p:spTree>
    <p:extLst>
      <p:ext uri="{BB962C8B-B14F-4D97-AF65-F5344CB8AC3E}">
        <p14:creationId xmlns:p14="http://schemas.microsoft.com/office/powerpoint/2010/main" val="93393353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99BCC6F-28F5-446C-9EEF-574F9C7EF640}"/>
              </a:ext>
            </a:extLst>
          </p:cNvPr>
          <p:cNvSpPr>
            <a:spLocks noGrp="1"/>
          </p:cNvSpPr>
          <p:nvPr>
            <p:ph type="title"/>
          </p:nvPr>
        </p:nvSpPr>
        <p:spPr/>
        <p:txBody>
          <a:bodyPr>
            <a:normAutofit fontScale="90000"/>
          </a:bodyPr>
          <a:lstStyle/>
          <a:p>
            <a:pPr algn="ctr"/>
            <a:r>
              <a:rPr lang="es-US" sz="3600" b="1" i="0" strike="noStrike" cap="none" spc="0" baseline="0" dirty="0">
                <a:solidFill>
                  <a:srgbClr val="FFFFFF"/>
                </a:solidFill>
                <a:effectLst/>
                <a:latin typeface="Arial"/>
                <a:ea typeface="Arial"/>
                <a:cs typeface="Arial"/>
              </a:rPr>
              <a:t>Orden del día del seminario web sobre el Programa de subvenciones para infraestructura</a:t>
            </a:r>
            <a:endParaRPr lang="en-US" dirty="0"/>
          </a:p>
        </p:txBody>
      </p:sp>
      <p:sp>
        <p:nvSpPr>
          <p:cNvPr id="3" name="Content Placeholder 2">
            <a:extLst>
              <a:ext uri="{FF2B5EF4-FFF2-40B4-BE49-F238E27FC236}">
                <a16:creationId xmlns="" xmlns:a16="http://schemas.microsoft.com/office/drawing/2014/main" id="{8A4A0ABF-6020-4827-B048-821A198D8A90}"/>
              </a:ext>
            </a:extLst>
          </p:cNvPr>
          <p:cNvSpPr>
            <a:spLocks noGrp="1"/>
          </p:cNvSpPr>
          <p:nvPr>
            <p:ph sz="half" idx="1"/>
          </p:nvPr>
        </p:nvSpPr>
        <p:spPr/>
        <p:txBody>
          <a:bodyPr vert="horz" lIns="91440" tIns="45720" rIns="91440" bIns="45720" rtlCol="0" anchor="t">
            <a:noAutofit/>
          </a:bodyPr>
          <a:lstStyle/>
          <a:p>
            <a:pPr>
              <a:lnSpc>
                <a:spcPct val="100000"/>
              </a:lnSpc>
            </a:pPr>
            <a:r>
              <a:rPr lang="es-US" sz="2800" b="0" i="0" strike="noStrike" cap="none" spc="0" baseline="0">
                <a:solidFill>
                  <a:srgbClr val="FFFFFF"/>
                </a:solidFill>
                <a:effectLst/>
                <a:latin typeface="Arial"/>
                <a:ea typeface="Arial"/>
                <a:cs typeface="Arial"/>
              </a:rPr>
              <a:t>Bienvenida y presentaciones</a:t>
            </a:r>
          </a:p>
          <a:p>
            <a:pPr>
              <a:lnSpc>
                <a:spcPct val="100000"/>
              </a:lnSpc>
            </a:pPr>
            <a:r>
              <a:rPr lang="es-US" sz="2800" b="0" i="0" strike="noStrike" cap="none" spc="0" baseline="0">
                <a:solidFill>
                  <a:srgbClr val="FFFFFF"/>
                </a:solidFill>
                <a:effectLst/>
                <a:latin typeface="Arial"/>
                <a:ea typeface="Arial"/>
                <a:cs typeface="Arial"/>
              </a:rPr>
              <a:t>Autoridad y propósito </a:t>
            </a:r>
            <a:endParaRPr lang="en-US"/>
          </a:p>
          <a:p>
            <a:pPr>
              <a:lnSpc>
                <a:spcPct val="100000"/>
              </a:lnSpc>
            </a:pPr>
            <a:r>
              <a:rPr lang="es-US" sz="2800" b="0" i="0" strike="noStrike" cap="none" spc="0" baseline="0">
                <a:solidFill>
                  <a:srgbClr val="FFFFFF"/>
                </a:solidFill>
                <a:effectLst/>
                <a:latin typeface="Arial"/>
                <a:ea typeface="Arial"/>
                <a:cs typeface="Arial"/>
              </a:rPr>
              <a:t>Proceso de la Petición de Solicitud</a:t>
            </a:r>
          </a:p>
          <a:p>
            <a:pPr>
              <a:lnSpc>
                <a:spcPct val="100000"/>
              </a:lnSpc>
            </a:pPr>
            <a:r>
              <a:rPr lang="es-US" sz="2800" b="0" i="0" strike="noStrike" cap="none" spc="0" baseline="0">
                <a:solidFill>
                  <a:srgbClr val="FFFFFF"/>
                </a:solidFill>
                <a:effectLst/>
                <a:latin typeface="Arial"/>
                <a:ea typeface="Arial"/>
                <a:cs typeface="Arial"/>
              </a:rPr>
              <a:t>Criterios de elegibilidad</a:t>
            </a:r>
          </a:p>
        </p:txBody>
      </p:sp>
      <p:sp>
        <p:nvSpPr>
          <p:cNvPr id="4" name="Content Placeholder 3">
            <a:extLst>
              <a:ext uri="{FF2B5EF4-FFF2-40B4-BE49-F238E27FC236}">
                <a16:creationId xmlns="" xmlns:a16="http://schemas.microsoft.com/office/drawing/2014/main" id="{6D5FA024-239F-4435-9F3B-54566CDB85DF}"/>
              </a:ext>
            </a:extLst>
          </p:cNvPr>
          <p:cNvSpPr>
            <a:spLocks noGrp="1"/>
          </p:cNvSpPr>
          <p:nvPr>
            <p:ph sz="half" idx="2"/>
          </p:nvPr>
        </p:nvSpPr>
        <p:spPr/>
        <p:txBody>
          <a:bodyPr/>
          <a:lstStyle/>
          <a:p>
            <a:pPr>
              <a:lnSpc>
                <a:spcPct val="100000"/>
              </a:lnSpc>
            </a:pPr>
            <a:r>
              <a:rPr lang="es-US" sz="2800" b="0" i="0" strike="noStrike" cap="none" spc="0" baseline="0">
                <a:solidFill>
                  <a:srgbClr val="FFFFFF"/>
                </a:solidFill>
                <a:effectLst/>
                <a:latin typeface="Arial"/>
                <a:ea typeface="Arial"/>
                <a:cs typeface="Arial"/>
              </a:rPr>
              <a:t>Prioridades de financiamiento</a:t>
            </a:r>
          </a:p>
          <a:p>
            <a:pPr>
              <a:lnSpc>
                <a:spcPct val="100000"/>
              </a:lnSpc>
            </a:pPr>
            <a:r>
              <a:rPr lang="es-US" sz="2800" b="0" i="0" strike="noStrike" cap="none" spc="0" baseline="0">
                <a:solidFill>
                  <a:srgbClr val="FFFFFF"/>
                </a:solidFill>
                <a:effectLst/>
                <a:latin typeface="Arial"/>
                <a:ea typeface="Arial"/>
                <a:cs typeface="Arial"/>
              </a:rPr>
              <a:t>Proceso de solicitud </a:t>
            </a:r>
          </a:p>
          <a:p>
            <a:pPr>
              <a:lnSpc>
                <a:spcPct val="100000"/>
              </a:lnSpc>
            </a:pPr>
            <a:r>
              <a:rPr lang="es-US" sz="2800" b="0" i="0" strike="noStrike" cap="none" spc="0" baseline="0">
                <a:solidFill>
                  <a:srgbClr val="FFFFFF"/>
                </a:solidFill>
                <a:effectLst/>
                <a:latin typeface="Arial"/>
                <a:ea typeface="Arial"/>
                <a:cs typeface="Arial"/>
              </a:rPr>
              <a:t>Proceso de puntuación</a:t>
            </a:r>
          </a:p>
          <a:p>
            <a:pPr>
              <a:lnSpc>
                <a:spcPct val="100000"/>
              </a:lnSpc>
            </a:pPr>
            <a:r>
              <a:rPr lang="es-US" sz="2800" b="0" i="0" strike="noStrike" cap="none" spc="0" baseline="0">
                <a:solidFill>
                  <a:srgbClr val="FFFFFF"/>
                </a:solidFill>
                <a:effectLst/>
                <a:latin typeface="Arial"/>
                <a:ea typeface="Arial"/>
                <a:cs typeface="Arial"/>
              </a:rPr>
              <a:t>Fechas importantes</a:t>
            </a:r>
          </a:p>
          <a:p>
            <a:pPr>
              <a:lnSpc>
                <a:spcPct val="100000"/>
              </a:lnSpc>
            </a:pPr>
            <a:r>
              <a:rPr lang="es-US" sz="2800" b="0" i="0" strike="noStrike" cap="none" spc="0" baseline="0">
                <a:solidFill>
                  <a:srgbClr val="FFFFFF"/>
                </a:solidFill>
                <a:effectLst/>
                <a:latin typeface="Arial"/>
                <a:ea typeface="Arial"/>
                <a:cs typeface="Arial"/>
              </a:rPr>
              <a:t>Cierre</a:t>
            </a:r>
          </a:p>
          <a:p>
            <a:endParaRPr lang="en-US"/>
          </a:p>
        </p:txBody>
      </p:sp>
    </p:spTree>
    <p:extLst>
      <p:ext uri="{BB962C8B-B14F-4D97-AF65-F5344CB8AC3E}">
        <p14:creationId xmlns:p14="http://schemas.microsoft.com/office/powerpoint/2010/main" val="105660466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ED10E59-A176-38ED-1B7E-4E4F7AEB8733}"/>
              </a:ext>
            </a:extLst>
          </p:cNvPr>
          <p:cNvSpPr>
            <a:spLocks noGrp="1"/>
          </p:cNvSpPr>
          <p:nvPr>
            <p:ph type="title"/>
          </p:nvPr>
        </p:nvSpPr>
        <p:spPr/>
        <p:txBody>
          <a:bodyPr/>
          <a:lstStyle/>
          <a:p>
            <a:r>
              <a:rPr lang="es-US" sz="3600" b="1" i="0" strike="noStrike" cap="none" spc="0" baseline="0">
                <a:solidFill>
                  <a:srgbClr val="FFFFFF"/>
                </a:solidFill>
                <a:effectLst/>
                <a:latin typeface="Arial"/>
                <a:ea typeface="Arial"/>
                <a:cs typeface="Arial"/>
              </a:rPr>
              <a:t>Propósito del seminario web</a:t>
            </a:r>
            <a:endParaRPr lang="en-US"/>
          </a:p>
        </p:txBody>
      </p:sp>
      <p:sp>
        <p:nvSpPr>
          <p:cNvPr id="3" name="Content Placeholder 2">
            <a:extLst>
              <a:ext uri="{FF2B5EF4-FFF2-40B4-BE49-F238E27FC236}">
                <a16:creationId xmlns="" xmlns:a16="http://schemas.microsoft.com/office/drawing/2014/main" id="{4563CDA0-92F3-AA09-3DFF-DA09A8A9A9F9}"/>
              </a:ext>
            </a:extLst>
          </p:cNvPr>
          <p:cNvSpPr>
            <a:spLocks noGrp="1"/>
          </p:cNvSpPr>
          <p:nvPr>
            <p:ph idx="1"/>
          </p:nvPr>
        </p:nvSpPr>
        <p:spPr/>
        <p:txBody>
          <a:bodyPr vert="horz" lIns="91440" tIns="45720" rIns="91440" bIns="45720" rtlCol="0" anchor="t">
            <a:noAutofit/>
          </a:bodyPr>
          <a:lstStyle/>
          <a:p>
            <a:r>
              <a:rPr lang="es-US" sz="2800" b="0" i="0" strike="noStrike" cap="none" spc="0" baseline="0">
                <a:solidFill>
                  <a:srgbClr val="FFFFFF"/>
                </a:solidFill>
                <a:effectLst/>
                <a:latin typeface="Arial"/>
                <a:ea typeface="Arial"/>
                <a:cs typeface="Arial"/>
              </a:rPr>
              <a:t>Brindar información y recursos a nuestros socios externos que también apoyan a los proveedores de cuidado y desarrollo infantil</a:t>
            </a:r>
          </a:p>
          <a:p>
            <a:pPr>
              <a:buClr>
                <a:srgbClr val="FFFFFF"/>
              </a:buClr>
            </a:pPr>
            <a:r>
              <a:rPr lang="es-US" sz="2800" b="0" i="0" strike="noStrike" cap="none" spc="0" baseline="0">
                <a:solidFill>
                  <a:srgbClr val="FFFFFF"/>
                </a:solidFill>
                <a:effectLst/>
                <a:latin typeface="Arial"/>
                <a:ea typeface="Arial"/>
                <a:cs typeface="Arial"/>
              </a:rPr>
              <a:t>Proporcionar una vista previa del IGP-NCMR, la RFA y la solicitud </a:t>
            </a:r>
          </a:p>
          <a:p>
            <a:pPr>
              <a:buClr>
                <a:srgbClr val="FFFFFF"/>
              </a:buClr>
            </a:pPr>
            <a:r>
              <a:rPr lang="es-US" sz="2800" b="0" i="0" strike="noStrike" cap="none" spc="0" baseline="0">
                <a:solidFill>
                  <a:srgbClr val="FFFFFF"/>
                </a:solidFill>
                <a:effectLst/>
                <a:latin typeface="Arial"/>
                <a:ea typeface="Arial"/>
                <a:cs typeface="Arial"/>
              </a:rPr>
              <a:t>Capacitar a nuestros socios externos para que respondan preguntas cuando se reciban de posibles solicitantes</a:t>
            </a:r>
            <a:endParaRPr lang="en-US"/>
          </a:p>
        </p:txBody>
      </p:sp>
    </p:spTree>
    <p:extLst>
      <p:ext uri="{BB962C8B-B14F-4D97-AF65-F5344CB8AC3E}">
        <p14:creationId xmlns:p14="http://schemas.microsoft.com/office/powerpoint/2010/main" val="16843175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child care provider reading a book in Russian to a two year old. ">
            <a:extLst>
              <a:ext uri="{FF2B5EF4-FFF2-40B4-BE49-F238E27FC236}">
                <a16:creationId xmlns="" xmlns:a16="http://schemas.microsoft.com/office/drawing/2014/main" id="{58D800E4-1526-46E6-8F2E-4FA6EC65BCEE}"/>
              </a:ext>
            </a:extLst>
          </p:cNvPr>
          <p:cNvPicPr>
            <a:picLocks noGrp="1" noChangeAspect="1"/>
          </p:cNvPicPr>
          <p:nvPr>
            <p:ph idx="1"/>
          </p:nvPr>
        </p:nvPicPr>
        <p:blipFill>
          <a:blip r:embed="rId3">
            <a:alphaModFix amt="50000"/>
            <a:extLst>
              <a:ext uri="{28A0092B-C50C-407E-A947-70E740481C1C}">
                <a14:useLocalDpi xmlns:a14="http://schemas.microsoft.com/office/drawing/2010/main" val="0"/>
              </a:ext>
            </a:extLst>
          </a:blip>
          <a:srcRect t="15709" r="-1" b="-1"/>
          <a:stretch>
            <a:fillRect/>
          </a:stretch>
        </p:blipFill>
        <p:spPr>
          <a:xfrm>
            <a:off x="79270" y="10"/>
            <a:ext cx="12188930" cy="6857990"/>
          </a:xfrm>
          <a:prstGeom prst="rect">
            <a:avLst/>
          </a:prstGeom>
        </p:spPr>
      </p:pic>
      <p:sp>
        <p:nvSpPr>
          <p:cNvPr id="2" name="Title 1">
            <a:extLst>
              <a:ext uri="{FF2B5EF4-FFF2-40B4-BE49-F238E27FC236}">
                <a16:creationId xmlns="" xmlns:a16="http://schemas.microsoft.com/office/drawing/2014/main" id="{453AB1BD-F64F-4B3D-92B5-6FBD7FBFFDF1}"/>
              </a:ext>
            </a:extLst>
          </p:cNvPr>
          <p:cNvSpPr>
            <a:spLocks noGrp="1"/>
          </p:cNvSpPr>
          <p:nvPr>
            <p:ph type="title"/>
          </p:nvPr>
        </p:nvSpPr>
        <p:spPr>
          <a:xfrm>
            <a:off x="1154060" y="341194"/>
            <a:ext cx="10039350" cy="4572001"/>
          </a:xfrm>
        </p:spPr>
        <p:txBody>
          <a:bodyPr vert="horz" lIns="91440" tIns="45720" rIns="91440" bIns="45720" rtlCol="0" anchor="b">
            <a:normAutofit/>
          </a:bodyPr>
          <a:lstStyle/>
          <a:p>
            <a:pPr algn="ctr"/>
            <a:r>
              <a:rPr lang="es-US" sz="4000" b="1" i="0" strike="noStrike" cap="none" spc="0" baseline="0">
                <a:solidFill>
                  <a:srgbClr val="FFFFFF"/>
                </a:solidFill>
                <a:effectLst/>
                <a:latin typeface="Arial"/>
                <a:ea typeface="Arial"/>
                <a:cs typeface="Arial"/>
              </a:rPr>
              <a:t>Petición de Solicitudes para </a:t>
            </a:r>
            <a:r>
              <a:rPr sz="4000"/>
              <a:t/>
            </a:r>
            <a:br>
              <a:rPr sz="4000"/>
            </a:br>
            <a:r>
              <a:rPr sz="4000"/>
              <a:t/>
            </a:r>
            <a:br>
              <a:rPr sz="4000"/>
            </a:br>
            <a:r>
              <a:rPr lang="es-US" sz="3600" b="1" i="0" strike="noStrike" cap="none" spc="0" baseline="0">
                <a:solidFill>
                  <a:srgbClr val="FFFFFF"/>
                </a:solidFill>
                <a:effectLst/>
                <a:latin typeface="Arial"/>
                <a:ea typeface="Arial"/>
                <a:cs typeface="Arial"/>
              </a:rPr>
              <a:t>Nuevas Construcciones y Renovaciones Importantes del Programa de Subvenciones para Infraestructura para </a:t>
            </a:r>
            <a:r>
              <a:rPr sz="3600"/>
              <a:t/>
            </a:r>
            <a:br>
              <a:rPr sz="3600"/>
            </a:br>
            <a:r>
              <a:rPr lang="es-US" sz="3600" b="1" i="0" strike="noStrike" cap="none" spc="0" baseline="0">
                <a:solidFill>
                  <a:srgbClr val="FFFFFF"/>
                </a:solidFill>
                <a:effectLst/>
                <a:latin typeface="Arial"/>
                <a:ea typeface="Arial"/>
                <a:cs typeface="Arial"/>
              </a:rPr>
              <a:t>Cuidado y Desarrollo Infantiles</a:t>
            </a:r>
            <a:endParaRPr lang="en-US" sz="3600" b="1">
              <a:solidFill>
                <a:srgbClr val="FFFF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2924206"/>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3.10.0.1160"/>
  <p:tag name="AS_RELEASE_DATE" val="2021.10.31"/>
  <p:tag name="AS_TITLE" val="Aspose.Slides for Java"/>
  <p:tag name="AS_VERSION" val="21.1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e1dd2240-6756-455e-877d-4b5385a67da0">
      <UserInfo>
        <DisplayName>Woolley, Ristyn@DSS</DisplayName>
        <AccountId>11983</AccountId>
        <AccountType/>
      </UserInfo>
      <UserInfo>
        <DisplayName>Hvisc, Nicole@DSS</DisplayName>
        <AccountId>14734</AccountId>
        <AccountType/>
      </UserInfo>
    </SharedWithUsers>
    <TaxCatchAll xmlns="5d8aad1a-dc0c-4fd4-b6c8-6a5d6c69e744" xsi:nil="true"/>
    <lcf76f155ced4ddcb4097134ff3c332f xmlns="b73584ed-92f0-4c32-a301-563f8a2059e8">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F558B413FA1B84AAE9B0B56D81F176C" ma:contentTypeVersion="12" ma:contentTypeDescription="Create a new document." ma:contentTypeScope="" ma:versionID="6502e41e058f37420d9d8a9de442f892">
  <xsd:schema xmlns:xsd="http://www.w3.org/2001/XMLSchema" xmlns:xs="http://www.w3.org/2001/XMLSchema" xmlns:p="http://schemas.microsoft.com/office/2006/metadata/properties" xmlns:ns2="b73584ed-92f0-4c32-a301-563f8a2059e8" xmlns:ns3="e1dd2240-6756-455e-877d-4b5385a67da0" xmlns:ns4="5d8aad1a-dc0c-4fd4-b6c8-6a5d6c69e744" targetNamespace="http://schemas.microsoft.com/office/2006/metadata/properties" ma:root="true" ma:fieldsID="3c2e2460a0abc0b3bcbc0efe4b9b38bc" ns2:_="" ns3:_="" ns4:_="">
    <xsd:import namespace="b73584ed-92f0-4c32-a301-563f8a2059e8"/>
    <xsd:import namespace="e1dd2240-6756-455e-877d-4b5385a67da0"/>
    <xsd:import namespace="5d8aad1a-dc0c-4fd4-b6c8-6a5d6c69e74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4:TaxCatchAll" minOccurs="0"/>
                <xsd:element ref="ns2:MediaServiceOCR" minOccurs="0"/>
                <xsd:element ref="ns2:MediaServiceGenerationTime" minOccurs="0"/>
                <xsd:element ref="ns2:MediaServiceEventHashCode"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3584ed-92f0-4c32-a301-563f8a2059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54f89df-f88a-4a2d-a374-99a1abeb89c4"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1dd2240-6756-455e-877d-4b5385a67da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d8aad1a-dc0c-4fd4-b6c8-6a5d6c69e744"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5ec3fbb-756a-4a08-a3b1-0d267de1f929}" ma:internalName="TaxCatchAll" ma:showField="CatchAllData" ma:web="4a34ef06-8f7b-4073-addc-a85340e6099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D36954C-121D-4480-B105-1CBD27221FAE}">
  <ds:schemaRefs>
    <ds:schemaRef ds:uri="http://schemas.microsoft.com/sharepoint/v3/contenttype/forms"/>
  </ds:schemaRefs>
</ds:datastoreItem>
</file>

<file path=customXml/itemProps2.xml><?xml version="1.0" encoding="utf-8"?>
<ds:datastoreItem xmlns:ds="http://schemas.openxmlformats.org/officeDocument/2006/customXml" ds:itemID="{C73D388D-9A43-4758-821C-C1CFEA269BEA}">
  <ds:schemaRefs>
    <ds:schemaRef ds:uri="http://schemas.microsoft.com/office/2006/metadata/properties"/>
    <ds:schemaRef ds:uri="http://purl.org/dc/terms/"/>
    <ds:schemaRef ds:uri="http://www.w3.org/XML/1998/namespace"/>
    <ds:schemaRef ds:uri="http://purl.org/dc/dcmitype/"/>
    <ds:schemaRef ds:uri="http://purl.org/dc/elements/1.1/"/>
    <ds:schemaRef ds:uri="http://schemas.microsoft.com/office/2006/documentManagement/types"/>
    <ds:schemaRef ds:uri="http://schemas.microsoft.com/office/infopath/2007/PartnerControls"/>
    <ds:schemaRef ds:uri="e1dd2240-6756-455e-877d-4b5385a67da0"/>
    <ds:schemaRef ds:uri="http://schemas.openxmlformats.org/package/2006/metadata/core-properties"/>
    <ds:schemaRef ds:uri="5d8aad1a-dc0c-4fd4-b6c8-6a5d6c69e744"/>
    <ds:schemaRef ds:uri="b73584ed-92f0-4c32-a301-563f8a2059e8"/>
  </ds:schemaRefs>
</ds:datastoreItem>
</file>

<file path=customXml/itemProps3.xml><?xml version="1.0" encoding="utf-8"?>
<ds:datastoreItem xmlns:ds="http://schemas.openxmlformats.org/officeDocument/2006/customXml" ds:itemID="{52F1F54D-71FC-4191-94F5-1781DA71A1BC}">
  <ds:schemaRefs>
    <ds:schemaRef ds:uri="5d8aad1a-dc0c-4fd4-b6c8-6a5d6c69e744"/>
    <ds:schemaRef ds:uri="b73584ed-92f0-4c32-a301-563f8a2059e8"/>
    <ds:schemaRef ds:uri="e1dd2240-6756-455e-877d-4b5385a67da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3499</Words>
  <Application>Microsoft Office PowerPoint</Application>
  <PresentationFormat>Widescreen</PresentationFormat>
  <Paragraphs>739</Paragraphs>
  <Slides>51</Slides>
  <Notes>51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51</vt:i4>
      </vt:variant>
    </vt:vector>
  </HeadingPairs>
  <TitlesOfParts>
    <vt:vector size="58" baseType="lpstr">
      <vt:lpstr>Arial</vt:lpstr>
      <vt:lpstr>Arial,Sans-Serif</vt:lpstr>
      <vt:lpstr>Calibri</vt:lpstr>
      <vt:lpstr>Calibri Light</vt:lpstr>
      <vt:lpstr>新細明體</vt:lpstr>
      <vt:lpstr>Office Theme</vt:lpstr>
      <vt:lpstr>1_Office Theme</vt:lpstr>
      <vt:lpstr>Seminario web sobre Petición de Solicitudes   para el Programa de Subvenciones para Infraestructura  de la División de Cuidado y Desarrollo Infantil  December 8, 2022 6:00 pm to 8:00 pm</vt:lpstr>
      <vt:lpstr>English-Spanish-Cantonese Interpretation</vt:lpstr>
      <vt:lpstr>Interpretación Ingles-Español</vt:lpstr>
      <vt:lpstr>英文到粵語口譯</vt:lpstr>
      <vt:lpstr>Using the Zoom Q&amp;A Feature</vt:lpstr>
      <vt:lpstr>Bienvenida y presentaciones </vt:lpstr>
      <vt:lpstr>Orden del día del seminario web sobre el Programa de subvenciones para infraestructura</vt:lpstr>
      <vt:lpstr>Propósito del seminario web</vt:lpstr>
      <vt:lpstr>Petición de Solicitudes para   Nuevas Construcciones y Renovaciones Importantes del Programa de Subvenciones para Infraestructura para  Cuidado y Desarrollo Infantiles</vt:lpstr>
      <vt:lpstr>Autoridad y propósito</vt:lpstr>
      <vt:lpstr>Fuente de financiación </vt:lpstr>
      <vt:lpstr>Implementación de la financiación</vt:lpstr>
      <vt:lpstr>Información y fechas importantes</vt:lpstr>
      <vt:lpstr>Solicitantes elegibles</vt:lpstr>
      <vt:lpstr>Solicitantes elegibles (2)</vt:lpstr>
      <vt:lpstr>Solicitantes elegibles (3)</vt:lpstr>
      <vt:lpstr>Solicitantes no elegibles</vt:lpstr>
      <vt:lpstr>Solicitantes no elegibles (2)</vt:lpstr>
      <vt:lpstr>Proyectos elegibles</vt:lpstr>
      <vt:lpstr>Proyectos elegibles (2)</vt:lpstr>
      <vt:lpstr>Proyectos específicos para FCCH</vt:lpstr>
      <vt:lpstr>Criterios de financiación</vt:lpstr>
      <vt:lpstr>Montos de las adjudicaciones</vt:lpstr>
      <vt:lpstr>Costos permitidos y no permitidos</vt:lpstr>
      <vt:lpstr>Plazo de la subvención - Requisito de servicio</vt:lpstr>
      <vt:lpstr>Información general de la solicitud</vt:lpstr>
      <vt:lpstr>Proceso de solicitud</vt:lpstr>
      <vt:lpstr>Proceso de solicitud (2)</vt:lpstr>
      <vt:lpstr>Proceso de solicitud (3)</vt:lpstr>
      <vt:lpstr>Componentes de la solicitud</vt:lpstr>
      <vt:lpstr>Componentes de la solicitud (1)</vt:lpstr>
      <vt:lpstr>Componentes de la solicitud (2) </vt:lpstr>
      <vt:lpstr>Requisitos salariales vigentes</vt:lpstr>
      <vt:lpstr>Demostración de la solicitud</vt:lpstr>
      <vt:lpstr>Demostración de la solicitud</vt:lpstr>
      <vt:lpstr>Demostración de Submittable</vt:lpstr>
      <vt:lpstr>Proceso de revisión de solicitudes</vt:lpstr>
      <vt:lpstr>Proceso de revisión preliminar</vt:lpstr>
      <vt:lpstr>Proceso de priorización</vt:lpstr>
      <vt:lpstr>Proceso de priorización (2)</vt:lpstr>
      <vt:lpstr>Proceso de priorización (3)</vt:lpstr>
      <vt:lpstr>Financiación paralela</vt:lpstr>
      <vt:lpstr>Proceso de apelaciones a la solicitud</vt:lpstr>
      <vt:lpstr>Proceso de revisión de solicitudes: Apelaciones</vt:lpstr>
      <vt:lpstr>Proceso de revisión de solicitudes: Resultados</vt:lpstr>
      <vt:lpstr>Proceso de adjudicación</vt:lpstr>
      <vt:lpstr>Notificación de adjudicación</vt:lpstr>
      <vt:lpstr>Requisitos de notificación</vt:lpstr>
      <vt:lpstr>Requisitos de notificación</vt:lpstr>
      <vt:lpstr>Información importante</vt:lpstr>
      <vt:lpstr>Cierre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Care &amp; Development Division, Infrastructure Grant Program RFA Webinar</dc:title>
  <dc:creator>Rodda, Corey@DSS</dc:creator>
  <cp:keywords>RFA Informational Webinar</cp:keywords>
  <cp:lastModifiedBy>Francisco Feliciano</cp:lastModifiedBy>
  <cp:revision>13</cp:revision>
  <dcterms:created xsi:type="dcterms:W3CDTF">2021-07-14T21:20:24Z</dcterms:created>
  <dcterms:modified xsi:type="dcterms:W3CDTF">2022-12-19T19:09:08Z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ExtendedDescription">
    <vt:lpwstr/>
  </property>
  <property fmtid="{D5CDD505-2E9C-101B-9397-08002B2CF9AE}" pid="3" name="ComplianceAssetId">
    <vt:lpwstr/>
  </property>
  <property fmtid="{D5CDD505-2E9C-101B-9397-08002B2CF9AE}" pid="4" name="ContentTypeId">
    <vt:lpwstr>0x010100EF558B413FA1B84AAE9B0B56D81F176C</vt:lpwstr>
  </property>
  <property fmtid="{D5CDD505-2E9C-101B-9397-08002B2CF9AE}" pid="5" name="MediaServiceImageTags">
    <vt:lpwstr/>
  </property>
  <property fmtid="{D5CDD505-2E9C-101B-9397-08002B2CF9AE}" pid="6" name="Order">
    <vt:r8>15100</vt:r8>
  </property>
  <property fmtid="{D5CDD505-2E9C-101B-9397-08002B2CF9AE}" pid="7" name="TemplateUrl">
    <vt:lpwstr/>
  </property>
  <property fmtid="{D5CDD505-2E9C-101B-9397-08002B2CF9AE}" pid="8" name="TriggerFlowInfo">
    <vt:lpwstr/>
  </property>
  <property fmtid="{D5CDD505-2E9C-101B-9397-08002B2CF9AE}" pid="9" name="xd_ProgID">
    <vt:lpwstr/>
  </property>
  <property fmtid="{D5CDD505-2E9C-101B-9397-08002B2CF9AE}" pid="10" name="xd_Signature">
    <vt:bool>false</vt:bool>
  </property>
</Properties>
</file>