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22F_1FC72AF7.xml" ContentType="application/vnd.ms-powerpoint.comments+xml"/>
  <Override PartName="/ppt/comments/modernComment_1F2_C31A8632.xml" ContentType="application/vnd.ms-powerpoint.comments+xml"/>
  <Override PartName="/ppt/comments/modernComment_256_6CA2F50F.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3" r:id="rId5"/>
  </p:sldMasterIdLst>
  <p:notesMasterIdLst>
    <p:notesMasterId r:id="rId57"/>
  </p:notesMasterIdLst>
  <p:sldIdLst>
    <p:sldId id="483" r:id="rId6"/>
    <p:sldId id="564" r:id="rId7"/>
    <p:sldId id="604" r:id="rId8"/>
    <p:sldId id="605" r:id="rId9"/>
    <p:sldId id="621" r:id="rId10"/>
    <p:sldId id="521" r:id="rId11"/>
    <p:sldId id="522" r:id="rId12"/>
    <p:sldId id="607" r:id="rId13"/>
    <p:sldId id="551" r:id="rId14"/>
    <p:sldId id="524" r:id="rId15"/>
    <p:sldId id="525" r:id="rId16"/>
    <p:sldId id="552" r:id="rId17"/>
    <p:sldId id="526" r:id="rId18"/>
    <p:sldId id="528" r:id="rId19"/>
    <p:sldId id="554" r:id="rId20"/>
    <p:sldId id="555" r:id="rId21"/>
    <p:sldId id="529" r:id="rId22"/>
    <p:sldId id="559" r:id="rId23"/>
    <p:sldId id="527" r:id="rId24"/>
    <p:sldId id="570" r:id="rId25"/>
    <p:sldId id="623" r:id="rId26"/>
    <p:sldId id="532" r:id="rId27"/>
    <p:sldId id="533" r:id="rId28"/>
    <p:sldId id="600" r:id="rId29"/>
    <p:sldId id="601" r:id="rId30"/>
    <p:sldId id="588" r:id="rId31"/>
    <p:sldId id="523" r:id="rId32"/>
    <p:sldId id="571" r:id="rId33"/>
    <p:sldId id="572" r:id="rId34"/>
    <p:sldId id="538" r:id="rId35"/>
    <p:sldId id="577" r:id="rId36"/>
    <p:sldId id="596" r:id="rId37"/>
    <p:sldId id="574" r:id="rId38"/>
    <p:sldId id="589" r:id="rId39"/>
    <p:sldId id="609" r:id="rId40"/>
    <p:sldId id="624" r:id="rId41"/>
    <p:sldId id="608" r:id="rId42"/>
    <p:sldId id="582" r:id="rId43"/>
    <p:sldId id="583" r:id="rId44"/>
    <p:sldId id="584" r:id="rId45"/>
    <p:sldId id="585" r:id="rId46"/>
    <p:sldId id="586" r:id="rId47"/>
    <p:sldId id="590" r:id="rId48"/>
    <p:sldId id="497" r:id="rId49"/>
    <p:sldId id="498" r:id="rId50"/>
    <p:sldId id="591" r:id="rId51"/>
    <p:sldId id="592" r:id="rId52"/>
    <p:sldId id="594" r:id="rId53"/>
    <p:sldId id="598" r:id="rId54"/>
    <p:sldId id="603" r:id="rId55"/>
    <p:sldId id="602" r:id="rId56"/>
  </p:sldIdLst>
  <p:sldSz cx="12192000" cy="6858000"/>
  <p:notesSz cx="6858000" cy="91440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8A8B01-7945-75D6-BACC-442D79824F29}" name="Asia Simon" initials="AS" userId="S::asimon@liifund.org::99e033d6-f1be-4692-a2e3-65dda25a8bdb" providerId="AD"/>
  <p188:author id="{41868E80-8061-78A6-A401-06553C2AE4FC}" name="Diridoni, Shane@DSS" initials="DS" userId="S::shane.diridoni@dss.ca.gov::8d2e726a-86ca-4986-b186-52394c92641f" providerId="AD"/>
  <p188:author id="{F05C61B0-C862-AB7A-C4BC-5AF581953E3F}" name="Jones, Nadirah@DSS" initials="JN" userId="S::nadirah.jones@dss.ca.gov::768cb10f-7ae3-4fe3-9a49-630c9c913823" providerId="AD"/>
  <p188:author id="{02AF7DCB-E83F-3500-7FD6-C7C6E9746FB9}" name="Santos, Esmeralda@DSS" initials="SE" userId="S::esmeralda.santos@dss.ca.gov::a0c40060-51b0-46bb-95f3-4559e9183ffb" providerId="AD"/>
  <p188:author id="{9850E6D9-878A-FB75-F4B7-6964F9EF411F}" name="Jaime-Mileham, Lupe@DSS" initials="JL" userId="S::lupe.jaime-mileham@dss.ca.gov::82ef2861-b3b8-40b0-b603-6d437342c938" providerId="AD"/>
  <p188:author id="{DB1C3DFC-EAFB-85D1-E5EF-ABC4F45CFE22}" name="Dunk, Eric@DSS" initials="DE" userId="S::eric.dunk@dss.ca.gov::e38fa2b2-f0ac-44d0-8737-d6494cfeadb4" providerId="AD"/>
  <p188:author id="{904264FE-A369-1D78-8477-DD79FEE27CC5}" name="Hom, Robert@DSS" initials="HR" userId="S::robert.hom@dss.ca.gov::75ccf4ee-6c5d-4acb-b5ad-0e807ac6993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Woolley, Ristyn@DSS" initials="WR" lastIdx="0" clrIdx="6">
    <p:extLst>
      <p:ext uri="{19B8F6BF-5375-455C-9EA6-DF929625EA0E}">
        <p15:presenceInfo xmlns:p15="http://schemas.microsoft.com/office/powerpoint/2012/main" userId="S::Ristyn.Woolley@dss.ca.gov::c2ba09c8-01fd-4f93-b3c9-08e7317d3500" providerId="AD"/>
      </p:ext>
    </p:extLst>
  </p:cmAuthor>
  <p:cmAuthor id="1" name="Rodda, Corey@DSS" initials="RC" lastIdx="0" clrIdx="0">
    <p:extLst>
      <p:ext uri="{19B8F6BF-5375-455C-9EA6-DF929625EA0E}">
        <p15:presenceInfo xmlns:p15="http://schemas.microsoft.com/office/powerpoint/2012/main" userId="S::Corey.Rodda@dss.ca.gov::c6bcd424-620a-479c-ada6-0e214d1b018b" providerId="AD"/>
      </p:ext>
    </p:extLst>
  </p:cmAuthor>
  <p:cmAuthor id="8" name="Lindsay, Barbara@DSS" initials="LB" lastIdx="0" clrIdx="7">
    <p:extLst>
      <p:ext uri="{19B8F6BF-5375-455C-9EA6-DF929625EA0E}">
        <p15:presenceInfo xmlns:p15="http://schemas.microsoft.com/office/powerpoint/2012/main" userId="S::barbara.lindsay@dss.ca.gov::5f5e4e3b-06bc-4c13-9ee4-9a009d7c652f" providerId="AD"/>
      </p:ext>
    </p:extLst>
  </p:cmAuthor>
  <p:cmAuthor id="2" name="Jaime-Mileham, Lupe@DSS" initials="JL" lastIdx="0" clrIdx="1">
    <p:extLst>
      <p:ext uri="{19B8F6BF-5375-455C-9EA6-DF929625EA0E}">
        <p15:presenceInfo xmlns:p15="http://schemas.microsoft.com/office/powerpoint/2012/main" userId="S::Lupe.Jaime-Mileham@dss.ca.gov::82ef2861-b3b8-40b0-b603-6d437342c938" providerId="AD"/>
      </p:ext>
    </p:extLst>
  </p:cmAuthor>
  <p:cmAuthor id="9" name="Hvisc, Nicole@DSS" initials="HN" lastIdx="0" clrIdx="8">
    <p:extLst>
      <p:ext uri="{19B8F6BF-5375-455C-9EA6-DF929625EA0E}">
        <p15:presenceInfo xmlns:p15="http://schemas.microsoft.com/office/powerpoint/2012/main" userId="S::Nicole.Hvisc@dss.ca.gov::57407b86-a85a-445e-a03f-6fc013b0881a" providerId="AD"/>
      </p:ext>
    </p:extLst>
  </p:cmAuthor>
  <p:cmAuthor id="3" name="Velarde, Lisa@DSS" initials="VL" lastIdx="0" clrIdx="2">
    <p:extLst>
      <p:ext uri="{19B8F6BF-5375-455C-9EA6-DF929625EA0E}">
        <p15:presenceInfo xmlns:p15="http://schemas.microsoft.com/office/powerpoint/2012/main" userId="S::Lisa.Velarde@dss.ca.gov::230a9ede-af86-4b2f-bd67-b047962c99b4" providerId="AD"/>
      </p:ext>
    </p:extLst>
  </p:cmAuthor>
  <p:cmAuthor id="10" name="Diridoni, Shane@DSS" initials="DS" lastIdx="0" clrIdx="9">
    <p:extLst>
      <p:ext uri="{19B8F6BF-5375-455C-9EA6-DF929625EA0E}">
        <p15:presenceInfo xmlns:p15="http://schemas.microsoft.com/office/powerpoint/2012/main" userId="S::shane.diridoni@dss.ca.gov::8d2e726a-86ca-4986-b186-52394c92641f" providerId="AD"/>
      </p:ext>
    </p:extLst>
  </p:cmAuthor>
  <p:cmAuthor id="4" name="Ward-Richardson, Joycelyn@DSS" initials="WJ" lastIdx="0" clrIdx="3">
    <p:extLst>
      <p:ext uri="{19B8F6BF-5375-455C-9EA6-DF929625EA0E}">
        <p15:presenceInfo xmlns:p15="http://schemas.microsoft.com/office/powerpoint/2012/main" userId="S::Joycelyn.Ward-Richardson@dss.ca.gov::4b5c0519-c1d0-4957-bb94-a0b848df0791" providerId="AD"/>
      </p:ext>
    </p:extLst>
  </p:cmAuthor>
  <p:cmAuthor id="5" name="Franklin, Ana@DSS" initials="FA" lastIdx="0" clrIdx="4">
    <p:extLst>
      <p:ext uri="{19B8F6BF-5375-455C-9EA6-DF929625EA0E}">
        <p15:presenceInfo xmlns:p15="http://schemas.microsoft.com/office/powerpoint/2012/main" userId="S::Ana.Franklin@dss.ca.gov::349b1ca9-e220-48e2-98c7-9bb182f9df6c" providerId="AD"/>
      </p:ext>
    </p:extLst>
  </p:cmAuthor>
  <p:cmAuthor id="6" name="Wong, Gina@DSS" initials="GW" lastIdx="0" clrIdx="5">
    <p:extLst>
      <p:ext uri="{19B8F6BF-5375-455C-9EA6-DF929625EA0E}">
        <p15:presenceInfo xmlns:p15="http://schemas.microsoft.com/office/powerpoint/2012/main" userId="Wong, Gina@DS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5EB760-C69E-E84B-AF6A-76B287FBA3FA}" v="1" dt="2022-12-08T04:21:11.572"/>
    <p1510:client id="{7871910B-78F3-DA75-76A2-0F7B617B9AAD}" v="140" dt="2022-12-05T18:44:54.584"/>
    <p1510:client id="{B0AAC02C-DBA8-4B8F-8C12-17F0D53DC9F5}" v="98" dt="2022-12-05T18:46:43.096"/>
    <p1510:client id="{5B3ADE85-881E-4C6F-5F07-614AE5BC4C2B}" v="4" dt="2022-12-07T19:36:04.658"/>
    <p1510:client id="{78BCA87E-63C1-88D8-13F6-57000F0DA2A8}" v="2" dt="2022-12-07T19:21:40.349"/>
    <p1510:client id="{BB3494EE-A8DD-4AEB-A01E-989FD70AE1B8}" v="239" dt="2022-12-05T17:24:21.067"/>
    <p1510:client id="{9A157848-205A-8C00-B2BD-08B5002ECBBD}" v="22" dt="2022-12-06T22:18:25.354"/>
    <p1510:client id="{B0207BEC-B5C3-514E-93F1-BE20F8B73C87}" v="10" dt="2022-12-07T19:25:21.8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0" d="100"/>
          <a:sy n="60" d="100"/>
        </p:scale>
        <p:origin x="72" y="91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presProps" Target="presProps.xml"/><Relationship Id="rId65"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microsoft.com/office/2015/10/relationships/revisionInfo" Target="revisionInfo.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commentAuthors" Target="commentAuthors.xml"/></Relationships>
</file>

<file path=ppt/comments/modernComment_1F2_C31A8632.xml><?xml version="1.0" encoding="utf-8"?>
<p188:cmLst xmlns:a="http://schemas.openxmlformats.org/drawingml/2006/main" xmlns:r="http://schemas.openxmlformats.org/officeDocument/2006/relationships" xmlns:p188="http://schemas.microsoft.com/office/powerpoint/2018/8/main">
  <p188:cm id="{7A97FED2-9EE0-45DA-ACCC-1279A75C8781}" authorId="{428A8B01-7945-75D6-BACC-442D79824F29}" status="resolved" created="2022-11-03T21:18:33.868" complete="100000">
    <ac:txMkLst xmlns:ac="http://schemas.microsoft.com/office/drawing/2013/main/command">
      <pc:docMk xmlns:pc="http://schemas.microsoft.com/office/powerpoint/2013/main/command"/>
      <pc:sldMk xmlns:pc="http://schemas.microsoft.com/office/powerpoint/2013/main/command" cId="3273295410" sldId="498"/>
      <ac:spMk id="3" creationId="{4CBCA997-8832-43BD-A585-65D757509B16}"/>
      <ac:txMk cp="156">
        <ac:context len="158" hash="3673116410"/>
      </ac:txMk>
    </ac:txMkLst>
    <p188:pos x="7952912" y="1324252"/>
    <p188:replyLst>
      <p188:reply id="{E80C0BA7-131B-49DC-97DB-BAF61337F436}" authorId="{DB1C3DFC-EAFB-85D1-E5EF-ABC4F45CFE22}" created="2022-11-16T19:52:48.031">
        <p188:txBody>
          <a:bodyPr/>
          <a:lstStyle/>
          <a:p>
            <a:r>
              <a:rPr lang="en-US"/>
              <a:t>Suggest not committing to a date here</a:t>
            </a:r>
          </a:p>
        </p188:txBody>
      </p188:reply>
      <p188:reply id="{87C21B08-3341-4A8C-BD6E-AA3FE08E8524}" authorId="{904264FE-A369-1D78-8477-DD79FEE27CC5}" created="2022-11-18T21:40:58.210">
        <p188:txBody>
          <a:bodyPr/>
          <a:lstStyle/>
          <a:p>
            <a:r>
              <a:rPr lang="en-US"/>
              <a:t>Is "Grant Award letters will be issued in 2023 to successful applicants" a good substitute?  </a:t>
            </a:r>
          </a:p>
        </p188:txBody>
      </p188:reply>
    </p188:replyLst>
    <p188:txBody>
      <a:bodyPr/>
      <a:lstStyle/>
      <a:p>
        <a:r>
          <a:rPr lang="en-US"/>
          <a:t>insert date</a:t>
        </a:r>
      </a:p>
    </p188:txBody>
  </p188:cm>
</p188:cmLst>
</file>

<file path=ppt/comments/modernComment_22F_1FC72AF7.xml><?xml version="1.0" encoding="utf-8"?>
<p188:cmLst xmlns:a="http://schemas.openxmlformats.org/drawingml/2006/main" xmlns:r="http://schemas.openxmlformats.org/officeDocument/2006/relationships" xmlns:p188="http://schemas.microsoft.com/office/powerpoint/2018/8/main">
  <p188:cm id="{12BA4A1C-6B0A-44EF-9175-9CEE2A60A553}" authorId="{F05C61B0-C862-AB7A-C4BC-5AF581953E3F}" status="resolved" created="2022-11-22T00:18:34.498" complete="100000">
    <pc:sldMkLst xmlns:pc="http://schemas.microsoft.com/office/powerpoint/2013/main/command">
      <pc:docMk/>
      <pc:sldMk cId="533146359" sldId="559"/>
    </pc:sldMkLst>
    <p188:txBody>
      <a:bodyPr/>
      <a:lstStyle/>
      <a:p>
        <a:r>
          <a:rPr lang="en-US"/>
          <a:t>may need to be condensed or broken up</a:t>
        </a:r>
      </a:p>
    </p188:txBody>
  </p188:cm>
</p188:cmLst>
</file>

<file path=ppt/comments/modernComment_256_6CA2F50F.xml><?xml version="1.0" encoding="utf-8"?>
<p188:cmLst xmlns:a="http://schemas.openxmlformats.org/drawingml/2006/main" xmlns:r="http://schemas.openxmlformats.org/officeDocument/2006/relationships" xmlns:p188="http://schemas.microsoft.com/office/powerpoint/2018/8/main">
  <p188:cm id="{5BB62B82-9327-4BA5-8A9A-33C713FBB33E}" authorId="{428A8B01-7945-75D6-BACC-442D79824F29}" status="resolved" created="2022-11-03T21:21:36.859" complete="100000">
    <ac:txMkLst xmlns:ac="http://schemas.microsoft.com/office/drawing/2013/main/command">
      <pc:docMk xmlns:pc="http://schemas.microsoft.com/office/powerpoint/2013/main/command"/>
      <pc:sldMk xmlns:pc="http://schemas.microsoft.com/office/powerpoint/2013/main/command" cId="1822618895" sldId="598"/>
      <ac:spMk id="3" creationId="{4CBCA997-8832-43BD-A585-65D757509B16}"/>
      <ac:txMk cp="205">
        <ac:context len="206" hash="342880267"/>
      </ac:txMk>
    </ac:txMkLst>
    <p188:pos x="7701378" y="1509203"/>
    <p188:replyLst>
      <p188:reply id="{D20746BA-BE71-4B43-8510-0AF6F996B125}" authorId="{DB1C3DFC-EAFB-85D1-E5EF-ABC4F45CFE22}" created="2022-11-16T19:53:42.485">
        <p188:txBody>
          <a:bodyPr/>
          <a:lstStyle/>
          <a:p>
            <a:r>
              <a:rPr lang="en-US"/>
              <a:t>Double check this criteria in our review</a:t>
            </a:r>
          </a:p>
        </p188:txBody>
      </p188:reply>
    </p188:replyLst>
    <p188:txBody>
      <a:bodyPr/>
      <a:lstStyle/>
      <a:p>
        <a:r>
          <a:rPr lang="en-US"/>
          <a:t>RFA not specific. Progress Reports are annual- what about expenditure reports?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4AD02E-DBE2-429E-8D65-3124D02D6331}" type="datetimeFigureOut">
              <a:rPr lang="en-US" smtClean="0"/>
              <a:t>12/19/2022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9C295-3134-4104-9692-25F3FD3ABDAD}" type="slidenum">
              <a:rPr lang="en-US" smtClean="0"/>
              <a:t>‹#›</a:t>
            </a:fld>
            <a:endParaRPr lang="en-US"/>
          </a:p>
        </p:txBody>
      </p:sp>
    </p:spTree>
    <p:extLst>
      <p:ext uri="{BB962C8B-B14F-4D97-AF65-F5344CB8AC3E}">
        <p14:creationId xmlns:p14="http://schemas.microsoft.com/office/powerpoint/2010/main" val="2422107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s://leginfo.legislature.ca.gov/faces/codes_displaySection.xhtml?sectionNum=1596.78.&amp;lawCode=HSC" TargetMode="External"/><Relationship Id="rId4" Type="http://schemas.openxmlformats.org/officeDocument/2006/relationships/hyperlink" Target="https://leginfo.legislature.ca.gov/faces/codes_displaySection.xhtml?sectionNum=1596.76&amp;lawCode=HSC"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Shane</a:t>
            </a:r>
            <a:endParaRPr lang="en-US"/>
          </a:p>
          <a:p>
            <a:endParaRPr lang="en-US"/>
          </a:p>
          <a:p>
            <a:r>
              <a:rPr lang="en-US"/>
              <a:t>Good morning/evening everyone. We will get started in just a few minutes while we wait for everyone to log into Zoom and get settled.</a:t>
            </a:r>
            <a:endParaRPr lang="en-US">
              <a:cs typeface="Calibri"/>
            </a:endParaRPr>
          </a:p>
          <a:p>
            <a:endParaRPr lang="en-US">
              <a:cs typeface="Calibri"/>
            </a:endParaRPr>
          </a:p>
          <a:p>
            <a:r>
              <a:rPr lang="en-US">
                <a:cs typeface="Calibri"/>
              </a:rPr>
              <a:t>START</a:t>
            </a:r>
          </a:p>
          <a:p>
            <a:endParaRPr lang="en-US"/>
          </a:p>
          <a:p>
            <a:r>
              <a:rPr lang="en-US"/>
              <a:t>Good morning/evening everyone. Welcome to the Child Care and Development Division Infrastructure Grant Program Request for Applications webinar. On this call today we have family child care homes (FCCHs) that are working hard to support children and families across California. We want to thank you for everything you do and for participating in this webinar. Feel free to say good morning in the chat to everyone.</a:t>
            </a:r>
            <a:endParaRPr lang="en-US">
              <a:cs typeface="Calibri"/>
            </a:endParaRPr>
          </a:p>
          <a:p>
            <a:endParaRPr lang="en-US">
              <a:cs typeface="Calibri"/>
            </a:endParaRPr>
          </a:p>
          <a:p>
            <a:r>
              <a:rPr lang="en-US" b="1"/>
              <a:t>FCCH: This webinar is being held on December 8, 2022, from 6 pm to 8 pm.</a:t>
            </a:r>
            <a:endParaRPr lang="en-US" b="1">
              <a:cs typeface="Calibri"/>
            </a:endParaRPr>
          </a:p>
          <a:p>
            <a:endParaRPr lang="en-US" b="1">
              <a:cs typeface="Calibri"/>
            </a:endParaRPr>
          </a:p>
          <a:p>
            <a:r>
              <a:rPr lang="en-US" b="1">
                <a:cs typeface="Calibri"/>
              </a:rPr>
              <a:t>CENTER BASED: This webinar is being held on December 8, 2022 from 9 am to 11 am</a:t>
            </a:r>
          </a:p>
          <a:p>
            <a:endParaRPr lang="en-US"/>
          </a:p>
          <a:p>
            <a:r>
              <a:rPr lang="en-US">
                <a:cs typeface="Calibri"/>
              </a:rPr>
              <a:t>Just to let everyone know from the outset, this session is being recorded and it will also be posted on the CDSS website as soon as possible. </a:t>
            </a:r>
          </a:p>
          <a:p>
            <a:endParaRPr lang="en-US">
              <a:cs typeface="Calibri"/>
            </a:endParaRPr>
          </a:p>
          <a:p>
            <a:r>
              <a:rPr lang="en-US" b="1" i="1">
                <a:cs typeface="Calibri"/>
              </a:rPr>
              <a:t>&lt;Pass to interpreters for Family Child Care Homes&gt;</a:t>
            </a:r>
          </a:p>
        </p:txBody>
      </p:sp>
      <p:sp>
        <p:nvSpPr>
          <p:cNvPr id="4" name="Slide Number Placeholder 3"/>
          <p:cNvSpPr>
            <a:spLocks noGrp="1"/>
          </p:cNvSpPr>
          <p:nvPr>
            <p:ph type="sldNum" sz="quarter" idx="5"/>
          </p:nvPr>
        </p:nvSpPr>
        <p:spPr/>
        <p:txBody>
          <a:bodyPr/>
          <a:lstStyle/>
          <a:p>
            <a:fld id="{00E9C295-3134-4104-9692-25F3FD3ABDAD}" type="slidenum">
              <a:rPr lang="en-US" smtClean="0"/>
              <a:t>1</a:t>
            </a:fld>
            <a:endParaRPr lang="en-US"/>
          </a:p>
        </p:txBody>
      </p:sp>
    </p:spTree>
    <p:extLst>
      <p:ext uri="{BB962C8B-B14F-4D97-AF65-F5344CB8AC3E}">
        <p14:creationId xmlns:p14="http://schemas.microsoft.com/office/powerpoint/2010/main" val="4167425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b="1"/>
              <a:t>Nadirah</a:t>
            </a:r>
            <a:endParaRPr lang="en-US"/>
          </a:p>
          <a:p>
            <a:pPr>
              <a:lnSpc>
                <a:spcPct val="90000"/>
              </a:lnSpc>
              <a:spcBef>
                <a:spcPts val="1000"/>
              </a:spcBef>
            </a:pPr>
            <a:endParaRPr lang="en-US" b="1"/>
          </a:p>
          <a:p>
            <a:pPr>
              <a:lnSpc>
                <a:spcPct val="90000"/>
              </a:lnSpc>
              <a:spcBef>
                <a:spcPts val="1000"/>
              </a:spcBef>
            </a:pPr>
            <a:r>
              <a:rPr lang="en-US"/>
              <a:t>Just a reminder, on July 23, 2021, the Legislature enacted the Child Care and Development Infrastructure Grant Program (CCDD-IGP), detailed in </a:t>
            </a:r>
            <a:r>
              <a:rPr lang="en-US">
                <a:hlinkClick r:id="rId3"/>
              </a:rPr>
              <a:t>Welfare and Institutions Code</a:t>
            </a:r>
            <a:r>
              <a:rPr lang="en-US"/>
              <a:t> section one zero three one zero point one (</a:t>
            </a:r>
            <a:r>
              <a:rPr lang="en-US" u="sng"/>
              <a:t>10310.1)</a:t>
            </a:r>
            <a:r>
              <a:rPr lang="en-US"/>
              <a:t>. </a:t>
            </a:r>
            <a:endParaRPr lang="en-US">
              <a:cs typeface="Calibri"/>
            </a:endParaRPr>
          </a:p>
          <a:p>
            <a:pPr>
              <a:lnSpc>
                <a:spcPct val="90000"/>
              </a:lnSpc>
              <a:spcBef>
                <a:spcPts val="1000"/>
              </a:spcBef>
            </a:pPr>
            <a:endParaRPr lang="en-US">
              <a:cs typeface="Calibri"/>
            </a:endParaRPr>
          </a:p>
          <a:p>
            <a:pPr>
              <a:lnSpc>
                <a:spcPct val="90000"/>
              </a:lnSpc>
              <a:spcBef>
                <a:spcPts val="1000"/>
              </a:spcBef>
            </a:pPr>
            <a:r>
              <a:rPr lang="en-US">
                <a:cs typeface="Calibri"/>
              </a:rPr>
              <a:t>And I will ask our Zoom Masters in the background to drop the link to that statute into the chat. </a:t>
            </a:r>
          </a:p>
          <a:p>
            <a:pPr>
              <a:lnSpc>
                <a:spcPct val="90000"/>
              </a:lnSpc>
              <a:spcBef>
                <a:spcPts val="1000"/>
              </a:spcBef>
            </a:pPr>
            <a:endParaRPr lang="en-US"/>
          </a:p>
          <a:p>
            <a:pPr>
              <a:lnSpc>
                <a:spcPct val="90000"/>
              </a:lnSpc>
              <a:spcBef>
                <a:spcPts val="1000"/>
              </a:spcBef>
              <a:defRPr/>
            </a:pPr>
            <a:r>
              <a:rPr lang="en-US"/>
              <a:t>The purpose of the Infrastructure Grant Program (IGP) is to preserve, enhance, and expand access to child care and development and preschool opportunities for children up to five years of age by providing grants to renovate, repair, modernize, retrofit, or build new licensed child care centers and family child care homes. This specific round of funding focuses on expanding access.</a:t>
            </a:r>
            <a:endParaRPr lang="en-US">
              <a:cs typeface="Calibri"/>
            </a:endParaRPr>
          </a:p>
          <a:p>
            <a:pPr>
              <a:lnSpc>
                <a:spcPct val="90000"/>
              </a:lnSpc>
              <a:spcBef>
                <a:spcPts val="1000"/>
              </a:spcBef>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10</a:t>
            </a:fld>
            <a:endParaRPr lang="en-US"/>
          </a:p>
        </p:txBody>
      </p:sp>
    </p:spTree>
    <p:extLst>
      <p:ext uri="{BB962C8B-B14F-4D97-AF65-F5344CB8AC3E}">
        <p14:creationId xmlns:p14="http://schemas.microsoft.com/office/powerpoint/2010/main" val="4127448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Nadirah</a:t>
            </a:r>
            <a:endParaRPr lang="en-US"/>
          </a:p>
          <a:p>
            <a:pPr>
              <a:defRPr/>
            </a:pPr>
            <a:endParaRPr lang="en-US" b="1">
              <a:cs typeface="Calibri"/>
            </a:endParaRPr>
          </a:p>
          <a:p>
            <a:pPr marL="171450" indent="-171450">
              <a:buFont typeface="Arial"/>
              <a:buChar char="•"/>
              <a:defRPr/>
            </a:pPr>
            <a:r>
              <a:rPr lang="en-US"/>
              <a:t>The funding allocated to the CDSS for the implementation of WIC section 10310.1 is a total of $350.5M.   Of this amount there is $200.5M available in a one-time allocation from the Federal American Rescue Plan Act of 2021 (commonly known as ARPA) and an additional one-time allocation of $150M available from State General Funds.  </a:t>
            </a:r>
            <a:endParaRPr lang="en-US">
              <a:cs typeface="Calibri"/>
            </a:endParaRPr>
          </a:p>
          <a:p>
            <a:pPr>
              <a:defRPr/>
            </a:pPr>
            <a:endParaRPr lang="en-US">
              <a:cs typeface="Calibri"/>
            </a:endParaRPr>
          </a:p>
          <a:p>
            <a:pPr marL="171450" indent="-171450">
              <a:buFont typeface="Arial"/>
              <a:buChar char="•"/>
              <a:defRPr/>
            </a:pPr>
            <a:r>
              <a:rPr lang="en-US">
                <a:cs typeface="Calibri"/>
              </a:rPr>
              <a:t>Of this total funding, the $200.5M from ARPA was allocated to applicants throughout 2022 for the first RFA for the IGP program, which addressed minor renovations and repairs. The CDSS is in the process of awarding this money right now.</a:t>
            </a:r>
            <a:endParaRPr lang="en-US">
              <a:ea typeface="Calibri" panose="020F0502020204030204"/>
              <a:cs typeface="Calibri"/>
            </a:endParaRPr>
          </a:p>
          <a:p>
            <a:pPr marL="171450" indent="-171450">
              <a:buFont typeface="Arial"/>
              <a:buChar char="•"/>
            </a:pPr>
            <a:endParaRPr lang="en-US">
              <a:cs typeface="Calibri"/>
            </a:endParaRPr>
          </a:p>
          <a:p>
            <a:pPr marL="171450" indent="-171450">
              <a:buFont typeface="Arial"/>
              <a:buChar char="•"/>
              <a:defRPr/>
            </a:pPr>
            <a:r>
              <a:rPr lang="en-US"/>
              <a:t>Today’s webinar will discuss the second round of funding, which will distribute $150M for new construction and major renovation. We will discuss the RFA, the application, and other important details for this round of funding. </a:t>
            </a:r>
            <a:endParaRPr lang="en-US" b="1">
              <a:cs typeface="Calibri"/>
            </a:endParaRPr>
          </a:p>
          <a:p>
            <a:pPr marL="171450" indent="-171450">
              <a:buFont typeface="Arial"/>
              <a:buChar char="•"/>
            </a:pPr>
            <a:endParaRPr lang="en-US" b="0">
              <a:cs typeface="Calibri"/>
            </a:endParaRPr>
          </a:p>
          <a:p>
            <a:pPr marL="171450" indent="-171450">
              <a:buFont typeface="Arial"/>
              <a:buChar char="•"/>
            </a:pPr>
            <a:r>
              <a:rPr lang="en-US" b="1" u="sng">
                <a:cs typeface="Calibri"/>
              </a:rPr>
              <a:t>Now I will hand it over to Grant</a:t>
            </a:r>
            <a:endParaRPr lang="en-US" b="1" u="sng">
              <a:ea typeface="Calibri" panose="020F0502020204030204"/>
              <a:cs typeface="Calibri"/>
            </a:endParaRPr>
          </a:p>
          <a:p>
            <a:pPr marL="171450" indent="-1714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11</a:t>
            </a:fld>
            <a:endParaRPr lang="en-US"/>
          </a:p>
        </p:txBody>
      </p:sp>
    </p:spTree>
    <p:extLst>
      <p:ext uri="{BB962C8B-B14F-4D97-AF65-F5344CB8AC3E}">
        <p14:creationId xmlns:p14="http://schemas.microsoft.com/office/powerpoint/2010/main" val="2567248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a:cs typeface="Calibri"/>
            </a:endParaRPr>
          </a:p>
          <a:p>
            <a:r>
              <a:rPr lang="en-US" b="1">
                <a:cs typeface="Calibri"/>
              </a:rPr>
              <a:t>Hello everyone, my name is Grant...</a:t>
            </a:r>
            <a:endParaRPr lang="en-US" b="1"/>
          </a:p>
          <a:p>
            <a:endParaRPr lang="en-US"/>
          </a:p>
          <a:p>
            <a:pPr marL="171450" indent="-171450">
              <a:buFont typeface="Arial,Sans-Serif"/>
              <a:buChar char="•"/>
            </a:pPr>
            <a:r>
              <a:rPr lang="en-US"/>
              <a:t>As mentioned, the second round of funding for the IGP will address the one-time allocation from the State general funds for $150M.   </a:t>
            </a:r>
            <a:endParaRPr lang="en-US">
              <a:cs typeface="Calibri"/>
            </a:endParaRPr>
          </a:p>
          <a:p>
            <a:pPr marL="171450" indent="-171450">
              <a:buFont typeface="Arial,Sans-Serif"/>
              <a:buChar char="•"/>
            </a:pPr>
            <a:r>
              <a:rPr lang="en-US"/>
              <a:t>This grant program is named the Infrastructure Grant Program: New Construction and Major Renovation (IGP-NCMR).   </a:t>
            </a:r>
            <a:endParaRPr lang="en-US">
              <a:cs typeface="Calibri"/>
            </a:endParaRPr>
          </a:p>
          <a:p>
            <a:pPr marL="171450" indent="-171450">
              <a:buFont typeface="Arial,Sans-Serif"/>
              <a:buChar char="•"/>
            </a:pPr>
            <a:r>
              <a:rPr lang="en-US"/>
              <a:t>As the name suggests, this grant program funds new construction to build  new child care facilities and major renovations of existing child care facilities.</a:t>
            </a:r>
            <a:endParaRPr lang="en-US">
              <a:cs typeface="Calibri"/>
            </a:endParaRPr>
          </a:p>
          <a:p>
            <a:pPr marL="171450" indent="-171450">
              <a:buFont typeface="Arial,Sans-Serif"/>
              <a:buChar char="•"/>
            </a:pPr>
            <a:r>
              <a:rPr lang="en-US"/>
              <a:t>The funds can be used for a couple project types:</a:t>
            </a:r>
            <a:endParaRPr lang="en-US">
              <a:cs typeface="Calibri"/>
            </a:endParaRPr>
          </a:p>
          <a:p>
            <a:pPr marL="628650" lvl="1" indent="-171450">
              <a:buFont typeface="Arial,Sans-Serif"/>
              <a:buChar char="•"/>
            </a:pPr>
            <a:r>
              <a:rPr lang="en-US"/>
              <a:t>Construction of new child care and development and preschool facilities to increase capacity or recover lost capacity as a result of a state or federally declared disaster.</a:t>
            </a:r>
            <a:endParaRPr lang="en-US">
              <a:cs typeface="Calibri"/>
            </a:endParaRPr>
          </a:p>
          <a:p>
            <a:pPr marL="628650" lvl="1" indent="-171450">
              <a:buFont typeface="Arial,Sans-Serif"/>
              <a:buChar char="•"/>
            </a:pPr>
            <a:r>
              <a:rPr lang="en-US">
                <a:cs typeface="Calibri"/>
              </a:rPr>
              <a:t>Renovation of existing child care development and preschool facilities to increase capacity (enroll more children) or recover lost capacity (enroll the same or close to the same number of children from before the disaster) after a federally declared disaster. </a:t>
            </a:r>
          </a:p>
          <a:p>
            <a:pPr marL="171450" indent="-171450">
              <a:buFont typeface="Arial,Sans-Serif"/>
              <a:buChar char="•"/>
            </a:pPr>
            <a:r>
              <a:rPr lang="en-US"/>
              <a:t>The key in these descriptions is that funds must be used exclusively to expand capacity of child care facilities. </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12</a:t>
            </a:fld>
            <a:endParaRPr lang="en-US"/>
          </a:p>
        </p:txBody>
      </p:sp>
    </p:spTree>
    <p:extLst>
      <p:ext uri="{BB962C8B-B14F-4D97-AF65-F5344CB8AC3E}">
        <p14:creationId xmlns:p14="http://schemas.microsoft.com/office/powerpoint/2010/main" val="12724017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b="1">
              <a:cs typeface="Calibri"/>
            </a:endParaRPr>
          </a:p>
          <a:p>
            <a:pPr marL="171450" indent="-171450">
              <a:buFont typeface="Arial"/>
              <a:buChar char="•"/>
            </a:pPr>
            <a:r>
              <a:rPr lang="en-US">
                <a:cs typeface="Calibri"/>
              </a:rPr>
              <a:t>Now</a:t>
            </a:r>
            <a:r>
              <a:rPr lang="en-US" b="0">
                <a:cs typeface="Calibri"/>
              </a:rPr>
              <a:t> we </a:t>
            </a:r>
            <a:r>
              <a:rPr lang="en-US">
                <a:cs typeface="Calibri"/>
              </a:rPr>
              <a:t>have</a:t>
            </a:r>
            <a:r>
              <a:rPr lang="en-US" b="0">
                <a:cs typeface="Calibri"/>
              </a:rPr>
              <a:t> some important information and dates</a:t>
            </a:r>
            <a:r>
              <a:rPr lang="en-US">
                <a:cs typeface="Calibri"/>
              </a:rPr>
              <a:t> for this program</a:t>
            </a:r>
            <a:endParaRPr lang="en-US" b="0">
              <a:cs typeface="Calibri"/>
            </a:endParaRPr>
          </a:p>
          <a:p>
            <a:pPr marL="171450" indent="-171450">
              <a:buFont typeface="Arial"/>
              <a:buChar char="•"/>
              <a:defRPr/>
            </a:pPr>
            <a:r>
              <a:rPr lang="en-US" b="0">
                <a:cs typeface="Calibri"/>
              </a:rPr>
              <a:t>The </a:t>
            </a:r>
            <a:r>
              <a:rPr lang="en-US" sz="1200" b="0" i="0" kern="1200">
                <a:solidFill>
                  <a:schemeClr val="tx1"/>
                </a:solidFill>
                <a:effectLst/>
                <a:latin typeface="+mn-lt"/>
                <a:ea typeface="+mn-ea"/>
                <a:cs typeface="+mn-cs"/>
              </a:rPr>
              <a:t>Child Care and Development Infrastructure Grant Program </a:t>
            </a:r>
            <a:r>
              <a:rPr lang="en-US"/>
              <a:t>web page can</a:t>
            </a:r>
            <a:r>
              <a:rPr lang="en-US" sz="1200" b="0" i="0" kern="1200">
                <a:solidFill>
                  <a:schemeClr val="tx1"/>
                </a:solidFill>
                <a:effectLst/>
                <a:latin typeface="+mn-lt"/>
                <a:ea typeface="+mn-ea"/>
                <a:cs typeface="+mn-cs"/>
              </a:rPr>
              <a:t> be located on the CDSS website.</a:t>
            </a:r>
            <a:r>
              <a:rPr lang="en-US"/>
              <a:t>  Please note that the website has now been updated to included information on RFA 2 for new construction and major renovation. </a:t>
            </a:r>
            <a:endParaRPr lang="en-US">
              <a:cs typeface="Calibri"/>
            </a:endParaRPr>
          </a:p>
          <a:p>
            <a:pPr marL="171450" indent="-171450">
              <a:buFont typeface="Arial"/>
              <a:buChar char="•"/>
              <a:defRPr/>
            </a:pPr>
            <a:r>
              <a:rPr lang="en-US"/>
              <a:t>And I will ask our team in the background to drop</a:t>
            </a:r>
            <a:r>
              <a:rPr lang="en-US" sz="1200" b="0" i="0" kern="1200">
                <a:solidFill>
                  <a:schemeClr val="tx1"/>
                </a:solidFill>
                <a:effectLst/>
                <a:latin typeface="+mn-lt"/>
                <a:ea typeface="+mn-ea"/>
                <a:cs typeface="+mn-cs"/>
              </a:rPr>
              <a:t> the </a:t>
            </a:r>
            <a:r>
              <a:rPr lang="en-US"/>
              <a:t>link into the chat so you all can access that information.</a:t>
            </a:r>
            <a:endParaRPr lang="en-US" sz="1200" b="0" i="0" kern="1200">
              <a:solidFill>
                <a:schemeClr val="tx1"/>
              </a:solidFill>
              <a:effectLst/>
              <a:latin typeface="+mn-lt"/>
              <a:cs typeface="Calibri"/>
            </a:endParaRPr>
          </a:p>
          <a:p>
            <a:pPr marL="171450" indent="-171450">
              <a:buFont typeface="Arial"/>
              <a:buChar char="•"/>
              <a:defRPr/>
            </a:pPr>
            <a:r>
              <a:rPr lang="en-US" sz="1200" b="0" i="0" kern="1200">
                <a:solidFill>
                  <a:schemeClr val="tx1"/>
                </a:solidFill>
                <a:effectLst/>
                <a:latin typeface="+mn-lt"/>
                <a:ea typeface="+mn-ea"/>
                <a:cs typeface="+mn-cs"/>
              </a:rPr>
              <a:t>This website will be updated </a:t>
            </a:r>
            <a:r>
              <a:rPr lang="en-US"/>
              <a:t>regularly and contains information</a:t>
            </a:r>
            <a:r>
              <a:rPr lang="en-US" sz="1200" b="0" i="0" kern="1200">
                <a:solidFill>
                  <a:schemeClr val="tx1"/>
                </a:solidFill>
                <a:effectLst/>
                <a:latin typeface="+mn-lt"/>
                <a:ea typeface="+mn-ea"/>
                <a:cs typeface="+mn-cs"/>
              </a:rPr>
              <a:t> on </a:t>
            </a:r>
            <a:r>
              <a:rPr lang="en-US"/>
              <a:t>RFAs</a:t>
            </a:r>
            <a:r>
              <a:rPr lang="en-US" sz="1200" b="0" i="0" kern="1200">
                <a:solidFill>
                  <a:schemeClr val="tx1"/>
                </a:solidFill>
                <a:effectLst/>
                <a:latin typeface="+mn-lt"/>
                <a:ea typeface="+mn-ea"/>
                <a:cs typeface="+mn-cs"/>
              </a:rPr>
              <a:t>, </a:t>
            </a:r>
            <a:r>
              <a:rPr lang="en-US"/>
              <a:t>including frequently</a:t>
            </a:r>
            <a:r>
              <a:rPr lang="en-US" sz="1200" b="0" i="0" kern="1200">
                <a:solidFill>
                  <a:schemeClr val="tx1"/>
                </a:solidFill>
                <a:effectLst/>
                <a:latin typeface="+mn-lt"/>
                <a:ea typeface="+mn-ea"/>
                <a:cs typeface="+mn-cs"/>
              </a:rPr>
              <a:t> asked questions</a:t>
            </a:r>
            <a:r>
              <a:rPr lang="en-US"/>
              <a:t> (FAQs),</a:t>
            </a:r>
            <a:r>
              <a:rPr lang="en-US" sz="1200" b="0" i="0" kern="1200">
                <a:solidFill>
                  <a:schemeClr val="tx1"/>
                </a:solidFill>
                <a:effectLst/>
                <a:latin typeface="+mn-lt"/>
                <a:ea typeface="+mn-ea"/>
                <a:cs typeface="+mn-cs"/>
              </a:rPr>
              <a:t> </a:t>
            </a:r>
            <a:r>
              <a:rPr lang="en-US"/>
              <a:t>webinar</a:t>
            </a:r>
            <a:r>
              <a:rPr lang="en-US" sz="1200" b="0" i="0" kern="1200">
                <a:solidFill>
                  <a:schemeClr val="tx1"/>
                </a:solidFill>
                <a:effectLst/>
                <a:latin typeface="+mn-lt"/>
                <a:ea typeface="+mn-ea"/>
                <a:cs typeface="+mn-cs"/>
              </a:rPr>
              <a:t> opportunities</a:t>
            </a:r>
            <a:r>
              <a:rPr lang="en-US"/>
              <a:t>,</a:t>
            </a:r>
            <a:r>
              <a:rPr lang="en-US" sz="1200" b="0" i="0" kern="1200">
                <a:solidFill>
                  <a:schemeClr val="tx1"/>
                </a:solidFill>
                <a:effectLst/>
                <a:latin typeface="+mn-lt"/>
                <a:ea typeface="+mn-ea"/>
                <a:cs typeface="+mn-cs"/>
              </a:rPr>
              <a:t> and resources as they become available.</a:t>
            </a:r>
            <a:r>
              <a:rPr lang="en-US"/>
              <a:t> </a:t>
            </a:r>
            <a:r>
              <a:rPr lang="en-US" sz="1200" b="0" i="0" kern="1200">
                <a:solidFill>
                  <a:schemeClr val="tx1"/>
                </a:solidFill>
                <a:effectLst/>
                <a:latin typeface="+mn-lt"/>
                <a:ea typeface="+mn-ea"/>
                <a:cs typeface="+mn-cs"/>
              </a:rPr>
              <a:t> Please check this website </a:t>
            </a:r>
            <a:r>
              <a:rPr lang="en-US"/>
              <a:t>often as it is updated periodically. The FAQs and the RFA are good places to start to get answers</a:t>
            </a:r>
            <a:r>
              <a:rPr lang="en-US" sz="1200" b="0" i="0" kern="1200">
                <a:solidFill>
                  <a:schemeClr val="tx1"/>
                </a:solidFill>
                <a:effectLst/>
                <a:latin typeface="+mn-lt"/>
                <a:ea typeface="+mn-ea"/>
                <a:cs typeface="+mn-cs"/>
              </a:rPr>
              <a:t> to some </a:t>
            </a:r>
            <a:r>
              <a:rPr lang="en-US"/>
              <a:t>of your questions</a:t>
            </a:r>
            <a:r>
              <a:rPr lang="en-US" sz="1200" b="0" i="0" kern="1200">
                <a:solidFill>
                  <a:schemeClr val="tx1"/>
                </a:solidFill>
                <a:effectLst/>
                <a:latin typeface="+mn-lt"/>
                <a:ea typeface="+mn-ea"/>
                <a:cs typeface="+mn-cs"/>
              </a:rPr>
              <a:t>.</a:t>
            </a:r>
            <a:r>
              <a:rPr lang="en-US"/>
              <a:t> </a:t>
            </a:r>
            <a:endParaRPr lang="en-US" sz="1200" b="0" i="0" kern="1200">
              <a:solidFill>
                <a:schemeClr val="tx1"/>
              </a:solidFill>
              <a:effectLst/>
              <a:latin typeface="+mn-lt"/>
              <a:cs typeface="Calibri"/>
            </a:endParaRPr>
          </a:p>
          <a:p>
            <a:pPr marL="171450" indent="-171450">
              <a:buFont typeface="Arial"/>
              <a:buChar char="•"/>
              <a:defRPr/>
            </a:pPr>
            <a:r>
              <a:rPr lang="en-US" sz="1200" b="0" i="0" kern="1200">
                <a:solidFill>
                  <a:schemeClr val="tx1"/>
                </a:solidFill>
                <a:effectLst/>
                <a:latin typeface="+mn-lt"/>
                <a:ea typeface="+mn-ea"/>
                <a:cs typeface="+mn-cs"/>
              </a:rPr>
              <a:t>In addition, information will be shared through email </a:t>
            </a:r>
            <a:r>
              <a:rPr lang="en-US"/>
              <a:t>notifications and we</a:t>
            </a:r>
            <a:r>
              <a:rPr lang="en-US" sz="1200" b="0" i="0" kern="1200">
                <a:solidFill>
                  <a:schemeClr val="tx1"/>
                </a:solidFill>
                <a:effectLst/>
                <a:latin typeface="+mn-lt"/>
                <a:ea typeface="+mn-ea"/>
                <a:cs typeface="+mn-cs"/>
              </a:rPr>
              <a:t> encourage everyone to sign up for </a:t>
            </a:r>
            <a:r>
              <a:rPr lang="en-US"/>
              <a:t>this</a:t>
            </a:r>
            <a:r>
              <a:rPr lang="en-US" sz="1200" b="0" i="0" kern="1200">
                <a:solidFill>
                  <a:schemeClr val="tx1"/>
                </a:solidFill>
                <a:effectLst/>
                <a:latin typeface="+mn-lt"/>
                <a:ea typeface="+mn-ea"/>
                <a:cs typeface="+mn-cs"/>
              </a:rPr>
              <a:t>.</a:t>
            </a:r>
            <a:r>
              <a:rPr lang="en-US"/>
              <a:t>  I'll ask our team in the background to drop that</a:t>
            </a:r>
            <a:r>
              <a:rPr lang="en-US" sz="1200" b="0" i="0" kern="1200">
                <a:solidFill>
                  <a:schemeClr val="tx1"/>
                </a:solidFill>
                <a:effectLst/>
                <a:latin typeface="+mn-lt"/>
                <a:ea typeface="+mn-ea"/>
                <a:cs typeface="+mn-cs"/>
              </a:rPr>
              <a:t> link </a:t>
            </a:r>
            <a:r>
              <a:rPr lang="en-US"/>
              <a:t>into the chat now as well</a:t>
            </a:r>
            <a:r>
              <a:rPr lang="en-US" sz="1200" b="0" i="0" kern="1200">
                <a:solidFill>
                  <a:schemeClr val="tx1"/>
                </a:solidFill>
                <a:effectLst/>
                <a:latin typeface="+mn-lt"/>
                <a:ea typeface="+mn-ea"/>
                <a:cs typeface="+mn-cs"/>
              </a:rPr>
              <a:t>.</a:t>
            </a:r>
            <a:r>
              <a:rPr lang="en-US"/>
              <a:t> </a:t>
            </a:r>
            <a:r>
              <a:rPr lang="en-US" sz="1200" b="0" i="0" kern="1200">
                <a:solidFill>
                  <a:schemeClr val="tx1"/>
                </a:solidFill>
                <a:effectLst/>
                <a:latin typeface="+mn-lt"/>
                <a:ea typeface="+mn-ea"/>
                <a:cs typeface="+mn-cs"/>
              </a:rPr>
              <a:t> Please note that the Infrastructure webpage also has a link to sign up for email notifications at the bottom of the page.</a:t>
            </a:r>
            <a:r>
              <a:rPr lang="en-US"/>
              <a:t> </a:t>
            </a:r>
            <a:endParaRPr lang="en-US">
              <a:cs typeface="Calibri"/>
            </a:endParaRPr>
          </a:p>
          <a:p>
            <a:pPr marL="171450" indent="-171450">
              <a:buFont typeface="Arial"/>
              <a:buChar char="•"/>
            </a:pPr>
            <a:r>
              <a:rPr lang="en-US">
                <a:cs typeface="Calibri"/>
              </a:rPr>
              <a:t>And for the RFA timeline, the RFA for the IGP-NCMR was released on November 22, 2022.  </a:t>
            </a:r>
          </a:p>
          <a:p>
            <a:pPr marL="171450" indent="-171450">
              <a:buFont typeface="Arial"/>
              <a:buChar char="•"/>
            </a:pPr>
            <a:r>
              <a:rPr lang="en-US">
                <a:cs typeface="Calibri"/>
              </a:rPr>
              <a:t>The application will close at 11:59pm Pacific Standard Time on January 31, 2023.  </a:t>
            </a:r>
          </a:p>
          <a:p>
            <a:pPr marL="171450" indent="-171450">
              <a:buFont typeface="Arial"/>
              <a:buChar char="•"/>
            </a:pPr>
            <a:endParaRPr lang="en-US">
              <a:cs typeface="Calibri"/>
            </a:endParaRPr>
          </a:p>
          <a:p>
            <a:pPr marL="171450" indent="-171450">
              <a:buFont typeface="Arial"/>
              <a:buChar char="•"/>
            </a:pPr>
            <a:r>
              <a:rPr lang="en-US" b="1" u="sng">
                <a:cs typeface="Calibri"/>
              </a:rPr>
              <a:t>I'll now hand it over to Esmeralda to discuss eligible applicants.</a:t>
            </a:r>
          </a:p>
        </p:txBody>
      </p:sp>
      <p:sp>
        <p:nvSpPr>
          <p:cNvPr id="4" name="Slide Number Placeholder 3"/>
          <p:cNvSpPr>
            <a:spLocks noGrp="1"/>
          </p:cNvSpPr>
          <p:nvPr>
            <p:ph type="sldNum" sz="quarter" idx="5"/>
          </p:nvPr>
        </p:nvSpPr>
        <p:spPr/>
        <p:txBody>
          <a:bodyPr/>
          <a:lstStyle/>
          <a:p>
            <a:fld id="{00E9C295-3134-4104-9692-25F3FD3ABDAD}" type="slidenum">
              <a:rPr lang="en-US" smtClean="0"/>
              <a:t>13</a:t>
            </a:fld>
            <a:endParaRPr lang="en-US"/>
          </a:p>
        </p:txBody>
      </p:sp>
    </p:spTree>
    <p:extLst>
      <p:ext uri="{BB962C8B-B14F-4D97-AF65-F5344CB8AC3E}">
        <p14:creationId xmlns:p14="http://schemas.microsoft.com/office/powerpoint/2010/main" val="560248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Esmeralda</a:t>
            </a:r>
          </a:p>
          <a:p>
            <a:r>
              <a:rPr lang="en-US" b="1">
                <a:cs typeface="Calibri"/>
              </a:rPr>
              <a:t>Hi My name is Esmeralda…..and I will be going over Eligible Applicants</a:t>
            </a:r>
          </a:p>
          <a:p>
            <a:endParaRPr lang="en-US" b="1">
              <a:cs typeface="Calibri"/>
            </a:endParaRPr>
          </a:p>
          <a:p>
            <a:r>
              <a:rPr lang="en-US" sz="1200" kern="1200">
                <a:solidFill>
                  <a:schemeClr val="tx1"/>
                </a:solidFill>
                <a:effectLst/>
                <a:latin typeface="+mn-lt"/>
                <a:ea typeface="+mn-ea"/>
                <a:cs typeface="+mn-cs"/>
              </a:rPr>
              <a:t>As identified in Welfare and Institution Code one zero three one zero point one (</a:t>
            </a:r>
            <a:r>
              <a:rPr lang="en-US" sz="1200" u="sng" kern="1200">
                <a:solidFill>
                  <a:schemeClr val="tx1"/>
                </a:solidFill>
                <a:effectLst/>
                <a:latin typeface="+mn-lt"/>
                <a:ea typeface="+mn-ea"/>
                <a:cs typeface="+mn-cs"/>
                <a:hlinkClick r:id="rId3" tooltip="W&amp;IC section 10310.1"/>
              </a:rPr>
              <a:t>10310.1</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 eligible applicants are limited to</a:t>
            </a:r>
            <a:r>
              <a:rPr lang="en-US" sz="1200" b="1" kern="1200">
                <a:solidFill>
                  <a:schemeClr val="tx1"/>
                </a:solidFill>
                <a:effectLst/>
                <a:latin typeface="+mn-lt"/>
                <a:ea typeface="+mn-ea"/>
                <a:cs typeface="+mn-cs"/>
              </a:rPr>
              <a:t> </a:t>
            </a:r>
            <a:r>
              <a:rPr lang="en-US" sz="1200" kern="1200">
                <a:solidFill>
                  <a:schemeClr val="tx1"/>
                </a:solidFill>
                <a:effectLst/>
                <a:latin typeface="+mn-lt"/>
                <a:ea typeface="+mn-ea"/>
                <a:cs typeface="+mn-cs"/>
              </a:rPr>
              <a:t>child care providers who offer child care and development and preschool program services in licensed child care centers and licensed family child care homes, as defined in </a:t>
            </a:r>
            <a:r>
              <a:rPr lang="en-US"/>
              <a:t>Health and Safety Code</a:t>
            </a:r>
            <a:r>
              <a:rPr lang="en-US" sz="1200" kern="1200">
                <a:solidFill>
                  <a:schemeClr val="tx1"/>
                </a:solidFill>
                <a:effectLst/>
                <a:latin typeface="+mn-lt"/>
                <a:ea typeface="+mn-ea"/>
                <a:cs typeface="+mn-cs"/>
              </a:rPr>
              <a:t> sections one five nine six point seven six (</a:t>
            </a:r>
            <a:r>
              <a:rPr lang="en-US" sz="1200" u="sng" kern="1200">
                <a:solidFill>
                  <a:schemeClr val="tx1"/>
                </a:solidFill>
                <a:effectLst/>
                <a:latin typeface="+mn-lt"/>
                <a:ea typeface="+mn-ea"/>
                <a:cs typeface="+mn-cs"/>
                <a:hlinkClick r:id="rId4" tooltip="HSC section 1596.76"/>
              </a:rPr>
              <a:t>1596.76</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 and one five nine six point seven eight (</a:t>
            </a:r>
            <a:r>
              <a:rPr lang="en-US" sz="1200" u="sng" kern="1200">
                <a:solidFill>
                  <a:schemeClr val="tx1"/>
                </a:solidFill>
                <a:effectLst/>
                <a:latin typeface="+mn-lt"/>
                <a:ea typeface="+mn-ea"/>
                <a:cs typeface="+mn-cs"/>
                <a:hlinkClick r:id="rId5" tooltip="HSC sections 1576.78"/>
              </a:rPr>
              <a:t>1596.78</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a:t>
            </a:r>
            <a:r>
              <a:rPr lang="en-US"/>
              <a:t>   </a:t>
            </a:r>
            <a:endParaRPr lang="en-US">
              <a:cs typeface="Calibri"/>
            </a:endParaRP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Applicants may be non-profits, for-profit businesses, or Tribes.</a:t>
            </a:r>
            <a:r>
              <a:rPr lang="en-US"/>
              <a:t>  </a:t>
            </a:r>
            <a:r>
              <a:rPr lang="en-US" sz="1200" kern="1200">
                <a:solidFill>
                  <a:schemeClr val="tx1"/>
                </a:solidFill>
                <a:effectLst/>
                <a:latin typeface="+mn-lt"/>
                <a:ea typeface="+mn-ea"/>
                <a:cs typeface="+mn-cs"/>
              </a:rPr>
              <a:t> Faith-based organizations may also apply if the child care curriculum is not faith-based.</a:t>
            </a:r>
            <a:r>
              <a:rPr lang="en-US"/>
              <a:t>  </a:t>
            </a:r>
            <a:r>
              <a:rPr lang="en-US" sz="1200" kern="1200">
                <a:solidFill>
                  <a:schemeClr val="tx1"/>
                </a:solidFill>
                <a:effectLst/>
                <a:latin typeface="+mn-lt"/>
                <a:ea typeface="+mn-ea"/>
                <a:cs typeface="+mn-cs"/>
              </a:rPr>
              <a:t> Umbrella organizations who are co-located with a child care and/or non-profit Housing and Community </a:t>
            </a:r>
            <a:r>
              <a:rPr lang="en-US"/>
              <a:t>Developments</a:t>
            </a:r>
            <a:r>
              <a:rPr lang="en-US" sz="1200" kern="1200">
                <a:solidFill>
                  <a:schemeClr val="tx1"/>
                </a:solidFill>
                <a:effectLst/>
                <a:latin typeface="+mn-lt"/>
                <a:ea typeface="+mn-ea"/>
                <a:cs typeface="+mn-cs"/>
              </a:rPr>
              <a:t> may apply on behalf of licensed child care operators if leasing to them.</a:t>
            </a:r>
            <a:r>
              <a:rPr lang="en-US"/>
              <a:t>  </a:t>
            </a:r>
            <a:endParaRPr lang="en-US" sz="1200" kern="1200">
              <a:solidFill>
                <a:schemeClr val="tx1"/>
              </a:solidFill>
              <a:effectLst/>
              <a:latin typeface="+mn-lt"/>
              <a:cs typeface="Calibri"/>
            </a:endParaRP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Applicant sites shall serve children from low-income families (defined as those who receive federal, state, or local subsidies) and shall provide or plan to provide subsidized child care and development and preschool program services funded through one or more of the eligible programs </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14</a:t>
            </a:fld>
            <a:endParaRPr lang="en-US"/>
          </a:p>
        </p:txBody>
      </p:sp>
    </p:spTree>
    <p:extLst>
      <p:ext uri="{BB962C8B-B14F-4D97-AF65-F5344CB8AC3E}">
        <p14:creationId xmlns:p14="http://schemas.microsoft.com/office/powerpoint/2010/main" val="489009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cs typeface="Calibri"/>
            </a:endParaRPr>
          </a:p>
          <a:p>
            <a:r>
              <a:rPr lang="en-US">
                <a:cs typeface="Calibri"/>
              </a:rPr>
              <a:t>Eligible programs are as follows: </a:t>
            </a:r>
          </a:p>
          <a:p>
            <a:endParaRPr lang="en-US"/>
          </a:p>
          <a:p>
            <a:pPr marL="171450" indent="-171450">
              <a:buFont typeface="Arial" panose="020B0604020202020204" pitchFamily="34" charset="0"/>
              <a:buChar char="•"/>
            </a:pPr>
            <a:r>
              <a:rPr lang="en-US" sz="1200" kern="1200">
                <a:solidFill>
                  <a:schemeClr val="tx1"/>
                </a:solidFill>
                <a:effectLst/>
                <a:latin typeface="+mn-lt"/>
                <a:ea typeface="+mn-ea"/>
                <a:cs typeface="+mn-cs"/>
              </a:rPr>
              <a:t>California State Preschool Program (CSPP)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General Child Care and Development (CCTR)</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Migrant Child Care and Development (CMIG)</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Child Care and Development Services for Children with Exceptional Needs (CHAN) </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CalWORKs Stage </a:t>
            </a:r>
            <a:r>
              <a:rPr lang="en-US"/>
              <a:t>1 , CalWORKs</a:t>
            </a:r>
            <a:r>
              <a:rPr lang="en-US" sz="1200" kern="1200">
                <a:solidFill>
                  <a:schemeClr val="tx1"/>
                </a:solidFill>
                <a:effectLst/>
                <a:latin typeface="+mn-lt"/>
                <a:ea typeface="+mn-ea"/>
                <a:cs typeface="+mn-cs"/>
              </a:rPr>
              <a:t> Stage 2 (C2AP)</a:t>
            </a:r>
            <a:r>
              <a:rPr lang="en-US"/>
              <a:t> and CalWORKs</a:t>
            </a:r>
            <a:r>
              <a:rPr lang="en-US" sz="1200" kern="1200">
                <a:solidFill>
                  <a:schemeClr val="tx1"/>
                </a:solidFill>
                <a:effectLst/>
                <a:latin typeface="+mn-lt"/>
                <a:ea typeface="+mn-ea"/>
                <a:cs typeface="+mn-cs"/>
              </a:rPr>
              <a:t> Stage 3 (C3AP)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California Alternative Payment Program (CAPP)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California Migrant Alternative Payment Program (CMAP)</a:t>
            </a:r>
            <a:endParaRPr lang="en-US" sz="1200" kern="1200">
              <a:solidFill>
                <a:schemeClr val="tx1"/>
              </a:solidFill>
              <a:effectLst/>
              <a:latin typeface="+mn-lt"/>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15</a:t>
            </a:fld>
            <a:endParaRPr lang="en-US"/>
          </a:p>
        </p:txBody>
      </p:sp>
    </p:spTree>
    <p:extLst>
      <p:ext uri="{BB962C8B-B14F-4D97-AF65-F5344CB8AC3E}">
        <p14:creationId xmlns:p14="http://schemas.microsoft.com/office/powerpoint/2010/main" val="3053100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p>
          <a:p>
            <a:pPr lvl="0"/>
            <a:r>
              <a:rPr lang="en-US" sz="1200" kern="1200">
                <a:solidFill>
                  <a:schemeClr val="tx1"/>
                </a:solidFill>
                <a:effectLst/>
                <a:latin typeface="+mn-lt"/>
                <a:ea typeface="+mn-ea"/>
                <a:cs typeface="+mn-cs"/>
              </a:rPr>
              <a:t>Emergency Child Care Bridge for Foster Families (Foster Bridge)</a:t>
            </a:r>
            <a:endParaRPr lang="en-US">
              <a:cs typeface="Calibri"/>
            </a:endParaRPr>
          </a:p>
          <a:p>
            <a:pPr lvl="0"/>
            <a:r>
              <a:rPr lang="en-US" sz="1200" kern="1200">
                <a:solidFill>
                  <a:schemeClr val="tx1"/>
                </a:solidFill>
                <a:effectLst/>
                <a:latin typeface="+mn-lt"/>
                <a:ea typeface="+mn-ea"/>
                <a:cs typeface="+mn-cs"/>
              </a:rPr>
              <a:t>Federal Head Start/Early Head Start</a:t>
            </a:r>
            <a:endParaRPr lang="en-US" sz="1200" kern="1200">
              <a:solidFill>
                <a:schemeClr val="tx1"/>
              </a:solidFill>
              <a:effectLst/>
              <a:latin typeface="+mn-lt"/>
              <a:cs typeface="Calibri"/>
            </a:endParaRPr>
          </a:p>
          <a:p>
            <a:pPr lvl="0"/>
            <a:r>
              <a:rPr lang="en-US" sz="1200" kern="1200">
                <a:solidFill>
                  <a:schemeClr val="tx1"/>
                </a:solidFill>
                <a:effectLst/>
                <a:latin typeface="+mn-lt"/>
                <a:ea typeface="+mn-ea"/>
                <a:cs typeface="+mn-cs"/>
              </a:rPr>
              <a:t>Programs funded through local subsidies</a:t>
            </a:r>
            <a:endParaRPr lang="en-US" sz="1200" kern="1200">
              <a:solidFill>
                <a:schemeClr val="tx1"/>
              </a:solidFill>
              <a:effectLst/>
              <a:latin typeface="+mn-lt"/>
              <a:cs typeface="Calibri"/>
            </a:endParaRPr>
          </a:p>
          <a:p>
            <a:r>
              <a:rPr lang="en-US" sz="1200" kern="1200">
                <a:solidFill>
                  <a:schemeClr val="tx1"/>
                </a:solidFill>
                <a:effectLst/>
                <a:latin typeface="+mn-lt"/>
                <a:ea typeface="+mn-ea"/>
                <a:cs typeface="+mn-cs"/>
              </a:rPr>
              <a:t>Programs with spaces funded through documented internal scholarships to families who would otherwise qualify as low-income under one of the above programs.</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16</a:t>
            </a:fld>
            <a:endParaRPr lang="en-US"/>
          </a:p>
        </p:txBody>
      </p:sp>
    </p:spTree>
    <p:extLst>
      <p:ext uri="{BB962C8B-B14F-4D97-AF65-F5344CB8AC3E}">
        <p14:creationId xmlns:p14="http://schemas.microsoft.com/office/powerpoint/2010/main" val="4002387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b="1">
              <a:cs typeface="Calibri"/>
            </a:endParaRPr>
          </a:p>
          <a:p>
            <a:r>
              <a:rPr lang="en-US">
                <a:cs typeface="Calibri"/>
              </a:rPr>
              <a:t>Now will be moving on to Non-Eligible Applicants.</a:t>
            </a:r>
          </a:p>
          <a:p>
            <a:endParaRPr lang="en-US">
              <a:cs typeface="Calibri"/>
            </a:endParaRPr>
          </a:p>
          <a:p>
            <a:r>
              <a:rPr lang="en-US">
                <a:cs typeface="Calibri"/>
              </a:rPr>
              <a:t>Pursuant to </a:t>
            </a:r>
            <a:r>
              <a:rPr lang="en-US"/>
              <a:t>Welfare and Institution Code one zero three one zero point one (</a:t>
            </a:r>
            <a:r>
              <a:rPr lang="en-US" u="sng">
                <a:hlinkClick r:id="rId3"/>
              </a:rPr>
              <a:t>10310.1</a:t>
            </a:r>
            <a:r>
              <a:rPr lang="en-US" u="sng"/>
              <a:t>)</a:t>
            </a:r>
            <a:r>
              <a:rPr lang="en-US"/>
              <a:t>,</a:t>
            </a:r>
            <a:r>
              <a:rPr lang="en-US">
                <a:cs typeface="Calibri"/>
              </a:rPr>
              <a:t> non-eligible applicants are </a:t>
            </a:r>
          </a:p>
          <a:p>
            <a:endParaRPr lang="en-US">
              <a:cs typeface="Calibri"/>
            </a:endParaRPr>
          </a:p>
          <a:p>
            <a:pPr marL="171450" indent="-171450">
              <a:buFont typeface="Arial"/>
              <a:buChar char="•"/>
            </a:pPr>
            <a:r>
              <a:rPr lang="en-US">
                <a:cs typeface="Calibri"/>
              </a:rPr>
              <a:t>Local educational agencies (LEAs)</a:t>
            </a:r>
          </a:p>
          <a:p>
            <a:pPr marL="173355" lvl="1" indent="-171450">
              <a:buFont typeface="Arial"/>
              <a:buChar char="•"/>
            </a:pPr>
            <a:r>
              <a:rPr lang="en-US">
                <a:cs typeface="Calibri"/>
              </a:rPr>
              <a:t>Public or government entities</a:t>
            </a:r>
          </a:p>
          <a:p>
            <a:pPr marL="173355" lvl="1" indent="-171450">
              <a:buFont typeface="Arial"/>
              <a:buChar char="•"/>
            </a:pPr>
            <a:r>
              <a:rPr lang="en-US">
                <a:cs typeface="Calibri"/>
              </a:rPr>
              <a:t>Family, Friend and Neighbor programs or unlicensed programs</a:t>
            </a:r>
          </a:p>
          <a:p>
            <a:pPr marL="173355" lvl="1" indent="-171450">
              <a:buFont typeface="Arial"/>
              <a:buChar char="•"/>
            </a:pPr>
            <a:r>
              <a:rPr lang="en-US">
                <a:cs typeface="Calibri"/>
              </a:rPr>
              <a:t>Applicants who do not serve children from low-income families</a:t>
            </a:r>
          </a:p>
          <a:p>
            <a:pPr marL="173355" lvl="1" indent="-171450">
              <a:buFont typeface="Arial"/>
              <a:buChar char="•"/>
            </a:pPr>
            <a:r>
              <a:rPr lang="en-US"/>
              <a:t>Applicants who do not meet experience and tenure requirements of being in operation  </a:t>
            </a:r>
            <a:r>
              <a:rPr lang="en-US" b="1" u="sng"/>
              <a:t>on or before </a:t>
            </a:r>
            <a:r>
              <a:rPr lang="en-US"/>
              <a:t>August 1, 2021. </a:t>
            </a:r>
            <a:endParaRPr lang="en-US">
              <a:cs typeface="Calibri"/>
            </a:endParaRPr>
          </a:p>
          <a:p>
            <a:pPr marL="173355" lvl="1" indent="-171450">
              <a:buFont typeface="Arial"/>
              <a:buChar char="•"/>
            </a:pPr>
            <a:r>
              <a:rPr lang="en-US">
                <a:cs typeface="Calibri"/>
              </a:rPr>
              <a:t>Applicants and/or organizations who have been suspended or debarred or are on the federal excluded parties list on the System of Award Management (SAM) website</a:t>
            </a:r>
            <a:endParaRPr lang="en-US"/>
          </a:p>
          <a:p>
            <a:pPr marL="628650" lvl="1" indent="-1714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17</a:t>
            </a:fld>
            <a:endParaRPr lang="en-US"/>
          </a:p>
        </p:txBody>
      </p:sp>
    </p:spTree>
    <p:extLst>
      <p:ext uri="{BB962C8B-B14F-4D97-AF65-F5344CB8AC3E}">
        <p14:creationId xmlns:p14="http://schemas.microsoft.com/office/powerpoint/2010/main" val="4031350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p>
          <a:p>
            <a:r>
              <a:rPr lang="en-US"/>
              <a:t>Lastly Child care and development and preschool program contractors who meet any of the conditions identified in the Ineligible Entities section on pages 4 through 5 of the Overview and Instructions document.</a:t>
            </a:r>
            <a:endParaRPr lang="en-US">
              <a:cs typeface="Calibri"/>
            </a:endParaRPr>
          </a:p>
          <a:p>
            <a:endParaRPr lang="en-US">
              <a:cs typeface="Calibri"/>
            </a:endParaRPr>
          </a:p>
          <a:p>
            <a:pPr marL="171450" indent="-171450">
              <a:buFont typeface="Arial" panose="020B0604020202020204" pitchFamily="34" charset="0"/>
              <a:buChar char="•"/>
            </a:pPr>
            <a:r>
              <a:rPr lang="en-US" b="1" u="sng"/>
              <a:t>I will now hand it over to Kim</a:t>
            </a:r>
            <a:endParaRPr lang="en-US" b="1" u="sng">
              <a:cs typeface="Calibri"/>
            </a:endParaRPr>
          </a:p>
          <a:p>
            <a:pPr marL="171450" indent="-171450">
              <a:buFont typeface="Arial" panose="020B0604020202020204" pitchFamily="34" charset="0"/>
              <a:buChar char="•"/>
            </a:pPr>
            <a:endParaRPr lang="en-US">
              <a:latin typeface="Arial"/>
              <a:cs typeface="Arial"/>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18</a:t>
            </a:fld>
            <a:endParaRPr lang="en-US"/>
          </a:p>
        </p:txBody>
      </p:sp>
    </p:spTree>
    <p:extLst>
      <p:ext uri="{BB962C8B-B14F-4D97-AF65-F5344CB8AC3E}">
        <p14:creationId xmlns:p14="http://schemas.microsoft.com/office/powerpoint/2010/main" val="18099526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Kim</a:t>
            </a:r>
          </a:p>
          <a:p>
            <a:endParaRPr lang="en-US"/>
          </a:p>
          <a:p>
            <a:r>
              <a:rPr lang="en-US"/>
              <a:t>Thank you Esmeralda. There are several eligibility criteria for projects. In order to have an eligible project, project sites shall:</a:t>
            </a:r>
            <a:endParaRPr lang="en-US">
              <a:cs typeface="Calibri"/>
            </a:endParaRPr>
          </a:p>
          <a:p>
            <a:endParaRPr lang="en-US"/>
          </a:p>
          <a:p>
            <a:pPr marL="171450" lvl="0" indent="-171450">
              <a:buFont typeface="Arial" panose="020B0604020202020204" pitchFamily="34" charset="0"/>
              <a:buChar char="•"/>
            </a:pPr>
            <a:r>
              <a:rPr lang="en-US"/>
              <a:t>Be located in the State of California and serve children and families in California.</a:t>
            </a:r>
            <a:endParaRPr lang="en-US">
              <a:cs typeface="Calibri"/>
            </a:endParaRPr>
          </a:p>
          <a:p>
            <a:pPr marL="171450" indent="-171450">
              <a:buFont typeface="Arial" panose="020B0604020202020204" pitchFamily="34" charset="0"/>
              <a:buChar char="•"/>
            </a:pPr>
            <a:r>
              <a:rPr lang="en-US"/>
              <a:t>Projects must start on or after August 1, 2021.</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19</a:t>
            </a:fld>
            <a:endParaRPr lang="en-US"/>
          </a:p>
        </p:txBody>
      </p:sp>
    </p:spTree>
    <p:extLst>
      <p:ext uri="{BB962C8B-B14F-4D97-AF65-F5344CB8AC3E}">
        <p14:creationId xmlns:p14="http://schemas.microsoft.com/office/powerpoint/2010/main" val="4201670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Cheyenne</a:t>
            </a:r>
            <a:endParaRPr lang="en-US"/>
          </a:p>
          <a:p>
            <a:endParaRPr lang="en-US"/>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endParaRPr lang="en-US">
              <a:cs typeface="Calibri"/>
            </a:endParaRPr>
          </a:p>
          <a:p>
            <a:endParaRPr lang="en-US"/>
          </a:p>
          <a:p>
            <a:r>
              <a:rPr lang="en-US"/>
              <a:t>To only hear the translation into Spanish or Chinese, choose the option to "Mute Original Audio", also located in the Interpretation menu. </a:t>
            </a:r>
            <a:endParaRPr lang="en-US">
              <a:cs typeface="Calibri"/>
            </a:endParaRPr>
          </a:p>
          <a:p>
            <a:endParaRPr lang="en-US"/>
          </a:p>
          <a:p>
            <a:r>
              <a:rPr lang="en-US"/>
              <a:t>Please hold for this message to be translated into Spanish and Chinese</a:t>
            </a:r>
            <a:endParaRPr lang="en-US">
              <a:cs typeface="Calibri"/>
            </a:endParaRPr>
          </a:p>
          <a:p>
            <a:endParaRPr lang="en-US"/>
          </a:p>
          <a:p>
            <a:r>
              <a:rPr lang="en-US"/>
              <a:t>[ADVANCE SLIDE FOR SPANISH]</a:t>
            </a:r>
            <a:endParaRPr lang="en-US">
              <a:cs typeface="Calibri"/>
            </a:endParaRPr>
          </a:p>
          <a:p>
            <a:endParaRPr lang="en-US">
              <a:cs typeface="Calibri"/>
            </a:endParaRPr>
          </a:p>
          <a:p>
            <a:endParaRPr lang="en-US"/>
          </a:p>
        </p:txBody>
      </p:sp>
      <p:sp>
        <p:nvSpPr>
          <p:cNvPr id="4" name="Slide Number Placeholder 3"/>
          <p:cNvSpPr>
            <a:spLocks noGrp="1"/>
          </p:cNvSpPr>
          <p:nvPr>
            <p:ph type="sldNum" sz="quarter" idx="5"/>
          </p:nvPr>
        </p:nvSpPr>
        <p:spPr/>
        <p:txBody>
          <a:bodyPr/>
          <a:lstStyle/>
          <a:p>
            <a:fld id="{319E938B-5AB8-4888-8D25-1FCA44B95861}" type="slidenum">
              <a:rPr lang="en-US" smtClean="0"/>
              <a:t>2</a:t>
            </a:fld>
            <a:endParaRPr lang="en-US"/>
          </a:p>
        </p:txBody>
      </p:sp>
    </p:spTree>
    <p:extLst>
      <p:ext uri="{BB962C8B-B14F-4D97-AF65-F5344CB8AC3E}">
        <p14:creationId xmlns:p14="http://schemas.microsoft.com/office/powerpoint/2010/main" val="16802507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cs typeface="Calibri"/>
            </a:endParaRPr>
          </a:p>
          <a:p>
            <a:pPr marL="171450" indent="-171450">
              <a:buFont typeface="Arial,Sans-Serif"/>
              <a:buChar char="•"/>
            </a:pPr>
            <a:r>
              <a:rPr lang="en-US"/>
              <a:t>Continuing with eligible projects, this slide contains language that is in statute for you reference, but I will break this down to make it more understandable. </a:t>
            </a:r>
            <a:endParaRPr lang="en-US">
              <a:cs typeface="Calibri"/>
            </a:endParaRPr>
          </a:p>
          <a:p>
            <a:pPr marL="171450" indent="-171450">
              <a:buFont typeface="Arial,Sans-Serif"/>
              <a:buChar char="•"/>
            </a:pPr>
            <a:r>
              <a:rPr lang="en-US"/>
              <a:t>So there are two broad categories of projects, each with a focus of expanding capacity.</a:t>
            </a:r>
            <a:endParaRPr lang="en-US">
              <a:cs typeface="Calibri"/>
            </a:endParaRPr>
          </a:p>
          <a:p>
            <a:pPr marL="628650" lvl="1" indent="-171450">
              <a:buFont typeface="Arial,Sans-Serif"/>
              <a:buChar char="•"/>
            </a:pPr>
            <a:r>
              <a:rPr lang="en-US"/>
              <a:t>First</a:t>
            </a:r>
            <a:r>
              <a:rPr lang="en-US">
                <a:cs typeface="Calibri"/>
              </a:rPr>
              <a:t>, projects can be new construction to increase capacity or recover lost capacity because of a state or federally declared disaster;</a:t>
            </a:r>
          </a:p>
          <a:p>
            <a:pPr marL="628650" lvl="1" indent="-171450">
              <a:buFont typeface="Arial,Sans-Serif"/>
              <a:buChar char="•"/>
            </a:pPr>
            <a:r>
              <a:rPr lang="en-US">
                <a:cs typeface="Calibri"/>
              </a:rPr>
              <a:t>Second, projects can be major renovation </a:t>
            </a:r>
            <a:r>
              <a:rPr lang="en-US"/>
              <a:t>to increase capacity or recover lost capacity because of a state or federally declared disaster.</a:t>
            </a:r>
            <a:endParaRPr lang="en-US">
              <a:cs typeface="Calibri"/>
            </a:endParaRPr>
          </a:p>
          <a:p>
            <a:endParaRPr lang="en-US">
              <a:cs typeface="Calibri"/>
            </a:endParaRPr>
          </a:p>
          <a:p>
            <a:r>
              <a:rPr lang="en-US">
                <a:cs typeface="Calibri"/>
              </a:rPr>
              <a:t>So, in most cases, projects will either be new construction or major renovation to allow projects to increase capacity or recover lost capacity.</a:t>
            </a:r>
          </a:p>
          <a:p>
            <a:endParaRPr lang="en-US">
              <a:cs typeface="Calibri"/>
            </a:endParaRPr>
          </a:p>
          <a:p>
            <a:r>
              <a:rPr lang="en-US">
                <a:cs typeface="Calibri"/>
              </a:rPr>
              <a:t>In some cases, minor renovation will be allowable; for example, when a small FCC is expanding to a large and minimal changes are required such as adding a fence to make the outdoor space usable. Or when a center classroom only needs fixed equipment like sinks and appliances to become useable.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20</a:t>
            </a:fld>
            <a:endParaRPr lang="en-US"/>
          </a:p>
        </p:txBody>
      </p:sp>
    </p:spTree>
    <p:extLst>
      <p:ext uri="{BB962C8B-B14F-4D97-AF65-F5344CB8AC3E}">
        <p14:creationId xmlns:p14="http://schemas.microsoft.com/office/powerpoint/2010/main" val="3111811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Kim</a:t>
            </a:r>
          </a:p>
          <a:p>
            <a:endParaRPr lang="en-US">
              <a:cs typeface="Calibri"/>
            </a:endParaRPr>
          </a:p>
          <a:p>
            <a:pPr marL="171450" indent="-171450">
              <a:buFont typeface="Arial"/>
              <a:buChar char="•"/>
            </a:pPr>
            <a:r>
              <a:rPr lang="en-US">
                <a:cs typeface="Calibri"/>
              </a:rPr>
              <a:t>The purpose of the IGP-NCMR grant is to expand capacity. Therefore, all projects must be geared toward expanding capacity.</a:t>
            </a:r>
          </a:p>
          <a:p>
            <a:pPr marL="628650" lvl="1" indent="-171450">
              <a:buFont typeface="Arial"/>
              <a:buChar char="•"/>
            </a:pPr>
            <a:r>
              <a:rPr lang="en-US">
                <a:cs typeface="Calibri"/>
              </a:rPr>
              <a:t>A definition of "capacity" is included in the RFA under Appendix A: Key Terms and Acronyms</a:t>
            </a:r>
          </a:p>
          <a:p>
            <a:pPr marL="171450" indent="-171450">
              <a:buFont typeface="Arial"/>
              <a:buChar char="•"/>
            </a:pPr>
            <a:r>
              <a:rPr lang="en-US">
                <a:cs typeface="Calibri"/>
              </a:rPr>
              <a:t>Specifically, FCCHs can expand from a small FCCH to a large FCCH. The capacity limitations for small and large are found in HSC section 1596.803. And I will ask our Zoom Masters in the background to drop the link to that statute in the chat.</a:t>
            </a:r>
          </a:p>
          <a:p>
            <a:pPr marL="171450" indent="-171450">
              <a:buFont typeface="Arial"/>
              <a:buChar char="•"/>
            </a:pPr>
            <a:r>
              <a:rPr lang="en-US">
                <a:cs typeface="Calibri"/>
              </a:rPr>
              <a:t>We have received questions about how large FCCHs can apply for this grant. If a large FCCH is at max capacity, the FCCH can only apply for projects that will recover lost capacity due to a state- or federally-declared disaster.</a:t>
            </a:r>
          </a:p>
        </p:txBody>
      </p:sp>
      <p:sp>
        <p:nvSpPr>
          <p:cNvPr id="4" name="Slide Number Placeholder 3"/>
          <p:cNvSpPr>
            <a:spLocks noGrp="1"/>
          </p:cNvSpPr>
          <p:nvPr>
            <p:ph type="sldNum" sz="quarter" idx="5"/>
          </p:nvPr>
        </p:nvSpPr>
        <p:spPr/>
        <p:txBody>
          <a:bodyPr/>
          <a:lstStyle/>
          <a:p>
            <a:fld id="{00E9C295-3134-4104-9692-25F3FD3ABDAD}" type="slidenum">
              <a:rPr lang="en-US" smtClean="0"/>
              <a:t>21</a:t>
            </a:fld>
            <a:endParaRPr lang="en-US"/>
          </a:p>
        </p:txBody>
      </p:sp>
    </p:spTree>
    <p:extLst>
      <p:ext uri="{BB962C8B-B14F-4D97-AF65-F5344CB8AC3E}">
        <p14:creationId xmlns:p14="http://schemas.microsoft.com/office/powerpoint/2010/main" val="1912184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cs typeface="Calibri"/>
            </a:endParaRPr>
          </a:p>
          <a:p>
            <a:r>
              <a:rPr lang="en-US">
                <a:cs typeface="Calibri"/>
              </a:rPr>
              <a:t>For a project to be considered for grant funding, the applicant shall demonstrate in their application that the </a:t>
            </a:r>
          </a:p>
          <a:p>
            <a:endParaRPr lang="en-US">
              <a:cs typeface="Calibri"/>
            </a:endParaRPr>
          </a:p>
          <a:p>
            <a:pPr marL="171450" indent="-171450">
              <a:lnSpc>
                <a:spcPct val="90000"/>
              </a:lnSpc>
              <a:spcBef>
                <a:spcPts val="1000"/>
              </a:spcBef>
              <a:buFont typeface="Arial"/>
              <a:buChar char="•"/>
            </a:pPr>
            <a:r>
              <a:rPr lang="en-US"/>
              <a:t>Grant funds are necessary to undertake or complete the project</a:t>
            </a:r>
            <a:endParaRPr lang="en-US">
              <a:cs typeface="Calibri"/>
            </a:endParaRPr>
          </a:p>
          <a:p>
            <a:pPr marL="171450" indent="-171450">
              <a:lnSpc>
                <a:spcPct val="90000"/>
              </a:lnSpc>
              <a:spcBef>
                <a:spcPts val="1000"/>
              </a:spcBef>
              <a:buFont typeface="Arial"/>
              <a:buChar char="•"/>
            </a:pPr>
            <a:r>
              <a:rPr lang="en-US"/>
              <a:t>Applicant has proof of site control for the entire term of the grant (lease, rental agreement, deed, property tax statement, or mortgage payment receipt)</a:t>
            </a:r>
            <a:endParaRPr lang="en-US">
              <a:cs typeface="Calibri"/>
            </a:endParaRPr>
          </a:p>
          <a:p>
            <a:pPr marL="171450" indent="-171450">
              <a:lnSpc>
                <a:spcPct val="90000"/>
              </a:lnSpc>
              <a:spcBef>
                <a:spcPts val="1000"/>
              </a:spcBef>
              <a:buFont typeface="Arial"/>
              <a:buChar char="•"/>
            </a:pPr>
            <a:r>
              <a:rPr lang="en-US"/>
              <a:t>Construction may start within a reasonable time frame following award, and programs must begin operations no later than June 30, 2028;</a:t>
            </a:r>
            <a:endParaRPr lang="en-US">
              <a:cs typeface="Calibri"/>
            </a:endParaRPr>
          </a:p>
          <a:p>
            <a:pPr marL="171450" indent="-171450">
              <a:lnSpc>
                <a:spcPct val="90000"/>
              </a:lnSpc>
              <a:spcBef>
                <a:spcPts val="1000"/>
              </a:spcBef>
              <a:buFont typeface="Arial"/>
              <a:buChar char="•"/>
            </a:pPr>
            <a:r>
              <a:rPr lang="en-US"/>
              <a:t>Financial and organizational viability for the child care program operation for the term of the grant (which means that projects must properly funded and the organization can execute the project successfully. The Departments really wants to make sure that applicants are successful and stay in business while this grant is being awarded and the funds are being executed). </a:t>
            </a:r>
            <a:endParaRPr lang="en-US">
              <a:cs typeface="Calibri"/>
            </a:endParaRPr>
          </a:p>
          <a:p>
            <a:pPr marL="171450" indent="-171450">
              <a:lnSpc>
                <a:spcPct val="90000"/>
              </a:lnSpc>
              <a:spcBef>
                <a:spcPts val="1000"/>
              </a:spcBef>
              <a:buFont typeface="Arial"/>
              <a:buChar char="•"/>
            </a:pPr>
            <a:r>
              <a:rPr lang="en-US"/>
              <a:t>Applicants must also demonstrate that all necessary approvals and permits for the proposed project were or will be obtained, if applicable.</a:t>
            </a:r>
            <a:endParaRPr lang="en-US">
              <a:cs typeface="Calibri"/>
            </a:endParaRPr>
          </a:p>
          <a:p>
            <a:pPr marL="171450" indent="-171450">
              <a:lnSpc>
                <a:spcPct val="90000"/>
              </a:lnSpc>
              <a:spcBef>
                <a:spcPts val="1000"/>
              </a:spcBef>
              <a:buFont typeface="Arial"/>
              <a:buChar char="•"/>
            </a:pPr>
            <a:r>
              <a:rPr lang="en-US">
                <a:cs typeface="Calibri"/>
              </a:rPr>
              <a:t>Applicants must commit to a 10% match for the grant amount requested (which includes cash on hand or lines of credit)</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22</a:t>
            </a:fld>
            <a:endParaRPr lang="en-US"/>
          </a:p>
        </p:txBody>
      </p:sp>
    </p:spTree>
    <p:extLst>
      <p:ext uri="{BB962C8B-B14F-4D97-AF65-F5344CB8AC3E}">
        <p14:creationId xmlns:p14="http://schemas.microsoft.com/office/powerpoint/2010/main" val="20246903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r>
              <a:rPr lang="en-US"/>
              <a:t>Moving to award amounts. So it is at the discretion of the CDSS to determine award amounts. The department will use certain criteria to base this on, which includes but is not limited to, the following:</a:t>
            </a:r>
            <a:endParaRPr lang="en-US">
              <a:cs typeface="Calibri"/>
            </a:endParaRPr>
          </a:p>
          <a:p>
            <a:endParaRPr lang="en-US">
              <a:cs typeface="Calibri"/>
            </a:endParaRPr>
          </a:p>
          <a:p>
            <a:pPr marL="171450" indent="-171450">
              <a:buFont typeface="Arial" panose="020B0604020202020204" pitchFamily="34" charset="0"/>
              <a:buChar char="•"/>
            </a:pPr>
            <a:r>
              <a:rPr lang="en-US"/>
              <a:t>the scope of each project, </a:t>
            </a:r>
            <a:endParaRPr lang="en-US">
              <a:cs typeface="Calibri"/>
            </a:endParaRPr>
          </a:p>
          <a:p>
            <a:pPr marL="171450" indent="-171450">
              <a:buFont typeface="Arial" panose="020B0604020202020204" pitchFamily="34" charset="0"/>
              <a:buChar char="•"/>
            </a:pPr>
            <a:r>
              <a:rPr lang="en-US"/>
              <a:t>regional costs, </a:t>
            </a:r>
            <a:endParaRPr lang="en-US">
              <a:cs typeface="Calibri"/>
            </a:endParaRPr>
          </a:p>
          <a:p>
            <a:pPr marL="171450" indent="-171450">
              <a:buFont typeface="Arial" panose="020B0604020202020204" pitchFamily="34" charset="0"/>
              <a:buChar char="•"/>
            </a:pPr>
            <a:r>
              <a:rPr lang="en-US"/>
              <a:t>the use of universal design to provide inclusive environments, </a:t>
            </a:r>
            <a:endParaRPr lang="en-US">
              <a:cs typeface="Calibri"/>
            </a:endParaRPr>
          </a:p>
          <a:p>
            <a:pPr marL="171450" indent="-171450">
              <a:buFont typeface="Arial" panose="020B0604020202020204" pitchFamily="34" charset="0"/>
              <a:buChar char="•"/>
            </a:pPr>
            <a:r>
              <a:rPr lang="en-US"/>
              <a:t>the need to meet licensing requirements or health and safety standards, </a:t>
            </a:r>
            <a:endParaRPr lang="en-US">
              <a:cs typeface="Calibri"/>
            </a:endParaRPr>
          </a:p>
          <a:p>
            <a:pPr marL="171450" indent="-171450">
              <a:buFont typeface="Arial" panose="020B0604020202020204" pitchFamily="34" charset="0"/>
              <a:buChar char="•"/>
            </a:pPr>
            <a:r>
              <a:rPr lang="en-US"/>
              <a:t>the proportion of children receiving subsidies to be served, </a:t>
            </a:r>
            <a:endParaRPr lang="en-US">
              <a:cs typeface="Calibri"/>
            </a:endParaRPr>
          </a:p>
          <a:p>
            <a:pPr marL="171450" indent="-171450">
              <a:buFont typeface="Arial" panose="020B0604020202020204" pitchFamily="34" charset="0"/>
              <a:buChar char="•"/>
            </a:pPr>
            <a:r>
              <a:rPr lang="en-US"/>
              <a:t>the total number of children served or to be served </a:t>
            </a:r>
            <a:endParaRPr lang="en-US">
              <a:cs typeface="Calibri"/>
            </a:endParaRPr>
          </a:p>
          <a:p>
            <a:pPr marL="171450" indent="-171450">
              <a:buFont typeface="Arial" panose="020B0604020202020204" pitchFamily="34" charset="0"/>
              <a:buChar char="•"/>
            </a:pPr>
            <a:r>
              <a:rPr lang="en-US"/>
              <a:t>and the percentage of space used for child care.  </a:t>
            </a:r>
            <a:endParaRPr lang="en-US">
              <a:cs typeface="Calibri"/>
            </a:endParaRPr>
          </a:p>
          <a:p>
            <a:pPr>
              <a:lnSpc>
                <a:spcPct val="90000"/>
              </a:lnSpc>
              <a:spcBef>
                <a:spcPts val="1000"/>
              </a:spcBef>
            </a:pPr>
            <a:endParaRPr lang="en-US" b="1"/>
          </a:p>
          <a:p>
            <a:pPr>
              <a:lnSpc>
                <a:spcPct val="90000"/>
              </a:lnSpc>
              <a:spcBef>
                <a:spcPts val="1000"/>
              </a:spcBef>
            </a:pPr>
            <a:r>
              <a:rPr lang="en-US" b="1"/>
              <a:t>The funding amounts are based on the providers' license. Licensed Child Care Centers can request up to $1.5 million, and Licensed Family Child Care Homes can request up to $100,000. </a:t>
            </a:r>
            <a:endParaRPr lang="en-US" b="1">
              <a:cs typeface="Calibri"/>
            </a:endParaRPr>
          </a:p>
          <a:p>
            <a:pPr marL="171450" indent="-171450">
              <a:buFont typeface="Arial" panose="020B0604020202020204" pitchFamily="34" charset="0"/>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23</a:t>
            </a:fld>
            <a:endParaRPr lang="en-US"/>
          </a:p>
        </p:txBody>
      </p:sp>
    </p:spTree>
    <p:extLst>
      <p:ext uri="{BB962C8B-B14F-4D97-AF65-F5344CB8AC3E}">
        <p14:creationId xmlns:p14="http://schemas.microsoft.com/office/powerpoint/2010/main" val="3739941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pPr>
              <a:defRPr/>
            </a:pPr>
            <a:r>
              <a:rPr lang="en-US"/>
              <a:t>An awardee/grantee that receives funds under this RFA shall supplement, and not supplant, federal, state, and local public funds expended for these purposes (WIC section 10310.1(little L)). </a:t>
            </a:r>
            <a:endParaRPr lang="en-US">
              <a:cs typeface="Calibri"/>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a:p>
          <a:p>
            <a:pPr>
              <a:defRPr/>
            </a:pPr>
            <a:r>
              <a:rPr lang="en-US"/>
              <a:t>For questions specific to allowable and unallowable costs please refer to the RFA. We will not review specifics in this webinar.  We want to bring to your attention this part of the RFA because we know that defining "new construction" and "major renovations" can be tricky. Please refer to the list in the RFA. While it is not a comprehensive list of allowable and unallowable costs, it does provide a good start on what projects might be allowed.</a:t>
            </a:r>
            <a:endParaRPr lang="en-US" i="1">
              <a:cs typeface="Calibri"/>
            </a:endParaRPr>
          </a:p>
          <a:p>
            <a:pPr>
              <a:defRPr/>
            </a:pPr>
            <a:endParaRPr lang="en-US">
              <a:cs typeface="Calibri"/>
            </a:endParaRPr>
          </a:p>
          <a:p>
            <a:pPr>
              <a:defRPr/>
            </a:pPr>
            <a:r>
              <a:rPr lang="en-US"/>
              <a:t>RFA 1 funded minor renovations and repairs. This RFA funds projects for </a:t>
            </a:r>
            <a:r>
              <a:rPr lang="en-US" i="1"/>
              <a:t>new construction or major renovations.  </a:t>
            </a:r>
            <a:endParaRPr lang="en-US" i="1">
              <a:cs typeface="Calibri"/>
            </a:endParaRPr>
          </a:p>
          <a:p>
            <a:pPr>
              <a:defRPr/>
            </a:pPr>
            <a:endParaRPr lang="en-US"/>
          </a:p>
          <a:p>
            <a:pPr>
              <a:defRPr/>
            </a:pPr>
            <a:r>
              <a:rPr lang="en-US">
                <a:cs typeface="Calibri"/>
              </a:rPr>
              <a:t>New construction is building an entirely new facility from the ground up.</a:t>
            </a:r>
          </a:p>
          <a:p>
            <a:pPr>
              <a:defRPr/>
            </a:pPr>
            <a:endParaRPr lang="en-US"/>
          </a:p>
          <a:p>
            <a:pPr>
              <a:defRPr/>
            </a:pPr>
            <a:r>
              <a:rPr lang="en-US"/>
              <a:t>Major renovation includes, but is not limited to, the following:</a:t>
            </a:r>
            <a:endParaRPr lang="en-US">
              <a:cs typeface="Calibri"/>
            </a:endParaRPr>
          </a:p>
          <a:p>
            <a:pPr marL="171450" indent="-171450">
              <a:buFont typeface="Arial"/>
              <a:buChar char="•"/>
              <a:defRPr/>
            </a:pPr>
            <a:r>
              <a:rPr lang="en-US"/>
              <a:t>Structural changes, which includes things like:</a:t>
            </a:r>
            <a:endParaRPr lang="en-US">
              <a:cs typeface="Calibri"/>
            </a:endParaRPr>
          </a:p>
          <a:p>
            <a:pPr marL="628650" lvl="1" indent="-171450">
              <a:buFont typeface="Arial"/>
              <a:buChar char="•"/>
              <a:defRPr/>
            </a:pPr>
            <a:r>
              <a:rPr lang="en-US"/>
              <a:t>Changes to the foundation, the floor, the roof, and the exterior,</a:t>
            </a:r>
            <a:endParaRPr lang="en-US">
              <a:cs typeface="Calibri"/>
            </a:endParaRPr>
          </a:p>
          <a:p>
            <a:pPr marL="628650" lvl="1" indent="-171450">
              <a:buFont typeface="Arial"/>
              <a:buChar char="•"/>
              <a:defRPr/>
            </a:pPr>
            <a:r>
              <a:rPr lang="en-US"/>
              <a:t>Altering load-bearing walls of a facility, or</a:t>
            </a:r>
            <a:endParaRPr lang="en-US">
              <a:cs typeface="Calibri"/>
            </a:endParaRPr>
          </a:p>
          <a:p>
            <a:pPr marL="628650" lvl="1" indent="-171450">
              <a:buFont typeface="Arial"/>
              <a:buChar char="•"/>
              <a:defRPr/>
            </a:pPr>
            <a:r>
              <a:rPr lang="en-US"/>
              <a:t>Extending a facility to increase its floor area;</a:t>
            </a:r>
            <a:endParaRPr lang="en-US">
              <a:cs typeface="Calibri"/>
            </a:endParaRPr>
          </a:p>
          <a:p>
            <a:pPr marL="171450" indent="-171450">
              <a:buFont typeface="Arial"/>
              <a:buChar char="•"/>
              <a:defRPr/>
            </a:pPr>
            <a:r>
              <a:rPr lang="en-US"/>
              <a:t>It also includes things like:</a:t>
            </a:r>
            <a:endParaRPr lang="en-US">
              <a:cs typeface="Calibri"/>
            </a:endParaRPr>
          </a:p>
          <a:p>
            <a:pPr marL="628650" lvl="1" indent="-171450">
              <a:buFont typeface="Arial"/>
              <a:buChar char="•"/>
              <a:defRPr/>
            </a:pPr>
            <a:r>
              <a:rPr lang="en-US"/>
              <a:t>An extensive alteration of a facility such as significantly changing its function and purpose, even if such a renovation does not include any structural change </a:t>
            </a:r>
            <a:endParaRPr lang="en-US">
              <a:cs typeface="Calibri"/>
            </a:endParaRPr>
          </a:p>
          <a:p>
            <a:pPr marL="628650" lvl="1" indent="-171450">
              <a:buFont typeface="Arial"/>
              <a:buChar char="•"/>
              <a:defRPr/>
            </a:pPr>
            <a:endParaRPr lang="en-US">
              <a:cs typeface="Calibri"/>
            </a:endParaRPr>
          </a:p>
          <a:p>
            <a:pPr>
              <a:defRPr/>
            </a:pPr>
            <a:r>
              <a:rPr lang="en-US"/>
              <a:t>Projects must be new construction or major renovations as defined in the RFA.</a:t>
            </a:r>
            <a:endParaRPr lang="en-US">
              <a:cs typeface="Calibri"/>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24</a:t>
            </a:fld>
            <a:endParaRPr lang="en-US"/>
          </a:p>
        </p:txBody>
      </p:sp>
    </p:spTree>
    <p:extLst>
      <p:ext uri="{BB962C8B-B14F-4D97-AF65-F5344CB8AC3E}">
        <p14:creationId xmlns:p14="http://schemas.microsoft.com/office/powerpoint/2010/main" val="2434035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pPr>
              <a:defRPr/>
            </a:pPr>
            <a:r>
              <a:rPr lang="en-US"/>
              <a:t>Grantees are held to grant terms which is the period they will be required to provide child care services. This means that awardees are required to </a:t>
            </a:r>
            <a:r>
              <a:rPr lang="en-US" b="1"/>
              <a:t>continue </a:t>
            </a:r>
            <a:r>
              <a:rPr lang="en-US"/>
              <a:t>providing child care and development or preschool services at the location site where the CCDD-IGP grant is being used for a period of years following grant award as described below:</a:t>
            </a:r>
            <a:endParaRPr lang="en-US">
              <a:cs typeface="Calibri"/>
            </a:endParaRPr>
          </a:p>
          <a:p>
            <a:pPr>
              <a:defRPr/>
            </a:pPr>
            <a:r>
              <a:rPr lang="en-US"/>
              <a:t> • Child Care Centers shall continue to provide services for ten year following notification of the grant award </a:t>
            </a:r>
            <a:endParaRPr lang="en-US">
              <a:cs typeface="Calibri"/>
            </a:endParaRPr>
          </a:p>
          <a:p>
            <a:pPr>
              <a:defRPr/>
            </a:pPr>
            <a:r>
              <a:rPr lang="en-US"/>
              <a:t>• Family Child Care Homes shall continue to provide services for two years following notification of the grant award</a:t>
            </a:r>
            <a:endParaRPr lang="en-US">
              <a:cs typeface="Calibri"/>
            </a:endParaRPr>
          </a:p>
          <a:p>
            <a:pPr>
              <a:defRPr/>
            </a:pPr>
            <a:endParaRPr lang="en-US">
              <a:cs typeface="Calibri"/>
            </a:endParaRPr>
          </a:p>
          <a:p>
            <a:pPr>
              <a:defRPr/>
            </a:pPr>
            <a:r>
              <a:rPr lang="en-US" b="1"/>
              <a:t>And I will now hand it over to Shane to discuss the General Application Information </a:t>
            </a:r>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25</a:t>
            </a:fld>
            <a:endParaRPr lang="en-US"/>
          </a:p>
        </p:txBody>
      </p:sp>
    </p:spTree>
    <p:extLst>
      <p:ext uri="{BB962C8B-B14F-4D97-AF65-F5344CB8AC3E}">
        <p14:creationId xmlns:p14="http://schemas.microsoft.com/office/powerpoint/2010/main" val="35638207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Shane ✅</a:t>
            </a:r>
            <a:endParaRPr lang="en-US"/>
          </a:p>
          <a:p>
            <a:r>
              <a:rPr lang="en-US" b="1"/>
              <a:t>Hi everyone, this is Shane Diridoni again and I am the manager of the Child Care and Development Division's Funding Application Unit.  I'm going to talk a little bit about general application information and components.</a:t>
            </a:r>
            <a:endParaRPr lang="en-US"/>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26</a:t>
            </a:fld>
            <a:endParaRPr lang="en-US"/>
          </a:p>
        </p:txBody>
      </p:sp>
    </p:spTree>
    <p:extLst>
      <p:ext uri="{BB962C8B-B14F-4D97-AF65-F5344CB8AC3E}">
        <p14:creationId xmlns:p14="http://schemas.microsoft.com/office/powerpoint/2010/main" val="14608407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Shane ✅</a:t>
            </a:r>
          </a:p>
          <a:p>
            <a:endParaRPr lang="en-US">
              <a:cs typeface="Calibri"/>
            </a:endParaRPr>
          </a:p>
          <a:p>
            <a:pPr>
              <a:defRPr/>
            </a:pPr>
            <a:r>
              <a:rPr lang="en-US" b="1">
                <a:cs typeface="Calibri"/>
              </a:rPr>
              <a:t>The links to the application have been posted to the </a:t>
            </a:r>
            <a:r>
              <a:rPr lang="en-US" b="1"/>
              <a:t>New Construction and Major Renovation web page.  </a:t>
            </a:r>
            <a:br>
              <a:rPr lang="en-US" b="1">
                <a:cs typeface="+mn-lt"/>
              </a:rPr>
            </a:br>
            <a:endParaRPr lang="en-US" b="1">
              <a:cs typeface="Calibri"/>
            </a:endParaRPr>
          </a:p>
          <a:p>
            <a:pPr>
              <a:defRPr/>
            </a:pPr>
            <a:r>
              <a:rPr lang="en-US" b="1"/>
              <a:t>Four different applications are available on the website:</a:t>
            </a:r>
            <a:endParaRPr lang="en-US" b="1">
              <a:cs typeface="Calibri"/>
            </a:endParaRPr>
          </a:p>
          <a:p>
            <a:pPr lvl="2">
              <a:defRPr/>
            </a:pPr>
            <a:r>
              <a:rPr lang="en-US" b="1"/>
              <a:t>The first is for center based providers.  This one is only available in English.</a:t>
            </a:r>
            <a:endParaRPr lang="en-US" b="1">
              <a:cs typeface="Calibri"/>
            </a:endParaRPr>
          </a:p>
          <a:p>
            <a:pPr lvl="2">
              <a:defRPr/>
            </a:pPr>
            <a:endParaRPr lang="en-US" b="1">
              <a:cs typeface="Calibri"/>
            </a:endParaRPr>
          </a:p>
          <a:p>
            <a:pPr lvl="2">
              <a:defRPr/>
            </a:pPr>
            <a:r>
              <a:rPr lang="en-US" b="1">
                <a:cs typeface="Calibri"/>
              </a:rPr>
              <a:t>The next three are for the Family Child Care Homes—each of these links goes to an English, Spanish, and Chinese version. </a:t>
            </a:r>
            <a:endParaRPr lang="en-US"/>
          </a:p>
          <a:p>
            <a:pPr lvl="2">
              <a:defRPr/>
            </a:pPr>
            <a:endParaRPr lang="en-US" b="1">
              <a:cs typeface="Calibri"/>
            </a:endParaRPr>
          </a:p>
          <a:p>
            <a:pPr lvl="2">
              <a:defRPr/>
            </a:pPr>
            <a:r>
              <a:rPr lang="en-US" b="1"/>
              <a:t>Applicants should ensure they are completing the appropriate application for their program type.</a:t>
            </a:r>
            <a:endParaRPr lang="en-US" b="1">
              <a:cs typeface="Calibri"/>
            </a:endParaRPr>
          </a:p>
          <a:p>
            <a:pPr>
              <a:defRPr/>
            </a:pPr>
            <a:endParaRPr lang="en-US">
              <a:cs typeface="Calibri"/>
            </a:endParaRPr>
          </a:p>
          <a:p>
            <a:pPr>
              <a:defRPr/>
            </a:pPr>
            <a:r>
              <a:rPr lang="en-US" b="1">
                <a:cs typeface="Calibri"/>
              </a:rPr>
              <a:t>So diving into the process...</a:t>
            </a:r>
          </a:p>
          <a:p>
            <a:pPr>
              <a:defRPr/>
            </a:pPr>
            <a:endParaRPr lang="en-US" b="1">
              <a:cs typeface="Calibri"/>
            </a:endParaRPr>
          </a:p>
          <a:p>
            <a:pPr>
              <a:defRPr/>
            </a:pPr>
            <a:r>
              <a:rPr lang="en-US" b="1"/>
              <a:t>The portal will walk applicants though all the required information for their project type.  Coming up soon in this webinar, we'll have Chris doing a high level walk through of the application on the platform itself.  Essentially though, applicants will enter their data, narratives, budgets, and attachments all in one place.</a:t>
            </a:r>
            <a:endParaRPr lang="en-US" b="1">
              <a:cs typeface="Calibri"/>
            </a:endParaRPr>
          </a:p>
          <a:p>
            <a:pPr>
              <a:defRPr/>
            </a:pPr>
            <a:endParaRPr lang="en-US"/>
          </a:p>
          <a:p>
            <a:pPr>
              <a:defRPr/>
            </a:pPr>
            <a:r>
              <a:rPr lang="en-US" b="1"/>
              <a:t>If applicants intend to apply for multiple sites, a separate application must be submitted for each site.</a:t>
            </a:r>
            <a:endParaRPr lang="en-US" b="1">
              <a:cs typeface="Calibri"/>
            </a:endParaRPr>
          </a:p>
          <a:p>
            <a:endParaRPr lang="en-US" b="1">
              <a:cs typeface="Calibri"/>
            </a:endParaRPr>
          </a:p>
          <a:p>
            <a:r>
              <a:rPr lang="en-US" b="1">
                <a:cs typeface="Calibri"/>
              </a:rPr>
              <a:t>The application must be completed in accordance with the overview and instructions.  Some things to note are as follows--</a:t>
            </a:r>
          </a:p>
          <a:p>
            <a:endParaRPr lang="en-US" b="1"/>
          </a:p>
          <a:p>
            <a:pPr marL="171450" indent="-171450">
              <a:buFont typeface="Arial"/>
              <a:buChar char="•"/>
            </a:pPr>
            <a:r>
              <a:rPr lang="en-US" b="1"/>
              <a:t>Applications will only be accepted through the web portal located on the aforementioned web page.  No email or hard copies will be accepted.</a:t>
            </a:r>
            <a:endParaRPr lang="en-US" b="1">
              <a:cs typeface="Calibri"/>
            </a:endParaRPr>
          </a:p>
          <a:p>
            <a:pPr marL="171450" indent="-171450">
              <a:buFont typeface="Arial"/>
              <a:buChar char="•"/>
            </a:pPr>
            <a:endParaRPr lang="en-US" b="1">
              <a:cs typeface="Calibri"/>
            </a:endParaRPr>
          </a:p>
          <a:p>
            <a:pPr marL="171450" indent="-171450">
              <a:buFont typeface="Arial"/>
              <a:buChar char="•"/>
            </a:pPr>
            <a:r>
              <a:rPr lang="en-US" b="1">
                <a:cs typeface="Calibri"/>
              </a:rPr>
              <a:t>Applicants must enter their data, narrative, budgets, and all other attachments through the portal.  </a:t>
            </a:r>
          </a:p>
          <a:p>
            <a:pPr marL="171450" indent="-171450">
              <a:buFont typeface="Arial"/>
              <a:buChar char="•"/>
            </a:pPr>
            <a:endParaRPr lang="en-US" b="1">
              <a:cs typeface="Calibri"/>
            </a:endParaRPr>
          </a:p>
          <a:p>
            <a:pPr marL="171450" indent="-171450">
              <a:buFont typeface="Arial"/>
              <a:buChar char="•"/>
            </a:pPr>
            <a:r>
              <a:rPr lang="en-US" b="1">
                <a:cs typeface="Calibri"/>
              </a:rPr>
              <a:t>Attachments should be legible and converted to the appropriate file format.  Please double check uploaded files to ensure the correct file has been uploaded.  Once you get to the areas requiring attachments, </a:t>
            </a:r>
            <a:r>
              <a:rPr lang="en-US" b="1"/>
              <a:t>the portal</a:t>
            </a:r>
            <a:r>
              <a:rPr lang="en-US" b="1">
                <a:cs typeface="Calibri"/>
              </a:rPr>
              <a:t> identifies the appropriate file format types.</a:t>
            </a:r>
          </a:p>
          <a:p>
            <a:pPr marL="171450" indent="-171450">
              <a:buFont typeface="Arial"/>
              <a:buChar char="•"/>
            </a:pPr>
            <a:endParaRPr lang="en-US" b="1">
              <a:cs typeface="Calibri"/>
            </a:endParaRPr>
          </a:p>
          <a:p>
            <a:pPr marL="171450" indent="-171450">
              <a:buFont typeface="Arial"/>
              <a:buChar char="•"/>
            </a:pPr>
            <a:r>
              <a:rPr lang="en-US" b="1">
                <a:cs typeface="Calibri"/>
              </a:rPr>
              <a:t>Applicants can continue to access and edit their application until they hit submit.</a:t>
            </a:r>
          </a:p>
        </p:txBody>
      </p:sp>
      <p:sp>
        <p:nvSpPr>
          <p:cNvPr id="4" name="Slide Number Placeholder 3"/>
          <p:cNvSpPr>
            <a:spLocks noGrp="1"/>
          </p:cNvSpPr>
          <p:nvPr>
            <p:ph type="sldNum" sz="quarter" idx="5"/>
          </p:nvPr>
        </p:nvSpPr>
        <p:spPr/>
        <p:txBody>
          <a:bodyPr/>
          <a:lstStyle/>
          <a:p>
            <a:fld id="{00E9C295-3134-4104-9692-25F3FD3ABDAD}" type="slidenum">
              <a:rPr lang="en-US" smtClean="0"/>
              <a:t>27</a:t>
            </a:fld>
            <a:endParaRPr lang="en-US"/>
          </a:p>
        </p:txBody>
      </p:sp>
    </p:spTree>
    <p:extLst>
      <p:ext uri="{BB962C8B-B14F-4D97-AF65-F5344CB8AC3E}">
        <p14:creationId xmlns:p14="http://schemas.microsoft.com/office/powerpoint/2010/main" val="10776688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Shane ✅</a:t>
            </a:r>
          </a:p>
          <a:p>
            <a:endParaRPr lang="en-US" b="1">
              <a:cs typeface="Calibri"/>
            </a:endParaRPr>
          </a:p>
          <a:p>
            <a:r>
              <a:rPr lang="en-US" b="1">
                <a:cs typeface="Calibri"/>
              </a:rPr>
              <a:t>Once applications are submitted, no additional changes can be made.</a:t>
            </a:r>
            <a:endParaRPr lang="en-US">
              <a:cs typeface="Calibri"/>
            </a:endParaRPr>
          </a:p>
          <a:p>
            <a:endParaRPr lang="en-US" b="1"/>
          </a:p>
          <a:p>
            <a:r>
              <a:rPr lang="en-US" b="1"/>
              <a:t>We advise that applicants keep their applications in draft form until they are fully ready to submit, however they should not wait until the last minute to submit.</a:t>
            </a:r>
            <a:endParaRPr lang="en-US"/>
          </a:p>
          <a:p>
            <a:endParaRPr lang="en-US" b="1">
              <a:cs typeface="Calibri"/>
            </a:endParaRPr>
          </a:p>
          <a:p>
            <a:r>
              <a:rPr lang="en-US" b="1">
                <a:cs typeface="Calibri"/>
              </a:rPr>
              <a:t>Applicants may contact </a:t>
            </a:r>
            <a:r>
              <a:rPr lang="en-US" b="1">
                <a:hlinkClick r:id="rId3"/>
              </a:rPr>
              <a:t>CCDDFacilities@dss.ca.gov</a:t>
            </a:r>
            <a:r>
              <a:rPr lang="en-US" b="1">
                <a:cs typeface="Calibri"/>
              </a:rPr>
              <a:t> to reopen their application if they need to provide or replace a document.  Requests to reopen must be received in the inbox on</a:t>
            </a:r>
            <a:r>
              <a:rPr lang="en-US" b="1"/>
              <a:t> or before January 20, 2023.  </a:t>
            </a:r>
            <a:endParaRPr lang="en-US" b="1">
              <a:cs typeface="Calibri"/>
            </a:endParaRPr>
          </a:p>
          <a:p>
            <a:endParaRPr lang="en-US" b="1">
              <a:cs typeface="Calibri"/>
            </a:endParaRPr>
          </a:p>
          <a:p>
            <a:r>
              <a:rPr lang="en-US" b="1"/>
              <a:t>Once the application is submitted,</a:t>
            </a:r>
            <a:r>
              <a:rPr lang="en-US" b="1">
                <a:cs typeface="Calibri"/>
              </a:rPr>
              <a:t> applicants will receive a confirmation message and email.  Please also keep an eye on your SPAM folder.</a:t>
            </a:r>
            <a:endParaRPr lang="en-US"/>
          </a:p>
          <a:p>
            <a:endParaRPr lang="en-US" b="1">
              <a:cs typeface="Calibri"/>
            </a:endParaRPr>
          </a:p>
          <a:p>
            <a:r>
              <a:rPr lang="en-US" b="1">
                <a:cs typeface="Calibri"/>
              </a:rPr>
              <a:t>And by submitting an application, applicants authorize the Department of Social Services to verify all information in the application, including any referenced names.</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28</a:t>
            </a:fld>
            <a:endParaRPr lang="en-US"/>
          </a:p>
        </p:txBody>
      </p:sp>
    </p:spTree>
    <p:extLst>
      <p:ext uri="{BB962C8B-B14F-4D97-AF65-F5344CB8AC3E}">
        <p14:creationId xmlns:p14="http://schemas.microsoft.com/office/powerpoint/2010/main" val="19440749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Shane ✅</a:t>
            </a:r>
            <a:endParaRPr lang="en-US" b="1">
              <a:cs typeface="Calibri"/>
            </a:endParaRPr>
          </a:p>
          <a:p>
            <a:endParaRPr lang="en-US" b="1">
              <a:cs typeface="Calibri"/>
            </a:endParaRPr>
          </a:p>
          <a:p>
            <a:pPr marL="171450" indent="-171450">
              <a:buFont typeface="Arial,Sans-Serif"/>
              <a:buChar char="•"/>
            </a:pPr>
            <a:r>
              <a:rPr lang="en-US" b="1"/>
              <a:t>All applications and accompanying documentation submitted in connection with this RFA become public record, which CDSS may legally have to disclose to third parties upon request.  Therefore, please do not disclose any confidential or proprietary information in their applications.</a:t>
            </a:r>
            <a:endParaRPr lang="en-US" b="1">
              <a:cs typeface="Calibri"/>
            </a:endParaRPr>
          </a:p>
          <a:p>
            <a:pPr marL="171450" indent="-171450">
              <a:buFont typeface="Arial,Sans-Serif"/>
              <a:buChar char="•"/>
            </a:pPr>
            <a:endParaRPr lang="en-US" b="1">
              <a:cs typeface="Calibri"/>
            </a:endParaRPr>
          </a:p>
          <a:p>
            <a:pPr marL="171450" indent="-171450">
              <a:buFont typeface="Arial,Sans-Serif"/>
              <a:buChar char="•"/>
            </a:pPr>
            <a:r>
              <a:rPr lang="en-US" b="1"/>
              <a:t>The platform will close at 11:59 pm PST on January 31, 2023.  Again, applicants are encouraged to leave their application open until they are fully finished, but we also encourage applicants to submit their application with ample time before the due date/time.  Again, applications will not be accepted outside of the platform or after the due date.</a:t>
            </a:r>
            <a:endParaRPr lang="en-US" b="1">
              <a:cs typeface="Calibri"/>
            </a:endParaRPr>
          </a:p>
          <a:p>
            <a:pPr marL="171450" indent="-171450">
              <a:buFont typeface="Arial,Sans-Serif"/>
              <a:buChar char="•"/>
            </a:pPr>
            <a:endParaRPr lang="en-US" b="1">
              <a:cs typeface="Calibri"/>
            </a:endParaRPr>
          </a:p>
          <a:p>
            <a:pPr marL="171450" indent="-171450">
              <a:buFont typeface="Arial,Sans-Serif"/>
              <a:buChar char="•"/>
              <a:defRPr/>
            </a:pPr>
            <a:r>
              <a:rPr lang="en-US" b="1"/>
              <a:t>Applicants are encouraged to see the Frequently Asked Questions posted on the FAQ web page mentioned earlier.  If questions are not answered by that means, please can contact the CDSS at </a:t>
            </a:r>
            <a:r>
              <a:rPr lang="en-US" b="1">
                <a:hlinkClick r:id="rId3"/>
              </a:rPr>
              <a:t>CCDDFacilities@dss.ca.gov.</a:t>
            </a:r>
            <a:endParaRPr lang="en-US" b="1"/>
          </a:p>
          <a:p>
            <a:pPr marL="171450" indent="-171450">
              <a:buFont typeface="Arial,Sans-Serif"/>
              <a:buChar char="•"/>
              <a:defRPr/>
            </a:pPr>
            <a:endParaRPr lang="en-US" b="1"/>
          </a:p>
          <a:p>
            <a:pPr marL="171450" indent="-171450">
              <a:buFont typeface="Arial,Sans-Serif"/>
              <a:buChar char="•"/>
              <a:defRPr/>
            </a:pPr>
            <a:r>
              <a:rPr lang="en-US" b="1"/>
              <a:t>Unfortunately the CDSS cannot provide details regarding individual application status after the applicant has submitted or after the close date.</a:t>
            </a:r>
          </a:p>
          <a:p>
            <a:pPr marL="171450" indent="-171450">
              <a:buFont typeface="Arial,Sans-Serif"/>
              <a:buChar char="•"/>
              <a:defRPr/>
            </a:pPr>
            <a:endParaRPr lang="en-US" b="1">
              <a:cs typeface="Calibri"/>
            </a:endParaRPr>
          </a:p>
          <a:p>
            <a:pPr marL="171450" indent="-171450">
              <a:buFont typeface="Arial,Sans-Serif"/>
              <a:buChar char="•"/>
              <a:defRPr/>
            </a:pPr>
            <a:r>
              <a:rPr lang="en-US" b="1">
                <a:cs typeface="Calibri"/>
              </a:rPr>
              <a:t>And with that, I'm going to pass it off to Nicole.</a:t>
            </a:r>
          </a:p>
        </p:txBody>
      </p:sp>
      <p:sp>
        <p:nvSpPr>
          <p:cNvPr id="4" name="Slide Number Placeholder 3"/>
          <p:cNvSpPr>
            <a:spLocks noGrp="1"/>
          </p:cNvSpPr>
          <p:nvPr>
            <p:ph type="sldNum" sz="quarter" idx="5"/>
          </p:nvPr>
        </p:nvSpPr>
        <p:spPr/>
        <p:txBody>
          <a:bodyPr/>
          <a:lstStyle/>
          <a:p>
            <a:fld id="{00E9C295-3134-4104-9692-25F3FD3ABDAD}" type="slidenum">
              <a:rPr lang="en-US" smtClean="0"/>
              <a:t>29</a:t>
            </a:fld>
            <a:endParaRPr lang="en-US"/>
          </a:p>
        </p:txBody>
      </p:sp>
    </p:spTree>
    <p:extLst>
      <p:ext uri="{BB962C8B-B14F-4D97-AF65-F5344CB8AC3E}">
        <p14:creationId xmlns:p14="http://schemas.microsoft.com/office/powerpoint/2010/main" val="3482048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Spanish interpreter </a:t>
            </a:r>
          </a:p>
          <a:p>
            <a:endParaRPr lang="en-US">
              <a:cs typeface="Calibri"/>
            </a:endParaRPr>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p>
          <a:p>
            <a:endParaRPr lang="en-US"/>
          </a:p>
          <a:p>
            <a:r>
              <a:rPr lang="en-US"/>
              <a:t>To only hear the translation into Spanish or Chinese, choose the option to "Mute Original Audio", also located in the Interpretation menu. </a:t>
            </a:r>
          </a:p>
          <a:p>
            <a:endParaRPr lang="en-US"/>
          </a:p>
          <a:p>
            <a:r>
              <a:rPr lang="en-US"/>
              <a:t>Please hold for this message to be translated into Spanish and Chinese</a:t>
            </a:r>
          </a:p>
          <a:p>
            <a:endParaRPr lang="en-US"/>
          </a:p>
          <a:p>
            <a:r>
              <a:rPr lang="en-US"/>
              <a:t>[ADVANCE SLIDE FOR CHINESE]</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a:t>
            </a:fld>
            <a:endParaRPr lang="en-US"/>
          </a:p>
        </p:txBody>
      </p:sp>
    </p:spTree>
    <p:extLst>
      <p:ext uri="{BB962C8B-B14F-4D97-AF65-F5344CB8AC3E}">
        <p14:creationId xmlns:p14="http://schemas.microsoft.com/office/powerpoint/2010/main" val="186704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Nicole</a:t>
            </a:r>
            <a:r>
              <a:rPr lang="en-US" b="1"/>
              <a:t> </a:t>
            </a:r>
            <a:endParaRPr lang="en-US">
              <a:cs typeface="Calibri"/>
            </a:endParaRPr>
          </a:p>
          <a:p>
            <a:endParaRPr lang="en-US">
              <a:cs typeface="Calibri"/>
            </a:endParaRPr>
          </a:p>
          <a:p>
            <a:r>
              <a:rPr lang="en-US" b="1">
                <a:cs typeface="Calibri"/>
              </a:rPr>
              <a:t>Hi everyone, my name is Nicole Hvisc, I am one of the analysts on the Infrastructure project.  I'll be talking today about the application components.</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30</a:t>
            </a:fld>
            <a:endParaRPr lang="en-US"/>
          </a:p>
        </p:txBody>
      </p:sp>
    </p:spTree>
    <p:extLst>
      <p:ext uri="{BB962C8B-B14F-4D97-AF65-F5344CB8AC3E}">
        <p14:creationId xmlns:p14="http://schemas.microsoft.com/office/powerpoint/2010/main" val="20895091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Nicole </a:t>
            </a:r>
            <a:endParaRPr lang="en-US" b="1">
              <a:cs typeface="Calibri"/>
            </a:endParaRPr>
          </a:p>
          <a:p>
            <a:endParaRPr lang="en-US" b="1">
              <a:cs typeface="Calibri"/>
            </a:endParaRPr>
          </a:p>
          <a:p>
            <a:r>
              <a:rPr lang="en-US" b="1"/>
              <a:t>All information regarding these components are included in the Overview and Instructions document.  It is recommended that applicants download and review the information in the overview and instructions.  Again, please note the application for center based applicants in only available in English, and applications for Family Child Care Homes is available in English, Spanish, and Chinese.</a:t>
            </a:r>
            <a:endParaRPr lang="en-US" b="1">
              <a:cs typeface="Calibri"/>
            </a:endParaRPr>
          </a:p>
          <a:p>
            <a:endParaRPr lang="en-US" b="1">
              <a:cs typeface="Calibri"/>
            </a:endParaRPr>
          </a:p>
          <a:p>
            <a:r>
              <a:rPr lang="en-US" b="1">
                <a:cs typeface="Calibri"/>
              </a:rPr>
              <a:t>The application must contain three major components:</a:t>
            </a:r>
          </a:p>
          <a:p>
            <a:endParaRPr lang="en-US" b="1">
              <a:cs typeface="Calibri"/>
            </a:endParaRPr>
          </a:p>
          <a:p>
            <a:r>
              <a:rPr lang="en-US" b="1">
                <a:cs typeface="Calibri"/>
              </a:rPr>
              <a:t>1. Information on the program, project, and impact of the project.</a:t>
            </a:r>
          </a:p>
          <a:p>
            <a:r>
              <a:rPr lang="en-US" b="1">
                <a:cs typeface="Calibri"/>
              </a:rPr>
              <a:t>2. A narrative that describes the agency's mission, vision, history, project scope and timeline, as well as fund development and budget activities.</a:t>
            </a:r>
          </a:p>
          <a:p>
            <a:r>
              <a:rPr lang="en-US" b="1">
                <a:cs typeface="Calibri"/>
              </a:rPr>
              <a:t>And last, 3. is the budget for the project site, which is the project costs and fund development to cover the cost of the project.</a:t>
            </a:r>
          </a:p>
          <a:p>
            <a:endParaRPr lang="en-US" b="1">
              <a:cs typeface="Calibri"/>
            </a:endParaRPr>
          </a:p>
          <a:p>
            <a:r>
              <a:rPr lang="en-US" b="1">
                <a:cs typeface="Calibri"/>
              </a:rPr>
              <a:t>There are budget templates provided on the application as samples.  Applicants can choose to use those if they'd like, or they may upload their own budgets.</a:t>
            </a:r>
          </a:p>
        </p:txBody>
      </p:sp>
      <p:sp>
        <p:nvSpPr>
          <p:cNvPr id="4" name="Slide Number Placeholder 3"/>
          <p:cNvSpPr>
            <a:spLocks noGrp="1"/>
          </p:cNvSpPr>
          <p:nvPr>
            <p:ph type="sldNum" sz="quarter" idx="5"/>
          </p:nvPr>
        </p:nvSpPr>
        <p:spPr/>
        <p:txBody>
          <a:bodyPr/>
          <a:lstStyle/>
          <a:p>
            <a:fld id="{00E9C295-3134-4104-9692-25F3FD3ABDAD}" type="slidenum">
              <a:rPr lang="en-US" smtClean="0"/>
              <a:t>31</a:t>
            </a:fld>
            <a:endParaRPr lang="en-US"/>
          </a:p>
        </p:txBody>
      </p:sp>
    </p:spTree>
    <p:extLst>
      <p:ext uri="{BB962C8B-B14F-4D97-AF65-F5344CB8AC3E}">
        <p14:creationId xmlns:p14="http://schemas.microsoft.com/office/powerpoint/2010/main" val="13037651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Nicole </a:t>
            </a:r>
            <a:endParaRPr lang="en-US"/>
          </a:p>
          <a:p>
            <a:endParaRPr lang="en-US" b="1"/>
          </a:p>
          <a:p>
            <a:r>
              <a:rPr lang="en-US" b="1"/>
              <a:t>All applicants will need to agree to comply with the Grant Terms and Conditions and Program Assurances included in the RFA overview and instructions.</a:t>
            </a:r>
            <a:endParaRPr lang="en-US" b="1">
              <a:cs typeface="Calibri"/>
            </a:endParaRPr>
          </a:p>
          <a:p>
            <a:endParaRPr lang="en-US" b="1">
              <a:cs typeface="Calibri"/>
            </a:endParaRPr>
          </a:p>
          <a:p>
            <a:r>
              <a:rPr lang="en-US" b="1"/>
              <a:t>In addition, each applicant will be required to agree to the General Assurances before submitting their application.  These are located in several locations, including:</a:t>
            </a:r>
            <a:endParaRPr lang="en-US" b="1">
              <a:cs typeface="Calibri"/>
            </a:endParaRPr>
          </a:p>
          <a:p>
            <a:pPr lvl="1"/>
            <a:r>
              <a:rPr lang="en-US" b="1"/>
              <a:t>A pop up on the application platform as well as on the Child Care and Development Infrastructure Grant Program Website.  </a:t>
            </a:r>
          </a:p>
          <a:p>
            <a:pPr lvl="1"/>
            <a:endParaRPr lang="en-US" b="1"/>
          </a:p>
          <a:p>
            <a:pPr lvl="1"/>
            <a:r>
              <a:rPr lang="en-US" b="1"/>
              <a:t>The Grant Terms and Conditions and Program Assurances are also available in Spanish and Chinese on the web page</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32</a:t>
            </a:fld>
            <a:endParaRPr lang="en-US"/>
          </a:p>
        </p:txBody>
      </p:sp>
    </p:spTree>
    <p:extLst>
      <p:ext uri="{BB962C8B-B14F-4D97-AF65-F5344CB8AC3E}">
        <p14:creationId xmlns:p14="http://schemas.microsoft.com/office/powerpoint/2010/main" val="40610572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Nicole </a:t>
            </a:r>
            <a:endParaRPr lang="en-US"/>
          </a:p>
          <a:p>
            <a:pPr>
              <a:defRPr/>
            </a:pPr>
            <a:endParaRPr lang="en-US" b="1">
              <a:cs typeface="Calibri"/>
            </a:endParaRPr>
          </a:p>
          <a:p>
            <a:pPr>
              <a:defRPr/>
            </a:pPr>
            <a:r>
              <a:rPr lang="en-US" b="1">
                <a:cs typeface="Calibri"/>
              </a:rPr>
              <a:t>Last, I'm going to over prevailing wages requirements.</a:t>
            </a:r>
          </a:p>
          <a:p>
            <a:pPr>
              <a:defRPr/>
            </a:pPr>
            <a:endParaRPr lang="en-US" b="1">
              <a:cs typeface="Calibri"/>
            </a:endParaRPr>
          </a:p>
          <a:p>
            <a:pPr>
              <a:defRPr/>
            </a:pPr>
            <a:r>
              <a:rPr lang="en-US" b="1">
                <a:cs typeface="Calibri"/>
              </a:rPr>
              <a:t>Labor Code Section 1720 says that Public works construction projects must meet prevailing wage requirements.  California law says that workers cannot be paid less than the general prevailing rate of per diem wages on public works projects.  Again, that is in Labor Code Section 1720.  This means it</a:t>
            </a:r>
            <a:r>
              <a:rPr lang="en-US" b="1"/>
              <a:t> is the applicant's responsibility to determine if prevailing wage requirements apply to their project. If so, it will be important that they take this into account in their application and ensure that they are paying prevailing wages for their construction/renovation projects. The state cannot provide advice on whether their project must meet prevailing wage requirements because this differs by different jurisdictions. If they have questions about this, it is best that they contact their local city/county and the CA Dept of Industrial Relations.</a:t>
            </a:r>
            <a:endParaRPr lang="en-US" b="1">
              <a:cs typeface="Calibri"/>
            </a:endParaRPr>
          </a:p>
          <a:p>
            <a:pPr>
              <a:defRPr/>
            </a:pPr>
            <a:endParaRPr lang="en-US" b="1">
              <a:latin typeface="Calibri" panose="020F0502020204030204"/>
              <a:cs typeface="Calibri"/>
            </a:endParaRPr>
          </a:p>
          <a:p>
            <a:pPr>
              <a:defRPr/>
            </a:pPr>
            <a:r>
              <a:rPr lang="en-US" b="1">
                <a:latin typeface="Calibri" panose="020F0502020204030204"/>
                <a:cs typeface="Calibri"/>
              </a:rPr>
              <a:t>And that’s it for the general application information and components.  Thanks everyone for your time, and I'll go ahead an hand it over to Chris Bajarias with LIIF to do an application overview and give us some information on the Application Review Process.</a:t>
            </a:r>
          </a:p>
          <a:p>
            <a:pPr>
              <a:defRPr/>
            </a:pPr>
            <a:endParaRPr lang="en-US">
              <a:latin typeface="Calibri" panose="020F0502020204030204"/>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33</a:t>
            </a:fld>
            <a:endParaRPr lang="en-US"/>
          </a:p>
        </p:txBody>
      </p:sp>
    </p:spTree>
    <p:extLst>
      <p:ext uri="{BB962C8B-B14F-4D97-AF65-F5344CB8AC3E}">
        <p14:creationId xmlns:p14="http://schemas.microsoft.com/office/powerpoint/2010/main" val="17615540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b="1">
              <a:cs typeface="Calibri"/>
            </a:endParaRPr>
          </a:p>
          <a:p>
            <a:r>
              <a:rPr lang="en-US" b="1"/>
              <a:t>Thanks, Nicole. </a:t>
            </a:r>
            <a:endParaRPr lang="en-US"/>
          </a:p>
          <a:p>
            <a:endParaRPr lang="en-US" b="1"/>
          </a:p>
          <a:p>
            <a:r>
              <a:rPr lang="en-US" b="1"/>
              <a:t>Hi everyone, my name is Chris Bajarias and I am the Deputy Director of Early Care and Education with the Low Income Investment Fund. I'm excited to be here with you all, and will be walking you through the application as well as discussing the application review process. </a:t>
            </a:r>
            <a:endParaRPr lang="en-US">
              <a:cs typeface="Calibri"/>
            </a:endParaRPr>
          </a:p>
          <a:p>
            <a:endParaRPr lang="en-US"/>
          </a:p>
          <a:p>
            <a:endParaRPr lang="en-US" b="1">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34</a:t>
            </a:fld>
            <a:endParaRPr lang="en-US"/>
          </a:p>
        </p:txBody>
      </p:sp>
    </p:spTree>
    <p:extLst>
      <p:ext uri="{BB962C8B-B14F-4D97-AF65-F5344CB8AC3E}">
        <p14:creationId xmlns:p14="http://schemas.microsoft.com/office/powerpoint/2010/main" val="26561686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Chris</a:t>
            </a:r>
            <a:endParaRPr lang="en-US"/>
          </a:p>
          <a:p>
            <a:pPr>
              <a:defRPr/>
            </a:pPr>
            <a:endParaRPr lang="en-US" b="1">
              <a:cs typeface="Calibri"/>
            </a:endParaRPr>
          </a:p>
          <a:p>
            <a:pPr>
              <a:defRPr/>
            </a:pPr>
            <a:r>
              <a:rPr lang="en-US" b="1">
                <a:cs typeface="Calibri"/>
              </a:rPr>
              <a:t>Before jumping in, I wanted to reiterate some important points about the application process </a:t>
            </a:r>
            <a:endParaRPr lang="en-US" b="1"/>
          </a:p>
          <a:p>
            <a:pPr marL="457200" lvl="2" indent="-457200">
              <a:lnSpc>
                <a:spcPct val="110000"/>
              </a:lnSpc>
              <a:spcBef>
                <a:spcPts val="1000"/>
              </a:spcBef>
              <a:buFont typeface="Arial"/>
              <a:buChar char="•"/>
              <a:defRPr/>
            </a:pPr>
            <a:r>
              <a:rPr lang="en-US"/>
              <a:t>Applications will be accepted electronically through a third-party online platform, called Submittable. </a:t>
            </a:r>
            <a:endParaRPr lang="en-US">
              <a:cs typeface="Calibri"/>
            </a:endParaRPr>
          </a:p>
          <a:p>
            <a:pPr marL="457200" lvl="2" indent="-457200">
              <a:lnSpc>
                <a:spcPct val="110000"/>
              </a:lnSpc>
              <a:spcBef>
                <a:spcPts val="1000"/>
              </a:spcBef>
              <a:buFont typeface="Arial"/>
              <a:buChar char="•"/>
              <a:defRPr/>
            </a:pPr>
            <a:r>
              <a:rPr lang="en-US"/>
              <a:t>Applications can be accessed, saved, and edited until the application is submitted, so there is no need to tackle the entire thing at once. Submitters can pick up where they left off until they are ready to submit. </a:t>
            </a:r>
            <a:endParaRPr lang="en-US">
              <a:cs typeface="Calibri"/>
            </a:endParaRPr>
          </a:p>
          <a:p>
            <a:pPr marL="457200" lvl="2" indent="-457200">
              <a:lnSpc>
                <a:spcPct val="110000"/>
              </a:lnSpc>
              <a:spcBef>
                <a:spcPts val="1000"/>
              </a:spcBef>
              <a:buFont typeface="Arial"/>
              <a:buChar char="•"/>
              <a:defRPr/>
            </a:pPr>
            <a:r>
              <a:rPr lang="en-US"/>
              <a:t>And lastly, applications will not be accepted by mail or hand delivery and must be submitted through the third-party online platform. </a:t>
            </a:r>
            <a:endParaRPr lang="en-US">
              <a:cs typeface="Calibri"/>
            </a:endParaRPr>
          </a:p>
          <a:p>
            <a:pPr marL="457200" lvl="2" indent="-457200">
              <a:lnSpc>
                <a:spcPct val="110000"/>
              </a:lnSpc>
              <a:spcBef>
                <a:spcPts val="1000"/>
              </a:spcBef>
              <a:buFont typeface="Arial"/>
              <a:buChar char="•"/>
              <a:defRPr/>
            </a:pP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35</a:t>
            </a:fld>
            <a:endParaRPr lang="en-US"/>
          </a:p>
        </p:txBody>
      </p:sp>
    </p:spTree>
    <p:extLst>
      <p:ext uri="{BB962C8B-B14F-4D97-AF65-F5344CB8AC3E}">
        <p14:creationId xmlns:p14="http://schemas.microsoft.com/office/powerpoint/2010/main" val="16337480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b="1">
              <a:cs typeface="Calibri"/>
            </a:endParaRPr>
          </a:p>
          <a:p>
            <a:r>
              <a:rPr lang="en-US"/>
              <a:t>I am now going to walk through the Submittable application. Please bear with us as we switch screens for the demonstration...</a:t>
            </a:r>
            <a:endParaRPr lang="en-US">
              <a:cs typeface="Calibri"/>
            </a:endParaRPr>
          </a:p>
          <a:p>
            <a:endParaRPr lang="en-US" b="1">
              <a:cs typeface="Calibri"/>
            </a:endParaRPr>
          </a:p>
          <a:p>
            <a:endParaRPr lang="en-US">
              <a:cs typeface="Calibri"/>
            </a:endParaRPr>
          </a:p>
          <a:p>
            <a:endParaRPr lang="en-US" b="1">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36</a:t>
            </a:fld>
            <a:endParaRPr lang="en-US"/>
          </a:p>
        </p:txBody>
      </p:sp>
    </p:spTree>
    <p:extLst>
      <p:ext uri="{BB962C8B-B14F-4D97-AF65-F5344CB8AC3E}">
        <p14:creationId xmlns:p14="http://schemas.microsoft.com/office/powerpoint/2010/main" val="11208490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a:cs typeface="Calibri"/>
            </a:endParaRPr>
          </a:p>
          <a:p>
            <a:r>
              <a:rPr lang="en-US">
                <a:cs typeface="Calibri"/>
              </a:rPr>
              <a:t>WHEW...thanks for getting through that with me, I know it was a lot. We recognize how detailed and thorough the application is, but it is really important to collect as much as we can to ensure that potential construction projects of this magnitude are feasible, impactful, and can be completed in time. </a:t>
            </a:r>
            <a:endParaRPr lang="en-US">
              <a:ea typeface="Calibri" panose="020F0502020204030204"/>
              <a:cs typeface="Calibri"/>
            </a:endParaRPr>
          </a:p>
          <a:p>
            <a:endParaRPr lang="en-US">
              <a:cs typeface="Calibri"/>
            </a:endParaRPr>
          </a:p>
          <a:p>
            <a:r>
              <a:rPr lang="en-US">
                <a:cs typeface="Calibri"/>
              </a:rPr>
              <a:t>Next, I will cover the Application Review Process</a:t>
            </a:r>
          </a:p>
        </p:txBody>
      </p:sp>
      <p:sp>
        <p:nvSpPr>
          <p:cNvPr id="4" name="Slide Number Placeholder 3"/>
          <p:cNvSpPr>
            <a:spLocks noGrp="1"/>
          </p:cNvSpPr>
          <p:nvPr>
            <p:ph type="sldNum" sz="quarter" idx="5"/>
          </p:nvPr>
        </p:nvSpPr>
        <p:spPr/>
        <p:txBody>
          <a:bodyPr/>
          <a:lstStyle/>
          <a:p>
            <a:fld id="{00E9C295-3134-4104-9692-25F3FD3ABDAD}" type="slidenum">
              <a:rPr lang="en-US" smtClean="0"/>
              <a:t>37</a:t>
            </a:fld>
            <a:endParaRPr lang="en-US"/>
          </a:p>
        </p:txBody>
      </p:sp>
    </p:spTree>
    <p:extLst>
      <p:ext uri="{BB962C8B-B14F-4D97-AF65-F5344CB8AC3E}">
        <p14:creationId xmlns:p14="http://schemas.microsoft.com/office/powerpoint/2010/main" val="20011733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pPr>
              <a:defRPr/>
            </a:pPr>
            <a:r>
              <a:rPr lang="en-US" sz="1200" b="0" i="0" u="none" strike="noStrike" kern="1200" baseline="0">
                <a:solidFill>
                  <a:schemeClr val="tx1"/>
                </a:solidFill>
                <a:latin typeface="+mn-lt"/>
                <a:ea typeface="+mn-ea"/>
                <a:cs typeface="+mn-cs"/>
              </a:rPr>
              <a:t>Once an application has been submitted, applications will be preliminarily screened for project readiness and to determine whether the applicant meets the eligibility criteria, and all required attachments submitted before the application deadline. </a:t>
            </a:r>
            <a:r>
              <a:rPr lang="en-US" sz="1200" b="1" i="0" u="none" strike="noStrike" kern="1200" baseline="0">
                <a:solidFill>
                  <a:schemeClr val="tx1"/>
                </a:solidFill>
                <a:latin typeface="+mn-lt"/>
                <a:ea typeface="+mn-ea"/>
                <a:cs typeface="+mn-cs"/>
              </a:rPr>
              <a:t>It is important that applicants not wait for the deadline to submit applications.</a:t>
            </a:r>
            <a:r>
              <a:rPr lang="en-US" b="1"/>
              <a:t> </a:t>
            </a:r>
            <a:r>
              <a:rPr lang="en-US" sz="1200" b="1" i="0" u="none" strike="noStrike" kern="1200" baseline="0">
                <a:solidFill>
                  <a:schemeClr val="tx1"/>
                </a:solidFill>
                <a:latin typeface="+mn-lt"/>
                <a:ea typeface="+mn-ea"/>
                <a:cs typeface="+mn-cs"/>
              </a:rPr>
              <a:t> If during the preliminary screening, it is determined that additional information is required, </a:t>
            </a:r>
            <a:r>
              <a:rPr lang="en-US" sz="1200" b="1" i="0" u="none" strike="noStrike" kern="1200" baseline="0">
                <a:solidFill>
                  <a:schemeClr val="tx1"/>
                </a:solidFill>
                <a:latin typeface="Arial"/>
                <a:ea typeface="+mn-ea"/>
                <a:cs typeface="Arial"/>
              </a:rPr>
              <a:t>i</a:t>
            </a:r>
            <a:r>
              <a:rPr lang="en-US" sz="1200" b="1">
                <a:latin typeface="Arial"/>
                <a:cs typeface="Arial"/>
              </a:rPr>
              <a:t>t is at the discretion of the CDSS to reopen applications.</a:t>
            </a:r>
          </a:p>
          <a:p>
            <a:pPr marL="0" marR="0" lvl="0" indent="0" algn="l" defTabSz="914400" rtl="0" eaLnBrk="1" fontAlgn="auto" latinLnBrk="0" hangingPunct="1">
              <a:lnSpc>
                <a:spcPct val="100000"/>
              </a:lnSpc>
              <a:spcBef>
                <a:spcPct val="0"/>
              </a:spcBef>
              <a:spcAft>
                <a:spcPct val="0"/>
              </a:spcAft>
              <a:buClrTx/>
              <a:buSzTx/>
              <a:buFontTx/>
              <a:buNone/>
              <a:defRPr/>
            </a:pPr>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Each applicant is responsible for carefully reviewing all RFA requirements and instructions before applying. Applications that are late, incomplete, or not properly completed </a:t>
            </a:r>
            <a:r>
              <a:rPr lang="en-US" sz="1200" b="1" i="0" u="none" strike="noStrike" kern="1200" baseline="0">
                <a:solidFill>
                  <a:schemeClr val="tx1"/>
                </a:solidFill>
                <a:latin typeface="+mn-lt"/>
                <a:ea typeface="+mn-ea"/>
                <a:cs typeface="+mn-cs"/>
              </a:rPr>
              <a:t>BEFORE THE CLOSE DATE </a:t>
            </a:r>
            <a:r>
              <a:rPr lang="en-US" sz="1200" b="0" i="0" u="none" strike="noStrike" kern="1200" baseline="0">
                <a:solidFill>
                  <a:schemeClr val="tx1"/>
                </a:solidFill>
                <a:latin typeface="+mn-lt"/>
                <a:ea typeface="+mn-ea"/>
                <a:cs typeface="+mn-cs"/>
              </a:rPr>
              <a:t>may be disqualified. The CDSS reserves the right to accept submissions with minor discrepancies if those discrepancies do not impact the integrity of the submission in the RFA process.</a:t>
            </a:r>
            <a:r>
              <a:rPr lang="en-US"/>
              <a:t>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The application shall contain all required certifications, assurances, and signatures uploaded to </a:t>
            </a:r>
            <a:r>
              <a:rPr lang="en-US"/>
              <a:t>the </a:t>
            </a:r>
            <a:r>
              <a:rPr lang="en-US" sz="1200" b="0" i="0" u="none" strike="noStrike" kern="1200" baseline="0">
                <a:solidFill>
                  <a:schemeClr val="tx1"/>
                </a:solidFill>
                <a:latin typeface="+mn-lt"/>
                <a:ea typeface="+mn-ea"/>
                <a:cs typeface="+mn-cs"/>
              </a:rPr>
              <a:t>third-party online portal</a:t>
            </a:r>
            <a:r>
              <a:rPr lang="en-US"/>
              <a:t>, Submittable.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38</a:t>
            </a:fld>
            <a:endParaRPr lang="en-US"/>
          </a:p>
        </p:txBody>
      </p:sp>
    </p:spTree>
    <p:extLst>
      <p:ext uri="{BB962C8B-B14F-4D97-AF65-F5344CB8AC3E}">
        <p14:creationId xmlns:p14="http://schemas.microsoft.com/office/powerpoint/2010/main" val="41501069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r>
              <a:rPr lang="en-US" sz="1200" b="0" i="0" u="none" strike="noStrike" kern="1200" baseline="0">
                <a:solidFill>
                  <a:schemeClr val="tx1"/>
                </a:solidFill>
                <a:latin typeface="+mn-lt"/>
                <a:ea typeface="+mn-ea"/>
                <a:cs typeface="+mn-cs"/>
              </a:rPr>
              <a:t>After the application deadline has past and all complete </a:t>
            </a:r>
            <a:r>
              <a:rPr lang="en-US"/>
              <a:t>applications</a:t>
            </a:r>
            <a:r>
              <a:rPr lang="en-US" sz="1200" b="0" i="0" u="none" strike="noStrike" kern="1200" baseline="0">
                <a:solidFill>
                  <a:schemeClr val="tx1"/>
                </a:solidFill>
                <a:latin typeface="+mn-lt"/>
                <a:ea typeface="+mn-ea"/>
                <a:cs typeface="+mn-cs"/>
              </a:rPr>
              <a:t> have been </a:t>
            </a:r>
            <a:r>
              <a:rPr lang="en-US"/>
              <a:t>compiled, reviewers</a:t>
            </a:r>
            <a:r>
              <a:rPr lang="en-US" sz="1200" b="0" i="0" u="none" strike="noStrike" kern="1200" baseline="0">
                <a:solidFill>
                  <a:schemeClr val="tx1"/>
                </a:solidFill>
                <a:latin typeface="+mn-lt"/>
                <a:ea typeface="+mn-ea"/>
                <a:cs typeface="+mn-cs"/>
              </a:rPr>
              <a:t> will read and evaluate each application that is </a:t>
            </a:r>
            <a:r>
              <a:rPr lang="en-US"/>
              <a:t>NOT disqualified</a:t>
            </a:r>
            <a:r>
              <a:rPr lang="en-US" sz="1200" b="0" i="0" u="none" strike="noStrike" kern="1200" baseline="0">
                <a:solidFill>
                  <a:schemeClr val="tx1"/>
                </a:solidFill>
                <a:latin typeface="+mn-lt"/>
                <a:ea typeface="+mn-ea"/>
                <a:cs typeface="+mn-cs"/>
              </a:rPr>
              <a:t> as part of the preliminary screening processes discussed above. Applications shall be screened against a </a:t>
            </a:r>
            <a:r>
              <a:rPr lang="en-US"/>
              <a:t>scoring rubric, and applications</a:t>
            </a:r>
            <a:r>
              <a:rPr lang="en-US" sz="1200" b="0" i="0" u="none" strike="noStrike" kern="1200" baseline="0">
                <a:solidFill>
                  <a:schemeClr val="tx1"/>
                </a:solidFill>
                <a:latin typeface="+mn-lt"/>
                <a:ea typeface="+mn-ea"/>
                <a:cs typeface="+mn-cs"/>
              </a:rPr>
              <a:t> will be assigned priority based on the following factors:</a:t>
            </a:r>
            <a:r>
              <a:rPr lang="en-US"/>
              <a:t> </a:t>
            </a:r>
            <a:endParaRPr lang="en-US">
              <a:cs typeface="Calibri"/>
            </a:endParaRPr>
          </a:p>
          <a:p>
            <a:endParaRPr lang="en-US">
              <a:cs typeface="Calibri"/>
            </a:endParaRPr>
          </a:p>
          <a:p>
            <a:r>
              <a:rPr lang="en-US" sz="1200" b="0" i="1" u="none" strike="noStrike" kern="1200" baseline="0">
                <a:solidFill>
                  <a:schemeClr val="tx1"/>
                </a:solidFill>
                <a:latin typeface="+mn-lt"/>
                <a:ea typeface="+mn-ea"/>
                <a:cs typeface="+mn-cs"/>
              </a:rPr>
              <a:t>Initial Priority Factors</a:t>
            </a:r>
            <a:r>
              <a:rPr lang="en-US" i="1"/>
              <a:t> </a:t>
            </a:r>
            <a:endParaRPr lang="en-US" sz="1200" b="0" i="1"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r>
              <a:rPr lang="en-US"/>
              <a:t>Important to note, that Due</a:t>
            </a:r>
            <a:r>
              <a:rPr lang="en-US" sz="1200" b="0" i="0" u="none" strike="noStrike" kern="1200" baseline="0">
                <a:solidFill>
                  <a:schemeClr val="tx1"/>
                </a:solidFill>
                <a:latin typeface="+mn-lt"/>
                <a:ea typeface="+mn-ea"/>
                <a:cs typeface="+mn-cs"/>
              </a:rPr>
              <a:t> to the short availability of funds, applications and projects shall be prioritized and may be awarded grants first based on the following prioritization:</a:t>
            </a:r>
            <a:r>
              <a:rPr lang="en-US"/>
              <a:t>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pPr marL="742950" lvl="1" indent="-285750">
              <a:lnSpc>
                <a:spcPct val="90000"/>
              </a:lnSpc>
              <a:spcBef>
                <a:spcPts val="1000"/>
              </a:spcBef>
              <a:buFont typeface="Arial"/>
              <a:buChar char="•"/>
            </a:pPr>
            <a:r>
              <a:rPr lang="en-US" b="0" i="0" u="none" strike="noStrike" kern="1200" baseline="0"/>
              <a:t>Projects can be </a:t>
            </a:r>
            <a:r>
              <a:rPr lang="en-US"/>
              <a:t>started </a:t>
            </a:r>
            <a:r>
              <a:rPr lang="en-US" b="0" i="0" u="none" strike="noStrike" kern="1200" baseline="0"/>
              <a:t>within </a:t>
            </a:r>
            <a:r>
              <a:rPr lang="en-US"/>
              <a:t>a reasonable timeframe </a:t>
            </a:r>
            <a:r>
              <a:rPr lang="en-US" b="0" i="0" u="none" strike="noStrike" kern="1200" baseline="0"/>
              <a:t>of</a:t>
            </a:r>
            <a:r>
              <a:rPr lang="en-US"/>
              <a:t> </a:t>
            </a:r>
            <a:r>
              <a:rPr lang="en-US" b="0" i="0" u="none" strike="noStrike" kern="1200" baseline="0"/>
              <a:t>the</a:t>
            </a:r>
            <a:r>
              <a:rPr lang="en-US"/>
              <a:t> Grant Agreement and completed by June 30, 2028</a:t>
            </a:r>
            <a:r>
              <a:rPr lang="en-US" b="0" i="0" u="none" strike="noStrike" kern="1200" baseline="0"/>
              <a:t>.</a:t>
            </a:r>
            <a:r>
              <a:rPr lang="en-US"/>
              <a:t> </a:t>
            </a:r>
            <a:r>
              <a:rPr lang="en-US" b="0" i="0" u="none" strike="noStrike" kern="1200" baseline="0"/>
              <a:t> Applicants </a:t>
            </a:r>
            <a:r>
              <a:rPr lang="en-US"/>
              <a:t>will </a:t>
            </a:r>
            <a:r>
              <a:rPr lang="en-US" b="0" i="0" u="none" strike="noStrike" kern="1200" baseline="0"/>
              <a:t>be</a:t>
            </a:r>
            <a:r>
              <a:rPr lang="en-US"/>
              <a:t> </a:t>
            </a:r>
            <a:r>
              <a:rPr lang="en-US" b="0" i="0" u="none" strike="noStrike" kern="1200" baseline="0"/>
              <a:t>asked</a:t>
            </a:r>
            <a:r>
              <a:rPr lang="en-US"/>
              <a:t> </a:t>
            </a:r>
            <a:r>
              <a:rPr lang="en-US" b="0" i="0" u="none" strike="noStrike" kern="1200" baseline="0"/>
              <a:t>about their project timeline, status, and estimated time</a:t>
            </a:r>
            <a:r>
              <a:rPr lang="en-US"/>
              <a:t> </a:t>
            </a:r>
            <a:r>
              <a:rPr lang="en-US" b="0" i="0" u="none" strike="noStrike" kern="1200" baseline="0"/>
              <a:t>for</a:t>
            </a:r>
            <a:r>
              <a:rPr lang="en-US"/>
              <a:t> </a:t>
            </a:r>
            <a:r>
              <a:rPr lang="en-US" b="0" i="0" u="none" strike="noStrike" kern="1200" baseline="0"/>
              <a:t>completion</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Projects in advanced stages with permits</a:t>
            </a:r>
            <a:endParaRPr lang="en-US" b="0" i="0" u="none" strike="noStrike" kern="1200" baseline="0">
              <a:cs typeface="Calibri"/>
            </a:endParaRPr>
          </a:p>
          <a:p>
            <a:pPr marL="742950" lvl="1" indent="-285750">
              <a:lnSpc>
                <a:spcPct val="90000"/>
              </a:lnSpc>
              <a:spcBef>
                <a:spcPts val="1000"/>
              </a:spcBef>
              <a:buFont typeface="Arial"/>
              <a:buChar char="•"/>
            </a:pPr>
            <a:r>
              <a:rPr lang="en-US"/>
              <a:t>Projects that are</a:t>
            </a:r>
            <a:r>
              <a:rPr lang="en-US" b="0" i="0" u="none" strike="noStrike" kern="1200" baseline="0"/>
              <a:t> ready to start </a:t>
            </a:r>
            <a:r>
              <a:rPr lang="en-US"/>
              <a:t>new construction or major </a:t>
            </a:r>
            <a:r>
              <a:rPr lang="en-US" b="0" i="0" u="none" strike="noStrike" kern="1200" baseline="0"/>
              <a:t>renovations</a:t>
            </a:r>
            <a:r>
              <a:rPr lang="en-US"/>
              <a:t> OR those that have already </a:t>
            </a:r>
            <a:r>
              <a:rPr lang="en-US" b="0" i="0" u="none" strike="noStrike" kern="1200" baseline="0"/>
              <a:t>begun work but </a:t>
            </a:r>
            <a:r>
              <a:rPr lang="en-US"/>
              <a:t>some funding</a:t>
            </a:r>
            <a:r>
              <a:rPr lang="en-US" b="0" i="0" u="none" strike="noStrike" kern="1200" baseline="0"/>
              <a:t> gaps</a:t>
            </a:r>
            <a:r>
              <a:rPr lang="en-US"/>
              <a:t> exist. </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39</a:t>
            </a:fld>
            <a:endParaRPr lang="en-US"/>
          </a:p>
        </p:txBody>
      </p:sp>
    </p:spTree>
    <p:extLst>
      <p:ext uri="{BB962C8B-B14F-4D97-AF65-F5344CB8AC3E}">
        <p14:creationId xmlns:p14="http://schemas.microsoft.com/office/powerpoint/2010/main" val="3652517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Chinese Interpreter</a:t>
            </a:r>
          </a:p>
          <a:p>
            <a:endParaRPr lang="en-US">
              <a:cs typeface="Calibri"/>
            </a:endParaRPr>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p>
          <a:p>
            <a:endParaRPr lang="en-US"/>
          </a:p>
          <a:p>
            <a:r>
              <a:rPr lang="en-US"/>
              <a:t>To only hear the translation into Spanish or Chinese, choose the option to "Mute Original Audio", also located in the Interpretation menu. </a:t>
            </a:r>
          </a:p>
          <a:p>
            <a:endParaRPr lang="en-US"/>
          </a:p>
          <a:p>
            <a:r>
              <a:rPr lang="en-US"/>
              <a:t>Please hold for this message to be translated into Spanish and Chinese</a:t>
            </a:r>
          </a:p>
          <a:p>
            <a:endParaRPr lang="en-US"/>
          </a:p>
          <a:p>
            <a:r>
              <a:rPr lang="en-US"/>
              <a:t>[ADVANCE SLIDE] </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a:t>
            </a:fld>
            <a:endParaRPr lang="en-US"/>
          </a:p>
        </p:txBody>
      </p:sp>
    </p:spTree>
    <p:extLst>
      <p:ext uri="{BB962C8B-B14F-4D97-AF65-F5344CB8AC3E}">
        <p14:creationId xmlns:p14="http://schemas.microsoft.com/office/powerpoint/2010/main" val="6437534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Additional Priority Factors include</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pPr marL="742950" lvl="1" indent="-285750">
              <a:lnSpc>
                <a:spcPct val="90000"/>
              </a:lnSpc>
              <a:spcBef>
                <a:spcPts val="1000"/>
              </a:spcBef>
              <a:buFont typeface="Arial"/>
              <a:buChar char="•"/>
            </a:pPr>
            <a:r>
              <a:rPr lang="en-US" b="0" i="0" u="none" strike="noStrike" kern="1200" baseline="0"/>
              <a:t>Programs that serve children with state subsidies</a:t>
            </a:r>
          </a:p>
          <a:p>
            <a:pPr marL="742950" lvl="1" indent="-285750">
              <a:lnSpc>
                <a:spcPct val="90000"/>
              </a:lnSpc>
              <a:spcBef>
                <a:spcPts val="1000"/>
              </a:spcBef>
              <a:buFont typeface="Arial"/>
              <a:buChar char="•"/>
            </a:pPr>
            <a:r>
              <a:rPr lang="en-US" b="0" i="0" u="none" strike="noStrike" kern="1200" baseline="0"/>
              <a:t>Programs that serve higher numbers of low-income families</a:t>
            </a:r>
          </a:p>
          <a:p>
            <a:pPr marL="742950" lvl="1" indent="-285750">
              <a:lnSpc>
                <a:spcPct val="90000"/>
              </a:lnSpc>
              <a:spcBef>
                <a:spcPts val="1000"/>
              </a:spcBef>
              <a:buFont typeface="Arial"/>
              <a:buChar char="•"/>
            </a:pPr>
            <a:r>
              <a:rPr lang="en-US" b="0" i="0" u="none" strike="noStrike" kern="1200" baseline="0"/>
              <a:t>Programs located in areas with a demonstrated shortage of licensed</a:t>
            </a:r>
            <a:r>
              <a:rPr lang="en-US"/>
              <a:t> </a:t>
            </a:r>
            <a:r>
              <a:rPr lang="en-US" b="0" i="0" u="none" strike="noStrike" kern="1200" baseline="0"/>
              <a:t>care (</a:t>
            </a:r>
            <a:r>
              <a:rPr lang="en-US"/>
              <a:t>child care deserts</a:t>
            </a:r>
            <a:r>
              <a:rPr lang="en-US" b="0" i="0" u="none" strike="noStrike" kern="1200" baseline="0"/>
              <a:t>, priority zip codes</a:t>
            </a:r>
            <a:r>
              <a:rPr lang="en-US"/>
              <a:t>)</a:t>
            </a:r>
            <a:endParaRPr lang="en-US" b="0" i="0" u="none" strike="noStrike" kern="1200" baseline="0"/>
          </a:p>
          <a:p>
            <a:pPr marL="742950" lvl="1" indent="-285750">
              <a:lnSpc>
                <a:spcPct val="90000"/>
              </a:lnSpc>
              <a:spcBef>
                <a:spcPts val="1000"/>
              </a:spcBef>
              <a:buFont typeface="Arial"/>
              <a:buChar char="•"/>
            </a:pPr>
            <a:r>
              <a:rPr lang="en-US" b="0" i="0" u="none" strike="noStrike" kern="1200" baseline="0"/>
              <a:t>Programs serving infants and toddlers</a:t>
            </a:r>
            <a:endParaRPr lang="en-US"/>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40</a:t>
            </a:fld>
            <a:endParaRPr lang="en-US"/>
          </a:p>
        </p:txBody>
      </p:sp>
    </p:spTree>
    <p:extLst>
      <p:ext uri="{BB962C8B-B14F-4D97-AF65-F5344CB8AC3E}">
        <p14:creationId xmlns:p14="http://schemas.microsoft.com/office/powerpoint/2010/main" val="26129513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ea typeface="+mn-ea"/>
              <a:cs typeface="+mn-cs"/>
            </a:endParaRPr>
          </a:p>
          <a:p>
            <a:endParaRPr lang="en-US">
              <a:cs typeface="Calibri"/>
            </a:endParaRPr>
          </a:p>
          <a:p>
            <a:r>
              <a:rPr lang="en-US">
                <a:cs typeface="Calibri"/>
              </a:rPr>
              <a:t>Additional priority factors include:</a:t>
            </a:r>
          </a:p>
          <a:p>
            <a:pPr marL="742950" lvl="1" indent="-285750">
              <a:lnSpc>
                <a:spcPct val="90000"/>
              </a:lnSpc>
              <a:spcBef>
                <a:spcPts val="1000"/>
              </a:spcBef>
              <a:buFont typeface="Arial"/>
              <a:buChar char="•"/>
            </a:pPr>
            <a:r>
              <a:rPr lang="en-US" b="0" i="0" u="none" strike="noStrike" kern="1200" baseline="0"/>
              <a:t>Programs that focus on serving children with exceptional needs,</a:t>
            </a:r>
            <a:r>
              <a:rPr lang="en-US"/>
              <a:t> </a:t>
            </a:r>
            <a:r>
              <a:rPr lang="en-US" b="0" i="0" u="none" strike="noStrike" kern="1200" baseline="0"/>
              <a:t>migrant or children who are unhoused or in </a:t>
            </a:r>
            <a:r>
              <a:rPr lang="en-US"/>
              <a:t>Child Protective Services</a:t>
            </a:r>
            <a:r>
              <a:rPr lang="en-US" b="0" i="0" u="none" strike="noStrike" kern="1200" baseline="0"/>
              <a:t> or</a:t>
            </a:r>
            <a:r>
              <a:rPr lang="en-US"/>
              <a:t> </a:t>
            </a:r>
            <a:r>
              <a:rPr lang="en-US" b="0" i="0" u="none" strike="noStrike" kern="1200" baseline="0"/>
              <a:t>foster care</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Programs that have been affected by </a:t>
            </a:r>
            <a:r>
              <a:rPr lang="en-US"/>
              <a:t>declared</a:t>
            </a:r>
            <a:r>
              <a:rPr lang="en-US" b="0" i="0" u="none" strike="noStrike" kern="1200" baseline="0"/>
              <a:t> disasters</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Programs operating as non-profits</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Projects co-located within affordable housing</a:t>
            </a:r>
            <a:r>
              <a:rPr lang="en-US"/>
              <a:t> developments </a:t>
            </a:r>
            <a:endParaRPr lang="en-US" b="0" i="0" u="none" strike="noStrike" kern="1200" baseline="0">
              <a:cs typeface="Calibri"/>
            </a:endParaRPr>
          </a:p>
          <a:p>
            <a:pPr marL="742950" lvl="1" indent="-285750">
              <a:lnSpc>
                <a:spcPct val="90000"/>
              </a:lnSpc>
              <a:spcBef>
                <a:spcPts val="1000"/>
              </a:spcBef>
              <a:buFont typeface="Arial"/>
              <a:buChar char="•"/>
            </a:pPr>
            <a:r>
              <a:rPr lang="en-US"/>
              <a:t>A Project</a:t>
            </a:r>
            <a:r>
              <a:rPr lang="en-US" b="0" i="0" u="none" strike="noStrike" kern="1200" baseline="0"/>
              <a:t> where </a:t>
            </a:r>
            <a:r>
              <a:rPr lang="en-US"/>
              <a:t>the building or facility</a:t>
            </a:r>
            <a:r>
              <a:rPr lang="en-US" b="0" i="0" u="none" strike="noStrike" kern="1200" baseline="0"/>
              <a:t> is owned by the operator/entity providing care</a:t>
            </a:r>
            <a:endParaRPr lang="en-US" b="0" i="0" u="none" strike="noStrike" kern="1200" baseline="0">
              <a:cs typeface="Calibri"/>
            </a:endParaRPr>
          </a:p>
          <a:p>
            <a:pPr marL="742950" lvl="1" indent="-285750">
              <a:lnSpc>
                <a:spcPct val="90000"/>
              </a:lnSpc>
              <a:spcBef>
                <a:spcPts val="1000"/>
              </a:spcBef>
              <a:buFont typeface="Arial"/>
              <a:buChar char="•"/>
            </a:pPr>
            <a:r>
              <a:rPr lang="en-US"/>
              <a:t>And lastly. Projects</a:t>
            </a:r>
            <a:r>
              <a:rPr lang="en-US" b="0" i="0" u="none" strike="noStrike" kern="1200" baseline="0"/>
              <a:t> that can demonstrate long term financial sustainability</a:t>
            </a:r>
            <a:endParaRPr lang="en-US">
              <a:cs typeface="Calibri"/>
            </a:endParaRPr>
          </a:p>
          <a:p>
            <a:endParaRPr lang="en-US" sz="1200" b="0" i="0" u="none" strike="noStrike" kern="1200" baseline="0">
              <a:solidFill>
                <a:schemeClr val="tx1"/>
              </a:solidFill>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41</a:t>
            </a:fld>
            <a:endParaRPr lang="en-US"/>
          </a:p>
        </p:txBody>
      </p:sp>
    </p:spTree>
    <p:extLst>
      <p:ext uri="{BB962C8B-B14F-4D97-AF65-F5344CB8AC3E}">
        <p14:creationId xmlns:p14="http://schemas.microsoft.com/office/powerpoint/2010/main" val="20099741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b="1">
              <a:cs typeface="Calibri"/>
            </a:endParaRPr>
          </a:p>
          <a:p>
            <a:r>
              <a:rPr lang="en-US" b="1">
                <a:cs typeface="Calibri"/>
              </a:rPr>
              <a:t>The last section that I will be reviewing with you is regarding MATCH FUNDING. </a:t>
            </a:r>
          </a:p>
          <a:p>
            <a:endParaRPr lang="en-US" b="1"/>
          </a:p>
          <a:p>
            <a:r>
              <a:rPr lang="en-US"/>
              <a:t>Programs must commit a 10% funding match, meaning that the Applicant will contribute their own funds amounting to 10% of the grant award total. Acceptable ways an Applicant can provide these funds include, but are limited to, the following:</a:t>
            </a:r>
            <a:endParaRPr lang="en-US">
              <a:cs typeface="Calibri"/>
            </a:endParaRPr>
          </a:p>
          <a:p>
            <a:endParaRPr lang="en-US" b="1"/>
          </a:p>
          <a:p>
            <a:pPr marL="628650" lvl="1" indent="-171450">
              <a:buFont typeface="Arial"/>
              <a:buChar char="•"/>
            </a:pPr>
            <a:r>
              <a:rPr lang="en-US"/>
              <a:t>The Operators own</a:t>
            </a:r>
            <a:r>
              <a:rPr lang="en-US" i="0" u="none" strike="noStrike" kern="1200" baseline="0"/>
              <a:t> </a:t>
            </a:r>
            <a:r>
              <a:rPr lang="en-US"/>
              <a:t>reserves or cash</a:t>
            </a:r>
            <a:r>
              <a:rPr lang="en-US" i="0" u="none" strike="noStrike" kern="1200" baseline="0"/>
              <a:t> on hand</a:t>
            </a:r>
            <a:endParaRPr lang="en-US">
              <a:cs typeface="Calibri"/>
            </a:endParaRPr>
          </a:p>
          <a:p>
            <a:pPr marL="742950" lvl="1" indent="-285750">
              <a:lnSpc>
                <a:spcPct val="90000"/>
              </a:lnSpc>
              <a:spcBef>
                <a:spcPts val="1000"/>
              </a:spcBef>
              <a:buFont typeface="Arial"/>
              <a:buChar char="•"/>
            </a:pPr>
            <a:r>
              <a:rPr lang="en-US"/>
              <a:t>Loans </a:t>
            </a:r>
            <a:r>
              <a:rPr lang="en-US" i="0" u="none" strike="noStrike" kern="1200" baseline="0"/>
              <a:t>from a</a:t>
            </a:r>
            <a:r>
              <a:rPr lang="en-US"/>
              <a:t> </a:t>
            </a:r>
            <a:r>
              <a:rPr lang="en-US" i="0" u="none" strike="noStrike" kern="1200" baseline="0"/>
              <a:t>lending organization such as</a:t>
            </a:r>
            <a:r>
              <a:rPr lang="en-US"/>
              <a:t> a </a:t>
            </a:r>
            <a:r>
              <a:rPr lang="en-US" i="0" u="none" strike="noStrike" kern="1200" baseline="0"/>
              <a:t>Community Development Financial Institution (CDFI</a:t>
            </a:r>
            <a:r>
              <a:rPr lang="en-US"/>
              <a:t>)</a:t>
            </a:r>
            <a:endParaRPr lang="en-US">
              <a:cs typeface="Calibri"/>
            </a:endParaRPr>
          </a:p>
          <a:p>
            <a:pPr marL="742950" lvl="1" indent="-285750">
              <a:lnSpc>
                <a:spcPct val="90000"/>
              </a:lnSpc>
              <a:spcBef>
                <a:spcPts val="1000"/>
              </a:spcBef>
              <a:buFont typeface="Arial"/>
              <a:buChar char="•"/>
            </a:pPr>
            <a:r>
              <a:rPr lang="en-US"/>
              <a:t>As well as Loans from either the Small</a:t>
            </a:r>
            <a:r>
              <a:rPr lang="en-US" i="0" u="none" strike="noStrike" kern="1200" baseline="0"/>
              <a:t> Business Administration (SBA</a:t>
            </a:r>
            <a:r>
              <a:rPr lang="en-US"/>
              <a:t>) or a traditional Bank </a:t>
            </a:r>
            <a:r>
              <a:rPr lang="en-US" i="0" u="none" strike="noStrike" kern="1200" baseline="0"/>
              <a:t>loans</a:t>
            </a:r>
            <a:r>
              <a:rPr lang="en-US"/>
              <a:t> </a:t>
            </a:r>
            <a:endParaRPr lang="en-US">
              <a:cs typeface="Calibri"/>
            </a:endParaRPr>
          </a:p>
          <a:p>
            <a:pPr marL="742950" lvl="1" indent="-285750">
              <a:lnSpc>
                <a:spcPct val="90000"/>
              </a:lnSpc>
              <a:spcBef>
                <a:spcPts val="1000"/>
              </a:spcBef>
              <a:buFont typeface="Arial"/>
              <a:buChar char="•"/>
            </a:pPr>
            <a:r>
              <a:rPr lang="en-US" i="0" u="none" strike="noStrike" kern="1200" baseline="0"/>
              <a:t>Foundation/Pledge commitments/other grants</a:t>
            </a:r>
            <a:r>
              <a:rPr lang="en-US"/>
              <a:t> which can be </a:t>
            </a:r>
            <a:r>
              <a:rPr lang="en-US" i="0" u="none" strike="noStrike" kern="1200" baseline="0"/>
              <a:t>non-federal or state</a:t>
            </a:r>
            <a:endParaRPr lang="en-US">
              <a:cs typeface="Calibri"/>
            </a:endParaRPr>
          </a:p>
          <a:p>
            <a:pPr marL="742950" lvl="1" indent="-285750">
              <a:lnSpc>
                <a:spcPct val="90000"/>
              </a:lnSpc>
              <a:spcBef>
                <a:spcPts val="1000"/>
              </a:spcBef>
              <a:buFont typeface="Arial"/>
              <a:buChar char="•"/>
            </a:pPr>
            <a:r>
              <a:rPr lang="en-US" i="0" u="none" strike="noStrike" kern="1200" baseline="0"/>
              <a:t>Tax Credits</a:t>
            </a:r>
            <a:r>
              <a:rPr lang="en-US"/>
              <a:t> </a:t>
            </a:r>
            <a:endParaRPr lang="en-US">
              <a:cs typeface="Calibri"/>
            </a:endParaRPr>
          </a:p>
          <a:p>
            <a:pPr marL="742950" lvl="1" indent="-285750">
              <a:lnSpc>
                <a:spcPct val="90000"/>
              </a:lnSpc>
              <a:spcBef>
                <a:spcPts val="1000"/>
              </a:spcBef>
              <a:buFont typeface="Arial"/>
              <a:buChar char="•"/>
            </a:pPr>
            <a:r>
              <a:rPr lang="en-US"/>
              <a:t>Equity </a:t>
            </a:r>
            <a:r>
              <a:rPr lang="en-US" i="0" u="none" strike="noStrike" kern="1200" baseline="0"/>
              <a:t>on land and/or buildings purchased outside of</a:t>
            </a:r>
            <a:r>
              <a:rPr lang="en-US"/>
              <a:t> the</a:t>
            </a:r>
            <a:r>
              <a:rPr lang="en-US" i="0" u="none" strike="noStrike" kern="1200" baseline="0"/>
              <a:t> grant</a:t>
            </a:r>
            <a:r>
              <a:rPr lang="en-US"/>
              <a:t> </a:t>
            </a:r>
            <a:endParaRPr lang="en-US">
              <a:cs typeface="Calibri"/>
            </a:endParaRPr>
          </a:p>
          <a:p>
            <a:pPr marL="742950" lvl="1" indent="-285750">
              <a:lnSpc>
                <a:spcPct val="90000"/>
              </a:lnSpc>
              <a:spcBef>
                <a:spcPts val="1000"/>
              </a:spcBef>
              <a:buFont typeface="Arial"/>
              <a:buChar char="•"/>
            </a:pPr>
            <a:r>
              <a:rPr lang="en-US"/>
              <a:t>Or real</a:t>
            </a:r>
            <a:r>
              <a:rPr lang="en-US" i="0" u="none" strike="noStrike" kern="1200" baseline="0"/>
              <a:t> </a:t>
            </a:r>
            <a:r>
              <a:rPr lang="en-US"/>
              <a:t>estate </a:t>
            </a:r>
            <a:r>
              <a:rPr lang="en-US" i="0" u="none" strike="noStrike" kern="1200" baseline="0"/>
              <a:t>valuation</a:t>
            </a:r>
            <a:r>
              <a:rPr lang="en-US"/>
              <a:t> on property OR </a:t>
            </a:r>
            <a:r>
              <a:rPr lang="en-US" i="0" u="none" strike="noStrike" kern="1200" baseline="0"/>
              <a:t>cash out refinance documented by </a:t>
            </a:r>
            <a:r>
              <a:rPr lang="en-US"/>
              <a:t>an appraisal</a:t>
            </a:r>
            <a:endParaRPr lang="en-US">
              <a:cs typeface="Calibri"/>
            </a:endParaRPr>
          </a:p>
          <a:p>
            <a:endParaRPr lang="en-US">
              <a:ea typeface="Calibri" panose="020F0502020204030204"/>
              <a:cs typeface="Calibri"/>
            </a:endParaRPr>
          </a:p>
          <a:p>
            <a:r>
              <a:rPr lang="en-US"/>
              <a:t>Thank you so much for your time and attention and I </a:t>
            </a:r>
            <a:r>
              <a:rPr lang="en-US" b="1"/>
              <a:t>will now hand it over to Rob to discuss the application scoring and appeals process. </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42</a:t>
            </a:fld>
            <a:endParaRPr lang="en-US"/>
          </a:p>
        </p:txBody>
      </p:sp>
    </p:spTree>
    <p:extLst>
      <p:ext uri="{BB962C8B-B14F-4D97-AF65-F5344CB8AC3E}">
        <p14:creationId xmlns:p14="http://schemas.microsoft.com/office/powerpoint/2010/main" val="21045597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Rob</a:t>
            </a:r>
          </a:p>
        </p:txBody>
      </p:sp>
      <p:sp>
        <p:nvSpPr>
          <p:cNvPr id="4" name="Slide Number Placeholder 3"/>
          <p:cNvSpPr>
            <a:spLocks noGrp="1"/>
          </p:cNvSpPr>
          <p:nvPr>
            <p:ph type="sldNum" sz="quarter" idx="5"/>
          </p:nvPr>
        </p:nvSpPr>
        <p:spPr/>
        <p:txBody>
          <a:bodyPr/>
          <a:lstStyle/>
          <a:p>
            <a:fld id="{00E9C295-3134-4104-9692-25F3FD3ABDAD}" type="slidenum">
              <a:rPr lang="en-US" smtClean="0"/>
              <a:t>43</a:t>
            </a:fld>
            <a:endParaRPr lang="en-US"/>
          </a:p>
        </p:txBody>
      </p:sp>
    </p:spTree>
    <p:extLst>
      <p:ext uri="{BB962C8B-B14F-4D97-AF65-F5344CB8AC3E}">
        <p14:creationId xmlns:p14="http://schemas.microsoft.com/office/powerpoint/2010/main" val="229436763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mn-lt"/>
                <a:ea typeface="+mn-ea"/>
                <a:cs typeface="+mn-cs"/>
              </a:rPr>
              <a:t>Rob</a:t>
            </a:r>
          </a:p>
          <a:p>
            <a:r>
              <a:rPr lang="en-US" b="1"/>
              <a:t>Hello everyone, my name is Rob and I'll be going over the application appeals process as well as the award process. I'll go ahead and start with the appeals process: </a:t>
            </a:r>
            <a:endParaRPr lang="en-US" sz="1200" b="1" kern="1200">
              <a:solidFill>
                <a:schemeClr val="tx1"/>
              </a:solidFill>
              <a:effectLst/>
              <a:latin typeface="+mn-lt"/>
              <a:cs typeface="Calibri"/>
            </a:endParaRPr>
          </a:p>
          <a:p>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a:t>Eligible applicants will have the opportunity to submit a written appeal</a:t>
            </a:r>
            <a:r>
              <a:rPr lang="en-US" sz="1200" kern="1200">
                <a:solidFill>
                  <a:schemeClr val="tx1"/>
                </a:solidFill>
                <a:effectLst/>
                <a:latin typeface="+mn-lt"/>
                <a:ea typeface="+mn-ea"/>
                <a:cs typeface="+mn-cs"/>
              </a:rPr>
              <a:t>.</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a:cs typeface="Calibri"/>
              </a:rPr>
              <a:t>Detailed instructions on how to submit the written appeal, what should be included in the appeal, and when the appeal is due, will be detailed within the conditional grant award letter notice.  </a:t>
            </a:r>
            <a:endParaRPr lang="en-US"/>
          </a:p>
          <a:p>
            <a:pPr marL="171450" indent="-171450">
              <a:buFont typeface="Arial" panose="020B0604020202020204" pitchFamily="34" charset="0"/>
              <a:buChar char="•"/>
            </a:pPr>
            <a:r>
              <a:rPr lang="en-US"/>
              <a:t>Lastly, any</a:t>
            </a:r>
            <a:r>
              <a:rPr lang="en-US" sz="1200" kern="1200">
                <a:solidFill>
                  <a:schemeClr val="tx1"/>
                </a:solidFill>
                <a:effectLst/>
                <a:latin typeface="+mn-lt"/>
                <a:ea typeface="+mn-ea"/>
                <a:cs typeface="+mn-cs"/>
              </a:rPr>
              <a:t> questions regarding appeals should be submitted to</a:t>
            </a:r>
            <a:r>
              <a:rPr lang="en-US"/>
              <a:t> </a:t>
            </a:r>
            <a:r>
              <a:rPr lang="en-US" b="1"/>
              <a:t>CCDDAppeals</a:t>
            </a:r>
            <a:r>
              <a:rPr lang="en-US" sz="1200" b="1" kern="1200">
                <a:solidFill>
                  <a:schemeClr val="tx1"/>
                </a:solidFill>
                <a:effectLst/>
                <a:latin typeface="+mn-lt"/>
                <a:ea typeface="+mn-ea"/>
                <a:cs typeface="+mn-cs"/>
              </a:rPr>
              <a:t>@dss.ca.gov (spell out)</a:t>
            </a:r>
            <a:r>
              <a:rPr lang="en-US" b="1"/>
              <a:t> </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44</a:t>
            </a:fld>
            <a:endParaRPr lang="en-US"/>
          </a:p>
        </p:txBody>
      </p:sp>
    </p:spTree>
    <p:extLst>
      <p:ext uri="{BB962C8B-B14F-4D97-AF65-F5344CB8AC3E}">
        <p14:creationId xmlns:p14="http://schemas.microsoft.com/office/powerpoint/2010/main" val="31758916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mn-lt"/>
                <a:ea typeface="+mn-ea"/>
                <a:cs typeface="+mn-cs"/>
              </a:rPr>
              <a:t>Rob</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Once the appeals process has been completed,</a:t>
            </a:r>
            <a:r>
              <a:rPr lang="en-US"/>
              <a:t> </a:t>
            </a:r>
            <a:endParaRPr lang="en-US">
              <a:ea typeface="Calibri" panose="020F0502020204030204"/>
              <a:cs typeface="Calibri"/>
            </a:endParaRPr>
          </a:p>
          <a:p>
            <a:r>
              <a:rPr lang="en-US" sz="1200" kern="1200">
                <a:solidFill>
                  <a:schemeClr val="tx1"/>
                </a:solidFill>
                <a:effectLst/>
                <a:latin typeface="+mn-lt"/>
                <a:ea typeface="+mn-ea"/>
                <a:cs typeface="+mn-cs"/>
              </a:rPr>
              <a:t>Successful applicants will receive a grant award letter.</a:t>
            </a:r>
            <a:r>
              <a:rPr lang="en-US"/>
              <a:t> </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Final awards will be also be posted on the CDSS website.</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b="1"/>
              <a:t>And, </a:t>
            </a:r>
            <a:r>
              <a:rPr lang="en-US" sz="1200" b="1" kern="1200">
                <a:solidFill>
                  <a:schemeClr val="tx1"/>
                </a:solidFill>
                <a:effectLst/>
                <a:latin typeface="+mn-lt"/>
                <a:ea typeface="+mn-ea"/>
                <a:cs typeface="+mn-cs"/>
              </a:rPr>
              <a:t>successful applicants </a:t>
            </a:r>
            <a:r>
              <a:rPr lang="en-US" b="1"/>
              <a:t>should anticipate to receive</a:t>
            </a:r>
            <a:r>
              <a:rPr lang="en-US" sz="1200" b="1" kern="1200">
                <a:solidFill>
                  <a:schemeClr val="tx1"/>
                </a:solidFill>
                <a:effectLst/>
                <a:latin typeface="+mn-lt"/>
                <a:ea typeface="+mn-ea"/>
                <a:cs typeface="+mn-cs"/>
              </a:rPr>
              <a:t> </a:t>
            </a:r>
            <a:r>
              <a:rPr lang="en-US" b="1"/>
              <a:t>the grant</a:t>
            </a:r>
            <a:r>
              <a:rPr lang="en-US" sz="1200" b="1" kern="1200">
                <a:solidFill>
                  <a:schemeClr val="tx1"/>
                </a:solidFill>
                <a:effectLst/>
                <a:latin typeface="+mn-lt"/>
                <a:ea typeface="+mn-ea"/>
                <a:cs typeface="+mn-cs"/>
              </a:rPr>
              <a:t> award letter </a:t>
            </a:r>
            <a:r>
              <a:rPr lang="en-US" b="1"/>
              <a:t>in 2023</a:t>
            </a:r>
            <a:r>
              <a:rPr lang="en-US" sz="1200" b="1" kern="1200">
                <a:solidFill>
                  <a:schemeClr val="tx1"/>
                </a:solidFill>
                <a:effectLst/>
                <a:latin typeface="+mn-lt"/>
                <a:ea typeface="+mn-ea"/>
                <a:cs typeface="+mn-cs"/>
              </a:rPr>
              <a:t>.</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45</a:t>
            </a:fld>
            <a:endParaRPr lang="en-US"/>
          </a:p>
        </p:txBody>
      </p:sp>
    </p:spTree>
    <p:extLst>
      <p:ext uri="{BB962C8B-B14F-4D97-AF65-F5344CB8AC3E}">
        <p14:creationId xmlns:p14="http://schemas.microsoft.com/office/powerpoint/2010/main" val="24267104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ROB</a:t>
            </a:r>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46</a:t>
            </a:fld>
            <a:endParaRPr lang="en-US"/>
          </a:p>
        </p:txBody>
      </p:sp>
    </p:spTree>
    <p:extLst>
      <p:ext uri="{BB962C8B-B14F-4D97-AF65-F5344CB8AC3E}">
        <p14:creationId xmlns:p14="http://schemas.microsoft.com/office/powerpoint/2010/main" val="2334780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a:solidFill>
                  <a:schemeClr val="tx1"/>
                </a:solidFill>
                <a:latin typeface="+mn-lt"/>
                <a:ea typeface="+mn-ea"/>
                <a:cs typeface="+mn-cs"/>
              </a:rPr>
              <a:t>Rob</a:t>
            </a:r>
          </a:p>
          <a:p>
            <a:endParaRPr lang="en-US" b="1"/>
          </a:p>
          <a:p>
            <a:r>
              <a:rPr lang="en-US" b="1">
                <a:cs typeface="Calibri"/>
              </a:rPr>
              <a:t>Moving on to the award notices.  </a:t>
            </a:r>
          </a:p>
          <a:p>
            <a:endParaRPr lang="en-US" b="1"/>
          </a:p>
          <a:p>
            <a:r>
              <a:rPr lang="en-US" sz="1200" b="0" i="0" u="none" strike="noStrike" kern="1200" baseline="0">
                <a:solidFill>
                  <a:schemeClr val="tx1"/>
                </a:solidFill>
                <a:latin typeface="+mn-lt"/>
                <a:ea typeface="+mn-ea"/>
                <a:cs typeface="+mn-cs"/>
              </a:rPr>
              <a:t>Grants will be competitively awarded based on the selection criteria described in this RFA, pursuant to welfare and institution code Section one zero three one zero point one (10310.1).</a:t>
            </a:r>
            <a:r>
              <a:rPr lang="en-US"/>
              <a:t> </a:t>
            </a:r>
            <a:endParaRPr lang="en-US">
              <a:cs typeface="Calibri"/>
            </a:endParaRPr>
          </a:p>
          <a:p>
            <a:r>
              <a:rPr lang="en-US" sz="1200" b="0" i="0" u="none" strike="noStrike" kern="1200" baseline="0">
                <a:solidFill>
                  <a:schemeClr val="tx1"/>
                </a:solidFill>
                <a:latin typeface="+mn-lt"/>
                <a:ea typeface="+mn-ea"/>
                <a:cs typeface="+mn-cs"/>
              </a:rPr>
              <a:t>The CDSS will post awards on the CDSS funding results web page.</a:t>
            </a:r>
            <a:r>
              <a:rPr lang="en-US"/>
              <a:t> </a:t>
            </a:r>
            <a:endParaRPr lang="en-US" sz="1200" b="0" i="0" u="none" strike="noStrike" kern="1200" baseline="0">
              <a:solidFill>
                <a:schemeClr val="tx1"/>
              </a:solidFill>
              <a:latin typeface="+mn-lt"/>
              <a:cs typeface="Calibri"/>
            </a:endParaRPr>
          </a:p>
          <a:p>
            <a:r>
              <a:rPr lang="en-US"/>
              <a:t>And also, the</a:t>
            </a:r>
            <a:r>
              <a:rPr lang="en-US" sz="1200" b="0" i="0" u="none" strike="noStrike" kern="1200" baseline="0">
                <a:solidFill>
                  <a:schemeClr val="tx1"/>
                </a:solidFill>
                <a:latin typeface="+mn-lt"/>
                <a:ea typeface="+mn-ea"/>
                <a:cs typeface="+mn-cs"/>
              </a:rPr>
              <a:t> CDSS will email proposed funding award letters, additional instructions and required documents to the successful applicants.</a:t>
            </a:r>
            <a:r>
              <a:rPr lang="en-US"/>
              <a:t> </a:t>
            </a:r>
            <a:endParaRPr lang="en-US" sz="1200" b="0" i="0" u="none" strike="noStrike" kern="1200" baseline="0">
              <a:solidFill>
                <a:schemeClr val="tx1"/>
              </a:solidFill>
              <a:latin typeface="+mn-lt"/>
              <a:cs typeface="Calibri"/>
            </a:endParaRPr>
          </a:p>
          <a:p>
            <a:endParaRPr lang="en-US"/>
          </a:p>
          <a:p>
            <a:r>
              <a:rPr lang="en-US"/>
              <a:t>Please note that the</a:t>
            </a:r>
            <a:r>
              <a:rPr lang="en-US" sz="1200" b="0" i="0" u="none" strike="noStrike" kern="1200" baseline="0">
                <a:solidFill>
                  <a:schemeClr val="tx1"/>
                </a:solidFill>
                <a:latin typeface="+mn-lt"/>
                <a:ea typeface="+mn-ea"/>
                <a:cs typeface="+mn-cs"/>
              </a:rPr>
              <a:t> CDSS reserves the right to ask follow-up questions or request additional documentation of successful applicants through email, mail, or on-site visits to ensure prior to the grant award notification that the grantee meets all eligibility and legal requirements and can fulfill all grant requirements.</a:t>
            </a:r>
            <a:r>
              <a:rPr lang="en-US"/>
              <a:t> </a:t>
            </a:r>
            <a:endParaRPr lang="en-US" sz="1200" b="0" i="0" u="none" strike="noStrike" kern="1200" baseline="0">
              <a:solidFill>
                <a:schemeClr val="tx1"/>
              </a:solidFill>
              <a:latin typeface="+mn-lt"/>
              <a:cs typeface="Calibri"/>
            </a:endParaRPr>
          </a:p>
          <a:p>
            <a:endParaRPr lang="en-US"/>
          </a:p>
          <a:p>
            <a:r>
              <a:rPr lang="en-US"/>
              <a:t>Lastly, no</a:t>
            </a:r>
            <a:r>
              <a:rPr lang="en-US" sz="1200" b="0" i="0" u="none" strike="noStrike" kern="1200" baseline="0">
                <a:solidFill>
                  <a:schemeClr val="tx1"/>
                </a:solidFill>
                <a:latin typeface="+mn-lt"/>
                <a:ea typeface="+mn-ea"/>
                <a:cs typeface="+mn-cs"/>
              </a:rPr>
              <a:t> grant is final until the CDSS receives a completed and signed grant award notification and all other required documents from the grantee.</a:t>
            </a:r>
            <a:r>
              <a:rPr lang="en-US"/>
              <a:t>  And, at</a:t>
            </a:r>
            <a:r>
              <a:rPr lang="en-US" sz="1200" b="0" i="0" u="none" strike="noStrike" kern="1200" baseline="0">
                <a:solidFill>
                  <a:schemeClr val="tx1"/>
                </a:solidFill>
                <a:latin typeface="+mn-lt"/>
                <a:ea typeface="+mn-ea"/>
                <a:cs typeface="+mn-cs"/>
              </a:rPr>
              <a:t> the time of grant award notification, all grantees will be required to sign additional compliance certifications or agreements.</a:t>
            </a:r>
            <a:r>
              <a:rPr lang="en-US"/>
              <a:t> </a:t>
            </a:r>
            <a:endParaRPr lang="en-US">
              <a:cs typeface="Calibri"/>
            </a:endParaRPr>
          </a:p>
          <a:p>
            <a:endParaRPr lang="en-US">
              <a:cs typeface="Calibri"/>
            </a:endParaRPr>
          </a:p>
          <a:p>
            <a:r>
              <a:rPr lang="en-US">
                <a:cs typeface="Calibri"/>
              </a:rPr>
              <a:t>Thank you for your time and now I'll hand it over to Grant who will be discussing Reporting Requirements </a:t>
            </a:r>
          </a:p>
        </p:txBody>
      </p:sp>
      <p:sp>
        <p:nvSpPr>
          <p:cNvPr id="4" name="Slide Number Placeholder 3"/>
          <p:cNvSpPr>
            <a:spLocks noGrp="1"/>
          </p:cNvSpPr>
          <p:nvPr>
            <p:ph type="sldNum" sz="quarter" idx="5"/>
          </p:nvPr>
        </p:nvSpPr>
        <p:spPr/>
        <p:txBody>
          <a:bodyPr/>
          <a:lstStyle/>
          <a:p>
            <a:fld id="{00E9C295-3134-4104-9692-25F3FD3ABDAD}" type="slidenum">
              <a:rPr lang="en-US" smtClean="0"/>
              <a:t>47</a:t>
            </a:fld>
            <a:endParaRPr lang="en-US"/>
          </a:p>
        </p:txBody>
      </p:sp>
    </p:spTree>
    <p:extLst>
      <p:ext uri="{BB962C8B-B14F-4D97-AF65-F5344CB8AC3E}">
        <p14:creationId xmlns:p14="http://schemas.microsoft.com/office/powerpoint/2010/main" val="11659910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Grant</a:t>
            </a:r>
          </a:p>
        </p:txBody>
      </p:sp>
      <p:sp>
        <p:nvSpPr>
          <p:cNvPr id="4" name="Slide Number Placeholder 3"/>
          <p:cNvSpPr>
            <a:spLocks noGrp="1"/>
          </p:cNvSpPr>
          <p:nvPr>
            <p:ph type="sldNum" sz="quarter" idx="5"/>
          </p:nvPr>
        </p:nvSpPr>
        <p:spPr/>
        <p:txBody>
          <a:bodyPr/>
          <a:lstStyle/>
          <a:p>
            <a:fld id="{00E9C295-3134-4104-9692-25F3FD3ABDAD}" type="slidenum">
              <a:rPr lang="en-US" smtClean="0"/>
              <a:t>48</a:t>
            </a:fld>
            <a:endParaRPr lang="en-US"/>
          </a:p>
        </p:txBody>
      </p:sp>
    </p:spTree>
    <p:extLst>
      <p:ext uri="{BB962C8B-B14F-4D97-AF65-F5344CB8AC3E}">
        <p14:creationId xmlns:p14="http://schemas.microsoft.com/office/powerpoint/2010/main" val="26064542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sz="1200" b="1" kern="1200">
              <a:solidFill>
                <a:schemeClr val="tx1"/>
              </a:solidFill>
              <a:effectLst/>
              <a:latin typeface="+mn-lt"/>
              <a:ea typeface="+mn-ea"/>
              <a:cs typeface="+mn-cs"/>
            </a:endParaRPr>
          </a:p>
          <a:p>
            <a:endParaRPr lang="en-US" sz="1200" b="1" kern="1200">
              <a:solidFill>
                <a:schemeClr val="tx1"/>
              </a:solidFill>
              <a:effectLst/>
              <a:latin typeface="+mn-lt"/>
              <a:cs typeface="Calibri"/>
            </a:endParaRPr>
          </a:p>
          <a:p>
            <a:r>
              <a:rPr lang="en-US"/>
              <a:t>As a requirement for funding, all grantees agree to submit an Expenditure Report in an Excel spreadsheet as well as Annual Progress Reports. </a:t>
            </a:r>
            <a:endParaRPr lang="en-US">
              <a:cs typeface="Calibri"/>
            </a:endParaRPr>
          </a:p>
          <a:p>
            <a:r>
              <a:rPr lang="en-US"/>
              <a:t>Additional information on reporting requirements and instructions will be included in the grant award notification to successful grant applicants. </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49</a:t>
            </a:fld>
            <a:endParaRPr lang="en-US"/>
          </a:p>
        </p:txBody>
      </p:sp>
    </p:spTree>
    <p:extLst>
      <p:ext uri="{BB962C8B-B14F-4D97-AF65-F5344CB8AC3E}">
        <p14:creationId xmlns:p14="http://schemas.microsoft.com/office/powerpoint/2010/main" val="1848742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Cheyenne</a:t>
            </a:r>
            <a:endParaRPr lang="en-US" b="1">
              <a:cs typeface="Calibri"/>
            </a:endParaRPr>
          </a:p>
          <a:p>
            <a:endParaRPr lang="en-US"/>
          </a:p>
          <a:p>
            <a:r>
              <a:rPr lang="en-US">
                <a:cs typeface="Calibri"/>
              </a:rPr>
              <a:t>We will now turn on interpretation, so please join the appropriate room...</a:t>
            </a:r>
          </a:p>
          <a:p>
            <a:endParaRPr lang="en-US">
              <a:cs typeface="Calibri"/>
            </a:endParaRPr>
          </a:p>
          <a:p>
            <a:r>
              <a:rPr lang="en-US">
                <a:cs typeface="Calibri"/>
              </a:rPr>
              <a:t>[PAUSE FOR ATTENDEES TO MAKE IT TO THE ROOMS]</a:t>
            </a:r>
          </a:p>
          <a:p>
            <a:endParaRPr lang="en-US"/>
          </a:p>
          <a:p>
            <a:r>
              <a:rPr lang="en-US" sz="1200" b="0" i="0" kern="1200">
                <a:solidFill>
                  <a:schemeClr val="tx1"/>
                </a:solidFill>
                <a:effectLst/>
                <a:latin typeface="+mn-lt"/>
                <a:ea typeface="+mn-ea"/>
                <a:cs typeface="+mn-cs"/>
              </a:rPr>
              <a:t>During the presentation we will accept and respond to questions using the Q&amp;A feature in Zoom. To Open the Q&amp;A window, simply click the Q&amp;A button at the bottom of your screen and the window will pop up.  Enter your question into the Q&amp;A box, then click </a:t>
            </a:r>
            <a:r>
              <a:rPr lang="en-US" sz="1200" b="1" i="0" kern="1200">
                <a:solidFill>
                  <a:schemeClr val="tx1"/>
                </a:solidFill>
                <a:effectLst/>
                <a:latin typeface="+mn-lt"/>
                <a:ea typeface="+mn-ea"/>
                <a:cs typeface="+mn-cs"/>
              </a:rPr>
              <a:t>Send</a:t>
            </a:r>
            <a:r>
              <a:rPr lang="en-US" sz="1200" b="0" i="0" kern="1200">
                <a:solidFill>
                  <a:schemeClr val="tx1"/>
                </a:solidFill>
                <a:effectLst/>
                <a:latin typeface="+mn-lt"/>
                <a:ea typeface="+mn-ea"/>
                <a:cs typeface="+mn-cs"/>
              </a:rPr>
              <a:t>.</a:t>
            </a:r>
            <a:endParaRPr lang="en-US">
              <a:cs typeface="Calibri"/>
            </a:endParaRPr>
          </a:p>
          <a:p>
            <a:br>
              <a:rPr lang="en-US" sz="1200" b="0" i="0" kern="1200">
                <a:effectLst/>
                <a:cs typeface="+mn-lt"/>
              </a:rPr>
            </a:br>
            <a:r>
              <a:rPr lang="en-US" sz="1200" b="0" i="0" kern="1200">
                <a:solidFill>
                  <a:schemeClr val="tx1"/>
                </a:solidFill>
                <a:effectLst/>
                <a:latin typeface="+mn-lt"/>
                <a:ea typeface="+mn-ea"/>
                <a:cs typeface="+mn-cs"/>
              </a:rPr>
              <a:t>When the host replies via the Q&amp;A, you will see a reply in the Q&amp;A window. The host can also answer your question live (out loud). You will see a notification in the Q&amp;A window if the host plans to do this.</a:t>
            </a:r>
            <a:endParaRPr lang="en-US" sz="1200" b="0" i="0" kern="1200">
              <a:solidFill>
                <a:schemeClr val="tx1"/>
              </a:solidFill>
              <a:effectLst/>
              <a:latin typeface="+mn-lt"/>
              <a:cs typeface="Calibri"/>
            </a:endParaRPr>
          </a:p>
          <a:p>
            <a:endParaRPr lang="en-US">
              <a:cs typeface="Calibri"/>
            </a:endParaRPr>
          </a:p>
          <a:p>
            <a:r>
              <a:rPr lang="en-US">
                <a:cs typeface="Calibri"/>
              </a:rPr>
              <a:t>I will now pass it to Lupe</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5</a:t>
            </a:fld>
            <a:endParaRPr lang="en-US"/>
          </a:p>
        </p:txBody>
      </p:sp>
    </p:spTree>
    <p:extLst>
      <p:ext uri="{BB962C8B-B14F-4D97-AF65-F5344CB8AC3E}">
        <p14:creationId xmlns:p14="http://schemas.microsoft.com/office/powerpoint/2010/main" val="13496199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a:p>
          <a:p>
            <a:r>
              <a:rPr lang="en-US"/>
              <a:t>As a Reminder:</a:t>
            </a:r>
            <a:endParaRPr lang="en-US">
              <a:cs typeface="Calibri"/>
            </a:endParaRPr>
          </a:p>
          <a:p>
            <a:r>
              <a:rPr lang="en-US">
                <a:latin typeface="Calibri" panose="020F0502020204030204"/>
                <a:cs typeface="Calibri"/>
              </a:rPr>
              <a:t>Application questions need to be submitted by January 20, 2023</a:t>
            </a:r>
          </a:p>
          <a:p>
            <a:r>
              <a:rPr lang="en-US">
                <a:latin typeface="Arial"/>
                <a:cs typeface="Arial"/>
              </a:rPr>
              <a:t>Applications will close at 11:59 pm PST on January 31,2023</a:t>
            </a:r>
          </a:p>
          <a:p>
            <a:r>
              <a:rPr lang="en-US">
                <a:latin typeface="Arial"/>
                <a:cs typeface="Arial"/>
              </a:rPr>
              <a:t>FAQs can be accessed on CDSS and LIIFs Help Center Zendesk</a:t>
            </a:r>
          </a:p>
          <a:p>
            <a:endParaRPr lang="en-US">
              <a:latin typeface="Arial"/>
              <a:cs typeface="Arial"/>
            </a:endParaRPr>
          </a:p>
          <a:p>
            <a:pPr>
              <a:lnSpc>
                <a:spcPct val="70000"/>
              </a:lnSpc>
            </a:pPr>
            <a:endParaRPr lang="en-US">
              <a:latin typeface="Calibri" panose="020F0502020204030204"/>
              <a:cs typeface="Calibri"/>
            </a:endParaRPr>
          </a:p>
          <a:p>
            <a:r>
              <a:rPr lang="en-US">
                <a:latin typeface="Arial"/>
                <a:cs typeface="Arial"/>
              </a:rPr>
              <a:t>Please submit your questions by e-mail to </a:t>
            </a:r>
            <a:r>
              <a:rPr lang="en-US">
                <a:latin typeface="Arial"/>
                <a:cs typeface="Arial"/>
                <a:hlinkClick r:id="rId3">
                  <a:extLst>
                    <a:ext uri="{A12FA001-AC4F-418D-AE19-62706E023703}">
                      <ahyp:hlinkClr xmlns:ahyp="http://schemas.microsoft.com/office/drawing/2018/hyperlinkcolor" val="tx"/>
                    </a:ext>
                  </a:extLst>
                </a:hlinkClick>
              </a:rPr>
              <a:t>CCDDFacilities@dss.ca.gov</a:t>
            </a:r>
            <a:r>
              <a:rPr lang="en-US">
                <a:latin typeface="Arial"/>
                <a:cs typeface="Arial"/>
              </a:rPr>
              <a:t>. </a:t>
            </a:r>
            <a:r>
              <a:rPr lang="en-US"/>
              <a:t>Please indicate “CCDD-IGP NCMR Question” in the subject line. </a:t>
            </a:r>
            <a:endParaRPr lang="en-US">
              <a:cs typeface="Calibri"/>
            </a:endParaRPr>
          </a:p>
          <a:p>
            <a:endParaRPr lang="en-US"/>
          </a:p>
          <a:p>
            <a:r>
              <a:rPr lang="en-US"/>
              <a:t>I am now going to hand it back over to Lupe for closing comments  (Eric will support)</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50</a:t>
            </a:fld>
            <a:endParaRPr lang="en-US"/>
          </a:p>
        </p:txBody>
      </p:sp>
    </p:spTree>
    <p:extLst>
      <p:ext uri="{BB962C8B-B14F-4D97-AF65-F5344CB8AC3E}">
        <p14:creationId xmlns:p14="http://schemas.microsoft.com/office/powerpoint/2010/main" val="315619780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Lupe </a:t>
            </a:r>
            <a:endParaRPr lang="en-US" b="1"/>
          </a:p>
          <a:p>
            <a:endParaRPr lang="en-US"/>
          </a:p>
          <a:p>
            <a:r>
              <a:rPr lang="en-US"/>
              <a:t>1) Questions and answers of prescreened questions</a:t>
            </a:r>
            <a:endParaRPr lang="en-US">
              <a:cs typeface="Calibri"/>
            </a:endParaRPr>
          </a:p>
          <a:p>
            <a:r>
              <a:rPr lang="en-US">
                <a:cs typeface="Calibri"/>
              </a:rPr>
              <a:t>Also, if there are questions that we did not answer live, be assured that we will be following up with FAQs for RFA 2.</a:t>
            </a:r>
          </a:p>
          <a:p>
            <a:endParaRPr lang="en-US"/>
          </a:p>
          <a:p>
            <a:r>
              <a:rPr lang="en-US"/>
              <a:t>2) No time close out</a:t>
            </a:r>
            <a:endParaRPr lang="en-US">
              <a:cs typeface="Calibri"/>
            </a:endParaRPr>
          </a:p>
          <a:p>
            <a:endParaRPr lang="en-US">
              <a:cs typeface="Calibri"/>
            </a:endParaRPr>
          </a:p>
          <a:p>
            <a:r>
              <a:rPr lang="en-US">
                <a:cs typeface="Calibri"/>
              </a:rPr>
              <a:t>Thank you again for your partnership and participation in this webinar.</a:t>
            </a:r>
          </a:p>
          <a:p>
            <a:endParaRPr lang="en-US">
              <a:cs typeface="Calibri"/>
            </a:endParaRPr>
          </a:p>
          <a:p>
            <a:r>
              <a:rPr lang="en-US">
                <a:cs typeface="Calibri"/>
              </a:rPr>
              <a:t>Have a wonderful rest of the week.</a:t>
            </a:r>
          </a:p>
        </p:txBody>
      </p:sp>
      <p:sp>
        <p:nvSpPr>
          <p:cNvPr id="4" name="Slide Number Placeholder 3"/>
          <p:cNvSpPr>
            <a:spLocks noGrp="1"/>
          </p:cNvSpPr>
          <p:nvPr>
            <p:ph type="sldNum" sz="quarter" idx="5"/>
          </p:nvPr>
        </p:nvSpPr>
        <p:spPr/>
        <p:txBody>
          <a:bodyPr/>
          <a:lstStyle/>
          <a:p>
            <a:fld id="{00E9C295-3134-4104-9692-25F3FD3ABDAD}" type="slidenum">
              <a:rPr lang="en-US" smtClean="0"/>
              <a:t>51</a:t>
            </a:fld>
            <a:endParaRPr lang="en-US"/>
          </a:p>
        </p:txBody>
      </p:sp>
    </p:spTree>
    <p:extLst>
      <p:ext uri="{BB962C8B-B14F-4D97-AF65-F5344CB8AC3E}">
        <p14:creationId xmlns:p14="http://schemas.microsoft.com/office/powerpoint/2010/main" val="1561997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Lupe </a:t>
            </a:r>
          </a:p>
          <a:p>
            <a:r>
              <a:rPr lang="en-US">
                <a:cs typeface="Calibri"/>
              </a:rPr>
              <a:t>Good morning, </a:t>
            </a:r>
          </a:p>
          <a:p>
            <a:r>
              <a:rPr lang="en-US">
                <a:cs typeface="Calibri"/>
              </a:rPr>
              <a:t>I am thrilled to start my morning in this historic session discussing the New Construction RFA. I am Lupe Jaime-Mileham, Deputy Director For the Child Care and Development Division </a:t>
            </a:r>
          </a:p>
          <a:p>
            <a:endParaRPr lang="en-US">
              <a:cs typeface="Calibri"/>
            </a:endParaRPr>
          </a:p>
          <a:p>
            <a:r>
              <a:rPr lang="en-US"/>
              <a:t>I also want to thank you all.  A year ago, we held a listening session regarding both the minor renovation and repair and new construction grant. We gather tons of feedback to help co-create the grant. Second, we learned a lot during minor renovation and repair. You continued to share your successes, and challenges navigating that RFA that created us an opportunity to grow and also think differently this RFA.</a:t>
            </a:r>
            <a:endParaRPr lang="en-US">
              <a:cs typeface="Calibri"/>
            </a:endParaRPr>
          </a:p>
          <a:p>
            <a:endParaRPr lang="en-US">
              <a:cs typeface="Calibri"/>
            </a:endParaRPr>
          </a:p>
          <a:p>
            <a:r>
              <a:rPr lang="en-US">
                <a:cs typeface="Calibri"/>
              </a:rPr>
              <a:t>Another partner I want to thank is the Low Income Investment Fund (LIIF). To ensure success for this grant, CCDD is the lead however we appreciate LIIF taking on the fiscal agent role on behalf of the state. LIIF has been an essential partner in finalizing the RFA and we will work together to review applications, finalize grant agreements and monitor grants.</a:t>
            </a:r>
            <a:endParaRPr lang="en-US"/>
          </a:p>
          <a:p>
            <a:endParaRPr lang="en-US">
              <a:cs typeface="Calibri"/>
            </a:endParaRPr>
          </a:p>
          <a:p>
            <a:r>
              <a:rPr lang="en-US"/>
              <a:t>We recognize that this funding is very targeted and limited.  Therefore there may be individuals who may not be eligible.</a:t>
            </a:r>
          </a:p>
          <a:p>
            <a:endParaRPr lang="en-US">
              <a:cs typeface="Calibri"/>
            </a:endParaRPr>
          </a:p>
          <a:p>
            <a:r>
              <a:rPr lang="en-US">
                <a:cs typeface="Calibri"/>
              </a:rPr>
              <a:t>Due to time limitations, we may not be able to do a live Q&amp;A session, however please know that we are monitoring the chat and we will answer all we can.  If your question does not get answered, please send those questions into </a:t>
            </a:r>
            <a:r>
              <a:rPr lang="en-US">
                <a:cs typeface="Calibri"/>
                <a:hlinkClick r:id="rId3"/>
              </a:rPr>
              <a:t>CCDDFacilities@dss.ca.gov</a:t>
            </a:r>
            <a:r>
              <a:rPr lang="en-US">
                <a:cs typeface="Calibri"/>
              </a:rPr>
              <a:t>.  We have staff actively monitoring that email inbox.</a:t>
            </a:r>
          </a:p>
          <a:p>
            <a:endParaRPr lang="en-US">
              <a:cs typeface="Calibri"/>
            </a:endParaRPr>
          </a:p>
          <a:p>
            <a:r>
              <a:rPr lang="en-US" u="sng">
                <a:cs typeface="Calibri"/>
              </a:rPr>
              <a:t>I will now hand it over to Nadirah Jones the Manager for LII that oversees the IGP</a:t>
            </a:r>
            <a:endParaRPr lang="en-US" u="sng"/>
          </a:p>
        </p:txBody>
      </p:sp>
      <p:sp>
        <p:nvSpPr>
          <p:cNvPr id="4" name="Slide Number Placeholder 3"/>
          <p:cNvSpPr>
            <a:spLocks noGrp="1"/>
          </p:cNvSpPr>
          <p:nvPr>
            <p:ph type="sldNum" sz="quarter" idx="5"/>
          </p:nvPr>
        </p:nvSpPr>
        <p:spPr/>
        <p:txBody>
          <a:bodyPr/>
          <a:lstStyle/>
          <a:p>
            <a:fld id="{00E9C295-3134-4104-9692-25F3FD3ABDAD}" type="slidenum">
              <a:rPr lang="en-US" smtClean="0"/>
              <a:t>6</a:t>
            </a:fld>
            <a:endParaRPr lang="en-US"/>
          </a:p>
        </p:txBody>
      </p:sp>
    </p:spTree>
    <p:extLst>
      <p:ext uri="{BB962C8B-B14F-4D97-AF65-F5344CB8AC3E}">
        <p14:creationId xmlns:p14="http://schemas.microsoft.com/office/powerpoint/2010/main" val="110304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Nadirah </a:t>
            </a:r>
          </a:p>
          <a:p>
            <a:r>
              <a:rPr lang="en-US">
                <a:cs typeface="Calibri"/>
              </a:rPr>
              <a:t>Thank you, Lupe!</a:t>
            </a:r>
          </a:p>
          <a:p>
            <a:endParaRPr lang="en-US">
              <a:cs typeface="Calibri"/>
            </a:endParaRPr>
          </a:p>
          <a:p>
            <a:r>
              <a:rPr lang="en-US">
                <a:cs typeface="Calibri"/>
              </a:rPr>
              <a:t>On this slide we have our agenda and we have a lot to cover this morning.</a:t>
            </a:r>
          </a:p>
          <a:p>
            <a:endParaRPr lang="en-US">
              <a:cs typeface="Calibri"/>
            </a:endParaRPr>
          </a:p>
          <a:p>
            <a:r>
              <a:rPr lang="en-US">
                <a:cs typeface="Calibri"/>
              </a:rPr>
              <a:t>As a reminder, </a:t>
            </a:r>
            <a:r>
              <a:rPr lang="en-US"/>
              <a:t>this session is being recorded and it will also be posted on the CDSS website as soon as possible. Additionally, the final version of the slides will be posted to the CDSS website as soon as possible and there are lots resources available to access on the website. We also have people working in the background to provide you resources through the webinar, so thank you to that team working hard behind the scenes. </a:t>
            </a:r>
            <a:endParaRPr lang="en-US" b="1">
              <a:cs typeface="Calibri"/>
            </a:endParaRPr>
          </a:p>
          <a:p>
            <a:endParaRPr lang="en-US">
              <a:cs typeface="Calibri"/>
            </a:endParaRPr>
          </a:p>
          <a:p>
            <a:r>
              <a:rPr lang="en-US">
                <a:cs typeface="Calibri"/>
              </a:rPr>
              <a:t>Todays agenda includes:</a:t>
            </a:r>
          </a:p>
          <a:p>
            <a:endParaRPr lang="en-US">
              <a:cs typeface="Calibri"/>
            </a:endParaRPr>
          </a:p>
          <a:p>
            <a:endParaRPr lang="en-US">
              <a:cs typeface="Calibri"/>
            </a:endParaRPr>
          </a:p>
          <a:p>
            <a:pPr marL="171450" indent="-171450">
              <a:buFont typeface="Arial"/>
              <a:buChar char="•"/>
            </a:pPr>
            <a:r>
              <a:rPr lang="en-US">
                <a:cs typeface="Calibri"/>
              </a:rPr>
              <a:t> Review the authority for the Infrastructure Grant Program and the purpose of the funding. </a:t>
            </a:r>
          </a:p>
          <a:p>
            <a:pPr marL="171450" indent="-171450">
              <a:buFont typeface="Arial"/>
              <a:buChar char="•"/>
            </a:pPr>
            <a:endParaRPr lang="en-US">
              <a:cs typeface="Calibri"/>
            </a:endParaRPr>
          </a:p>
          <a:p>
            <a:pPr marL="171450" indent="-171450">
              <a:buFont typeface="Arial"/>
              <a:buChar char="•"/>
            </a:pPr>
            <a:r>
              <a:rPr lang="en-US">
                <a:cs typeface="Calibri"/>
              </a:rPr>
              <a:t>The request for application process and the eligibility criteria, as well as the funding priorities.   </a:t>
            </a:r>
          </a:p>
          <a:p>
            <a:pPr marL="171450" indent="-171450">
              <a:buFont typeface="Arial"/>
              <a:buChar char="•"/>
            </a:pPr>
            <a:endParaRPr lang="en-US">
              <a:cs typeface="Calibri"/>
            </a:endParaRPr>
          </a:p>
          <a:p>
            <a:pPr marL="171450" indent="-171450">
              <a:buFont typeface="Arial"/>
              <a:buChar char="•"/>
            </a:pPr>
            <a:r>
              <a:rPr lang="en-US">
                <a:cs typeface="Calibri"/>
              </a:rPr>
              <a:t>We  also have a brief Submittable application demonstration</a:t>
            </a:r>
          </a:p>
          <a:p>
            <a:pPr marL="171450" indent="-171450">
              <a:buFont typeface="Arial"/>
              <a:buChar char="•"/>
            </a:pPr>
            <a:endParaRPr lang="en-US">
              <a:cs typeface="Calibri"/>
            </a:endParaRPr>
          </a:p>
          <a:p>
            <a:pPr marL="171450" indent="-171450">
              <a:buFont typeface="Arial"/>
              <a:buChar char="•"/>
            </a:pPr>
            <a:r>
              <a:rPr lang="en-US">
                <a:cs typeface="Calibri"/>
              </a:rPr>
              <a:t>Finally, we will provide you with some important dates before concluding our presentation.</a:t>
            </a:r>
          </a:p>
          <a:p>
            <a:endParaRPr lang="en-US">
              <a:cs typeface="Calibri"/>
            </a:endParaRPr>
          </a:p>
          <a:p>
            <a:r>
              <a:rPr lang="en-US">
                <a:cs typeface="Calibri"/>
              </a:rPr>
              <a:t>Next slide please......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7</a:t>
            </a:fld>
            <a:endParaRPr lang="en-US"/>
          </a:p>
        </p:txBody>
      </p:sp>
    </p:spTree>
    <p:extLst>
      <p:ext uri="{BB962C8B-B14F-4D97-AF65-F5344CB8AC3E}">
        <p14:creationId xmlns:p14="http://schemas.microsoft.com/office/powerpoint/2010/main" val="1618080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Nadirah Jones </a:t>
            </a:r>
          </a:p>
          <a:p>
            <a:endParaRPr lang="en-US" b="1">
              <a:cs typeface="Calibri"/>
            </a:endParaRPr>
          </a:p>
          <a:p>
            <a:endParaRPr lang="en-US">
              <a:cs typeface="Calibri"/>
            </a:endParaRPr>
          </a:p>
          <a:p>
            <a:pPr marL="171450" indent="-171450">
              <a:buFont typeface="Arial"/>
              <a:buChar char="•"/>
            </a:pPr>
            <a:r>
              <a:rPr lang="en-US">
                <a:cs typeface="Calibri"/>
              </a:rPr>
              <a:t>The CDSS in partnership with the Low Income Investment Fund (LIIF) value partnership and understand the importance of working together to  support child care and development providers, children and families.  We understand that You are on  the front lines at the local level and  in your communities, and we want to provide you with the information you need to  support the </a:t>
            </a:r>
            <a:r>
              <a:rPr lang="en-US" i="1">
                <a:cs typeface="Calibri"/>
              </a:rPr>
              <a:t>New</a:t>
            </a:r>
            <a:r>
              <a:rPr lang="en-US" i="1"/>
              <a:t> Construction and Major Renovatio</a:t>
            </a:r>
            <a:r>
              <a:rPr lang="en-US"/>
              <a:t>n (IGP-NCMR) </a:t>
            </a:r>
            <a:r>
              <a:rPr lang="en-US">
                <a:cs typeface="Calibri"/>
              </a:rPr>
              <a:t> RFA, and the application. We hope today you will walk away more informed , and equipped to address questions that may come your way.</a:t>
            </a:r>
          </a:p>
          <a:p>
            <a:pPr marL="171450" indent="-171450">
              <a:buFont typeface="Arial"/>
              <a:buChar char="•"/>
            </a:pPr>
            <a:endParaRPr lang="en-US">
              <a:cs typeface="Calibri"/>
            </a:endParaRPr>
          </a:p>
          <a:p>
            <a:pPr marL="171450" indent="-171450">
              <a:buFont typeface="Arial"/>
              <a:buChar char="•"/>
            </a:pPr>
            <a:r>
              <a:rPr lang="en-US">
                <a:cs typeface="Calibri"/>
              </a:rPr>
              <a:t>We want to remind you, There will be separate webinars for direct service providers (One for Center-based child care providers and one for FCCHP) and essentially the same information will be  presented.  This webinar however, provides a space for agencies who support direct service providers to understand the contents of this funding opportunity and to ask any follow up questions. As always,  we thank you for your support,  participation, and your continued partnership. </a:t>
            </a:r>
          </a:p>
          <a:p>
            <a:pPr marL="171450" indent="-171450">
              <a:buFont typeface="Arial"/>
              <a:buChar char="•"/>
            </a:pPr>
            <a:endParaRPr lang="en-US">
              <a:cs typeface="Calibri"/>
            </a:endParaRPr>
          </a:p>
          <a:p>
            <a:endParaRPr lang="en-US">
              <a:cs typeface="Calibri"/>
            </a:endParaRPr>
          </a:p>
          <a:p>
            <a:r>
              <a:rPr lang="en-US">
                <a:cs typeface="Calibri"/>
              </a:rPr>
              <a:t> I Will now pass the presentation over to Eric Dunk, AGPA in the policy unit in the CCDD......</a:t>
            </a:r>
          </a:p>
        </p:txBody>
      </p:sp>
      <p:sp>
        <p:nvSpPr>
          <p:cNvPr id="4" name="Slide Number Placeholder 3"/>
          <p:cNvSpPr>
            <a:spLocks noGrp="1"/>
          </p:cNvSpPr>
          <p:nvPr>
            <p:ph type="sldNum" sz="quarter" idx="5"/>
          </p:nvPr>
        </p:nvSpPr>
        <p:spPr/>
        <p:txBody>
          <a:bodyPr/>
          <a:lstStyle/>
          <a:p>
            <a:fld id="{00E9C295-3134-4104-9692-25F3FD3ABDAD}" type="slidenum">
              <a:rPr lang="en-US" smtClean="0"/>
              <a:t>8</a:t>
            </a:fld>
            <a:endParaRPr lang="en-US"/>
          </a:p>
        </p:txBody>
      </p:sp>
    </p:spTree>
    <p:extLst>
      <p:ext uri="{BB962C8B-B14F-4D97-AF65-F5344CB8AC3E}">
        <p14:creationId xmlns:p14="http://schemas.microsoft.com/office/powerpoint/2010/main" val="209248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Nadirah</a:t>
            </a:r>
            <a:endParaRPr lang="en-US"/>
          </a:p>
          <a:p>
            <a:endParaRPr lang="en-US"/>
          </a:p>
          <a:p>
            <a:r>
              <a:rPr lang="en-US"/>
              <a:t>The CDSS and LIIF are excited to announce the release of the Child Care and Development Infrastructure Grant Program: </a:t>
            </a:r>
            <a:r>
              <a:rPr lang="en-US" i="1"/>
              <a:t>New Construction and Major Renovatio</a:t>
            </a:r>
            <a:r>
              <a:rPr lang="en-US"/>
              <a:t>n (IGP-NCMR). This webinar will cover the details of the program and information for the Request for Applications.  And as a reminder, the Infrastructure Grant Program was run with two phases of funding: the first phase included funding for minor repairs and renovations, and this part of the program has concluded (meaning the application is closed). This particular webinar discusses the forthcoming IGP-NCMR, which is the second round of funding for the Infrastructure Grant Program for new construction and major renovation.</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9</a:t>
            </a:fld>
            <a:endParaRPr lang="en-US"/>
          </a:p>
        </p:txBody>
      </p:sp>
    </p:spTree>
    <p:extLst>
      <p:ext uri="{BB962C8B-B14F-4D97-AF65-F5344CB8AC3E}">
        <p14:creationId xmlns:p14="http://schemas.microsoft.com/office/powerpoint/2010/main" val="1483697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18946-ACE1-489C-81A2-6CBF59C445BE}"/>
              </a:ext>
            </a:extLst>
          </p:cNvPr>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429CCFE5-5B52-4F41-A0FF-00FB2EF03F5E}"/>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C80FE7-4060-4DB7-9424-5CD753419ACC}"/>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B37C28D3-F3B7-49E0-BEF2-A56DD8CB5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CDFEF-C90E-406A-B6F7-6CD1172D0AA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6448914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9CFCF-73C7-43C1-BB54-4477F2783A00}"/>
              </a:ext>
            </a:extLst>
          </p:cNvPr>
          <p:cNvSpPr>
            <a:spLocks noGrp="1"/>
          </p:cNvSpPr>
          <p:nvPr>
            <p:ph type="title"/>
          </p:nvPr>
        </p:nvSpPr>
        <p:spPr/>
        <p:txBody>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72120E19-051E-4DE2-B91C-4706E42E0B87}"/>
              </a:ext>
            </a:extLst>
          </p:cNvPr>
          <p:cNvSpPr>
            <a:spLocks noGrp="1"/>
          </p:cNvSpPr>
          <p:nvPr>
            <p:ph type="body" orient="vert" idx="1"/>
          </p:nvPr>
        </p:nvSpPr>
        <p:spPr/>
        <p:txBody>
          <a:bodyPr vert="eaVert"/>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85B13A-A828-4997-9F49-2B9D5D6520F6}"/>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F7628D21-2928-4D49-97BF-4F6F1B9A5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357CF-70E5-49B8-B331-93110A6292E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73412612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C137E2-1FFA-40BA-8781-8747391B0354}"/>
              </a:ext>
            </a:extLst>
          </p:cNvPr>
          <p:cNvSpPr>
            <a:spLocks noGrp="1"/>
          </p:cNvSpPr>
          <p:nvPr>
            <p:ph type="title" orient="vert"/>
          </p:nvPr>
        </p:nvSpPr>
        <p:spPr>
          <a:xfrm>
            <a:off x="8724900" y="365125"/>
            <a:ext cx="2628900" cy="5811838"/>
          </a:xfrm>
        </p:spPr>
        <p:txBody>
          <a:bodyPr vert="eaVert"/>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B4583D03-68D8-442E-A5D0-37CAFA42866D}"/>
              </a:ext>
            </a:extLst>
          </p:cNvPr>
          <p:cNvSpPr>
            <a:spLocks noGrp="1"/>
          </p:cNvSpPr>
          <p:nvPr>
            <p:ph type="body" orient="vert" idx="1"/>
          </p:nvPr>
        </p:nvSpPr>
        <p:spPr>
          <a:xfrm>
            <a:off x="838200" y="365125"/>
            <a:ext cx="7734300" cy="5811838"/>
          </a:xfrm>
        </p:spPr>
        <p:txBody>
          <a:bodyPr vert="eaVert"/>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88F2B-7DB9-49C0-9532-36B3A8481B78}"/>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74EFBA76-E801-48D2-9C84-0DC379297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9EFF2-786E-41D1-ABA4-F3F63C4147DE}"/>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60620745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3A952-6CC3-4984-83B3-9DB461D6CDE9}"/>
              </a:ext>
            </a:extLst>
          </p:cNvPr>
          <p:cNvSpPr>
            <a:spLocks noGrp="1"/>
          </p:cNvSpPr>
          <p:nvPr>
            <p:ph type="title"/>
          </p:nvPr>
        </p:nvSpPr>
        <p:spPr>
          <a:xfrm>
            <a:off x="838200" y="392421"/>
            <a:ext cx="10515600" cy="1325563"/>
          </a:xfrm>
        </p:spPr>
        <p:txBody>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E138B866-3667-449A-9A23-49D39F4FED81}"/>
              </a:ext>
            </a:extLst>
          </p:cNvPr>
          <p:cNvSpPr>
            <a:spLocks noGrp="1"/>
          </p:cNvSpPr>
          <p:nvPr>
            <p:ph idx="1"/>
          </p:nvPr>
        </p:nvSpPr>
        <p:spPr>
          <a:xfrm>
            <a:off x="838200" y="1607260"/>
            <a:ext cx="10515600" cy="4351338"/>
          </a:xfrm>
        </p:spPr>
        <p:txBody>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3A5BA2-DCAC-4533-8F7E-66AB8D946DB4}"/>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E0F42962-4321-45F3-AF92-9BB0058BA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1A52B-CD6F-4AC2-9426-436948BEA708}"/>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76592217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18946-ACE1-489C-81A2-6CBF59C445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9CCFE5-5B52-4F41-A0FF-00FB2EF03F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C80FE7-4060-4DB7-9424-5CD753419ACC}"/>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B37C28D3-F3B7-49E0-BEF2-A56DD8CB5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CDFEF-C90E-406A-B6F7-6CD1172D0AA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97733254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3A952-6CC3-4984-83B3-9DB461D6CD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38B866-3667-449A-9A23-49D39F4FED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3A5BA2-DCAC-4533-8F7E-66AB8D946DB4}"/>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E0F42962-4321-45F3-AF92-9BB0058BA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1A52B-CD6F-4AC2-9426-436948BEA708}"/>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7382782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380F-77D5-4C45-9FA0-A08F3EE5B7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1D29A-F21E-416B-B7F4-62A5DD437F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26EDF8-0E4D-40DB-95F6-5D06F6383C2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986656F9-8E58-4FE8-A307-86FF246AC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4EDB5-176B-4CDD-BEAD-9229AA1CF58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122044862"/>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3CF36-44F4-412B-81DE-CA77941AE3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2305AB-E957-4964-B4DD-AC1AC60AB4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05901-83C2-4F82-86CB-B75C7B91D2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3B60A0-C480-4806-AA65-42750873272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a16="http://schemas.microsoft.com/office/drawing/2014/main" id="{1C1BCCF0-9C1A-4CF9-A8C1-FE403966B9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5F6054-4AE6-499F-9210-0A5BB7467E89}"/>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20928803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FFECD-2D1A-41E2-A480-7726CC108D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4ADBED-63C7-4519-BBD7-08DA0D3F95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F223AE-E0E1-4649-93F6-06986D4080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4D6120-E034-489F-BBD1-20BAA20E31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1CDAED-FB24-45A0-AF99-DF9D3DD61E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0EFD95-FC3C-49E7-B49B-1AE9E73A4A9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8" name="Footer Placeholder 7">
            <a:extLst>
              <a:ext uri="{FF2B5EF4-FFF2-40B4-BE49-F238E27FC236}">
                <a16:creationId xmlns:a16="http://schemas.microsoft.com/office/drawing/2014/main" id="{D016A945-8A67-4E7E-9440-BD53D7A921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CB9AEA-48F9-4745-9197-354C62A4F5F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78902003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050C8-1891-482D-9AE3-C9E32948BE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E97480-E40D-45B4-BD26-54B1C727A38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4" name="Footer Placeholder 3">
            <a:extLst>
              <a:ext uri="{FF2B5EF4-FFF2-40B4-BE49-F238E27FC236}">
                <a16:creationId xmlns:a16="http://schemas.microsoft.com/office/drawing/2014/main" id="{DCD1F13D-EFB1-4D36-B99E-F9DCDCE80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D6B972-F7EF-44BD-8B1C-D8FDC488BED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54463087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6DA1D8-1CC1-4BBC-ACDF-16E0370AC4A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3" name="Footer Placeholder 2">
            <a:extLst>
              <a:ext uri="{FF2B5EF4-FFF2-40B4-BE49-F238E27FC236}">
                <a16:creationId xmlns:a16="http://schemas.microsoft.com/office/drawing/2014/main" id="{41E916AA-01F8-4E45-B6B2-EDA808AFB1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9A387E-FA17-461B-A4EB-6507D84CEFDB}"/>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1552959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IS ONE!!!">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BB8135DE-A038-436E-9133-2BB6C812A7AF}"/>
              </a:ext>
            </a:extLst>
          </p:cNvPr>
          <p:cNvSpPr>
            <a:spLocks noGrp="1"/>
          </p:cNvSpPr>
          <p:nvPr>
            <p:ph type="title"/>
          </p:nvPr>
        </p:nvSpPr>
        <p:spPr>
          <a:xfrm>
            <a:off x="838200" y="392421"/>
            <a:ext cx="10515600" cy="1325563"/>
          </a:xfrm>
          <a:prstGeom prst="rect">
            <a:avLst/>
          </a:prstGeom>
        </p:spPr>
        <p:txBody>
          <a:bodyPr vert="horz" lIns="91440" tIns="45720" rIns="91440" bIns="45720" rtlCol="0" anchor="ctr">
            <a:normAutofit/>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9" name="Date Placeholder 3">
            <a:extLst>
              <a:ext uri="{FF2B5EF4-FFF2-40B4-BE49-F238E27FC236}">
                <a16:creationId xmlns:a16="http://schemas.microsoft.com/office/drawing/2014/main" id="{380A973D-6AB1-46FA-B7D4-C308DE24FA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10" name="Footer Placeholder 4">
            <a:extLst>
              <a:ext uri="{FF2B5EF4-FFF2-40B4-BE49-F238E27FC236}">
                <a16:creationId xmlns:a16="http://schemas.microsoft.com/office/drawing/2014/main" id="{8CF84502-52B3-40B9-81DD-939638E99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1" name="Slide Number Placeholder 5">
            <a:extLst>
              <a:ext uri="{FF2B5EF4-FFF2-40B4-BE49-F238E27FC236}">
                <a16:creationId xmlns:a16="http://schemas.microsoft.com/office/drawing/2014/main" id="{86D84651-0CA6-407B-9185-EDC367323A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589B6-0EBF-4883-AA5B-D52FC63C1C42}" type="slidenum">
              <a:rPr lang="en-US" smtClean="0"/>
              <a:t>‹#›</a:t>
            </a:fld>
            <a:endParaRPr lang="en-US"/>
          </a:p>
        </p:txBody>
      </p:sp>
      <p:sp>
        <p:nvSpPr>
          <p:cNvPr id="12" name="Text Placeholder 2">
            <a:extLst>
              <a:ext uri="{FF2B5EF4-FFF2-40B4-BE49-F238E27FC236}">
                <a16:creationId xmlns:a16="http://schemas.microsoft.com/office/drawing/2014/main" id="{ADEC5259-4508-4366-9EDA-BCC45AF167F0}"/>
              </a:ext>
            </a:extLst>
          </p:cNvPr>
          <p:cNvSpPr>
            <a:spLocks noGrp="1"/>
          </p:cNvSpPr>
          <p:nvPr>
            <p:ph idx="1"/>
          </p:nvPr>
        </p:nvSpPr>
        <p:spPr>
          <a:xfrm>
            <a:off x="838200" y="1608800"/>
            <a:ext cx="10515600" cy="2322687"/>
          </a:xfrm>
          <a:prstGeom prst="rect">
            <a:avLst/>
          </a:prstGeom>
        </p:spPr>
        <p:txBody>
          <a:bodyPr vert="horz" lIns="91440" tIns="45720" rIns="91440" bIns="45720" rtlCol="0">
            <a:noAutofit/>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3543343"/>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E852-4BAE-4BB9-993C-A798B92D0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288053-6250-4760-AB0C-ED96365FD5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BF875E-9B6F-471D-97AB-57DA47C61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3C602-2968-41D6-A16A-0AB2AC400F6F}"/>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a16="http://schemas.microsoft.com/office/drawing/2014/main" id="{E0613C1E-25CC-4635-AFEF-DC3E832F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F5468-8451-44E0-9EE4-9C1EE6C1AD1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21735724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DA192-54DF-4806-8C88-AC7F78F956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FE989F-F193-476F-99A2-25846AE30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80F0E8-90B8-4092-9D2F-47D374811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6D656C-4E53-4EB3-923E-B7C1B40E0A0A}"/>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a16="http://schemas.microsoft.com/office/drawing/2014/main" id="{A8095154-D091-4CF6-B75E-A127D58563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D55BE8-DB13-4F06-8B8E-32BABCE3DDE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3456579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9CFCF-73C7-43C1-BB54-4477F2783A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120E19-051E-4DE2-B91C-4706E42E0B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85B13A-A828-4997-9F49-2B9D5D6520F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F7628D21-2928-4D49-97BF-4F6F1B9A5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357CF-70E5-49B8-B331-93110A6292E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1929864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C137E2-1FFA-40BA-8781-8747391B03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4583D03-68D8-442E-A5D0-37CAFA4286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88F2B-7DB9-49C0-9532-36B3A8481B78}"/>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74EFBA76-E801-48D2-9C84-0DC379297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9EFF2-786E-41D1-ABA4-F3F63C4147DE}"/>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21477073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380F-77D5-4C45-9FA0-A08F3EE5B73F}"/>
              </a:ext>
            </a:extLst>
          </p:cNvPr>
          <p:cNvSpPr>
            <a:spLocks noGrp="1"/>
          </p:cNvSpPr>
          <p:nvPr>
            <p:ph type="title"/>
          </p:nvPr>
        </p:nvSpPr>
        <p:spPr>
          <a:xfrm>
            <a:off x="831850" y="1709738"/>
            <a:ext cx="10515600" cy="2852737"/>
          </a:xfrm>
        </p:spPr>
        <p:txBody>
          <a:bodyPr anchor="b"/>
          <a:lstStyle>
            <a:lvl1pPr>
              <a:defRPr sz="60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EEE1D29A-F21E-416B-B7F4-62A5DD437F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26EDF8-0E4D-40DB-95F6-5D06F6383C2B}"/>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986656F9-8E58-4FE8-A307-86FF246AC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4EDB5-176B-4CDD-BEAD-9229AA1CF58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2088699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3CF36-44F4-412B-81DE-CA77941AE3B0}"/>
              </a:ext>
            </a:extLst>
          </p:cNvPr>
          <p:cNvSpPr>
            <a:spLocks noGrp="1"/>
          </p:cNvSpPr>
          <p:nvPr>
            <p:ph type="title"/>
          </p:nvPr>
        </p:nvSpPr>
        <p:spPr/>
        <p:txBody>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F2305AB-E957-4964-B4DD-AC1AC60AB4CE}"/>
              </a:ext>
            </a:extLst>
          </p:cNvPr>
          <p:cNvSpPr>
            <a:spLocks noGrp="1"/>
          </p:cNvSpPr>
          <p:nvPr>
            <p:ph sz="half" idx="1"/>
          </p:nvPr>
        </p:nvSpPr>
        <p:spPr>
          <a:xfrm>
            <a:off x="838200" y="1825625"/>
            <a:ext cx="5181600" cy="4351338"/>
          </a:xfrm>
        </p:spPr>
        <p:txBody>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05901-83C2-4F82-86CB-B75C7B91D2D3}"/>
              </a:ext>
            </a:extLst>
          </p:cNvPr>
          <p:cNvSpPr>
            <a:spLocks noGrp="1"/>
          </p:cNvSpPr>
          <p:nvPr>
            <p:ph sz="half" idx="2"/>
          </p:nvPr>
        </p:nvSpPr>
        <p:spPr>
          <a:xfrm>
            <a:off x="6172200" y="1825625"/>
            <a:ext cx="5181600" cy="4351338"/>
          </a:xfrm>
        </p:spPr>
        <p:txBody>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3B60A0-C480-4806-AA65-427508732725}"/>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6" name="Footer Placeholder 5">
            <a:extLst>
              <a:ext uri="{FF2B5EF4-FFF2-40B4-BE49-F238E27FC236}">
                <a16:creationId xmlns:a16="http://schemas.microsoft.com/office/drawing/2014/main" id="{1C1BCCF0-9C1A-4CF9-A8C1-FE403966B9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5F6054-4AE6-499F-9210-0A5BB7467E89}"/>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22395382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FFECD-2D1A-41E2-A480-7726CC108D41}"/>
              </a:ext>
            </a:extLst>
          </p:cNvPr>
          <p:cNvSpPr>
            <a:spLocks noGrp="1"/>
          </p:cNvSpPr>
          <p:nvPr>
            <p:ph type="title"/>
          </p:nvPr>
        </p:nvSpPr>
        <p:spPr>
          <a:xfrm>
            <a:off x="839788" y="365125"/>
            <a:ext cx="10515600" cy="1325563"/>
          </a:xfrm>
        </p:spPr>
        <p:txBody>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464ADBED-63C7-4519-BBD7-08DA0D3F9597}"/>
              </a:ext>
            </a:extLst>
          </p:cNvPr>
          <p:cNvSpPr>
            <a:spLocks noGrp="1"/>
          </p:cNvSpPr>
          <p:nvPr>
            <p:ph type="body" idx="1"/>
          </p:nvPr>
        </p:nvSpPr>
        <p:spPr>
          <a:xfrm>
            <a:off x="839788" y="1681163"/>
            <a:ext cx="5157787" cy="823912"/>
          </a:xfrm>
        </p:spPr>
        <p:txBody>
          <a:bodyPr anchor="b"/>
          <a:lstStyle>
            <a:lvl1pPr marL="0" indent="0">
              <a:buNone/>
              <a:defRPr sz="2400" b="1">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F223AE-E0E1-4649-93F6-06986D40808B}"/>
              </a:ext>
            </a:extLst>
          </p:cNvPr>
          <p:cNvSpPr>
            <a:spLocks noGrp="1"/>
          </p:cNvSpPr>
          <p:nvPr>
            <p:ph sz="half" idx="2"/>
          </p:nvPr>
        </p:nvSpPr>
        <p:spPr>
          <a:xfrm>
            <a:off x="839788" y="2505075"/>
            <a:ext cx="5157787" cy="3684588"/>
          </a:xfrm>
        </p:spPr>
        <p:txBody>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4D6120-E034-489F-BBD1-20BAA20E31B5}"/>
              </a:ext>
            </a:extLst>
          </p:cNvPr>
          <p:cNvSpPr>
            <a:spLocks noGrp="1"/>
          </p:cNvSpPr>
          <p:nvPr>
            <p:ph type="body" sz="quarter" idx="3"/>
          </p:nvPr>
        </p:nvSpPr>
        <p:spPr>
          <a:xfrm>
            <a:off x="6172200" y="1681163"/>
            <a:ext cx="5183188" cy="823912"/>
          </a:xfrm>
        </p:spPr>
        <p:txBody>
          <a:bodyPr anchor="b"/>
          <a:lstStyle>
            <a:lvl1pPr marL="0" indent="0">
              <a:buNone/>
              <a:defRPr sz="2400" b="1">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1CDAED-FB24-45A0-AF99-DF9D3DD61EC0}"/>
              </a:ext>
            </a:extLst>
          </p:cNvPr>
          <p:cNvSpPr>
            <a:spLocks noGrp="1"/>
          </p:cNvSpPr>
          <p:nvPr>
            <p:ph sz="quarter" idx="4"/>
          </p:nvPr>
        </p:nvSpPr>
        <p:spPr>
          <a:xfrm>
            <a:off x="6172200" y="2505075"/>
            <a:ext cx="5183188" cy="3684588"/>
          </a:xfrm>
        </p:spPr>
        <p:txBody>
          <a:bodyPr/>
          <a:lstStyle>
            <a:lvl1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0EFD95-FC3C-49E7-B49B-1AE9E73A4A95}"/>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8" name="Footer Placeholder 7">
            <a:extLst>
              <a:ext uri="{FF2B5EF4-FFF2-40B4-BE49-F238E27FC236}">
                <a16:creationId xmlns:a16="http://schemas.microsoft.com/office/drawing/2014/main" id="{D016A945-8A67-4E7E-9440-BD53D7A921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CB9AEA-48F9-4745-9197-354C62A4F5F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07266548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050C8-1891-482D-9AE3-C9E32948BEBF}"/>
              </a:ext>
            </a:extLst>
          </p:cNvPr>
          <p:cNvSpPr>
            <a:spLocks noGrp="1"/>
          </p:cNvSpPr>
          <p:nvPr>
            <p:ph type="title"/>
          </p:nvPr>
        </p:nvSpPr>
        <p:spPr/>
        <p:txBody>
          <a:bodyPr/>
          <a:lstStyle>
            <a:lvl1pPr>
              <a:defRPr>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Date Placeholder 2">
            <a:extLst>
              <a:ext uri="{FF2B5EF4-FFF2-40B4-BE49-F238E27FC236}">
                <a16:creationId xmlns:a16="http://schemas.microsoft.com/office/drawing/2014/main" id="{45E97480-E40D-45B4-BD26-54B1C727A38B}"/>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4" name="Footer Placeholder 3">
            <a:extLst>
              <a:ext uri="{FF2B5EF4-FFF2-40B4-BE49-F238E27FC236}">
                <a16:creationId xmlns:a16="http://schemas.microsoft.com/office/drawing/2014/main" id="{DCD1F13D-EFB1-4D36-B99E-F9DCDCE80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D6B972-F7EF-44BD-8B1C-D8FDC488BED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9712258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6DA1D8-1CC1-4BBC-ACDF-16E0370AC4A6}"/>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3" name="Footer Placeholder 2">
            <a:extLst>
              <a:ext uri="{FF2B5EF4-FFF2-40B4-BE49-F238E27FC236}">
                <a16:creationId xmlns:a16="http://schemas.microsoft.com/office/drawing/2014/main" id="{41E916AA-01F8-4E45-B6B2-EDA808AFB1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9A387E-FA17-461B-A4EB-6507D84CEFDB}"/>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8318129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E852-4BAE-4BB9-993C-A798B92D0594}"/>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FF288053-6250-4760-AB0C-ED96365FD52A}"/>
              </a:ext>
            </a:extLst>
          </p:cNvPr>
          <p:cNvSpPr>
            <a:spLocks noGrp="1"/>
          </p:cNvSpPr>
          <p:nvPr>
            <p:ph idx="1"/>
          </p:nvPr>
        </p:nvSpPr>
        <p:spPr>
          <a:xfrm>
            <a:off x="5183188" y="987425"/>
            <a:ext cx="6172200" cy="4873625"/>
          </a:xfrm>
        </p:spPr>
        <p:txBody>
          <a:bodyPr/>
          <a:lstStyle>
            <a:lvl1pPr>
              <a:defRPr sz="3200">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a:defRPr sz="2800">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a:defRPr sz="2400">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a:defRPr sz="2000">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a:defRPr sz="20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BF875E-9B6F-471D-97AB-57DA47C617EF}"/>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3C602-2968-41D6-A16A-0AB2AC400F6F}"/>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6" name="Footer Placeholder 5">
            <a:extLst>
              <a:ext uri="{FF2B5EF4-FFF2-40B4-BE49-F238E27FC236}">
                <a16:creationId xmlns:a16="http://schemas.microsoft.com/office/drawing/2014/main" id="{E0613C1E-25CC-4635-AFEF-DC3E832F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F5468-8451-44E0-9EE4-9C1EE6C1AD1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79800678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DA192-54DF-4806-8C88-AC7F78F95608}"/>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stStyle>
          <a:p>
            <a:r>
              <a:rPr lang="en-US"/>
              <a:t>Click to edit Master title style</a:t>
            </a:r>
          </a:p>
        </p:txBody>
      </p:sp>
      <p:sp>
        <p:nvSpPr>
          <p:cNvPr id="3" name="Picture Placeholder 2">
            <a:extLst>
              <a:ext uri="{FF2B5EF4-FFF2-40B4-BE49-F238E27FC236}">
                <a16:creationId xmlns:a16="http://schemas.microsoft.com/office/drawing/2014/main" id="{99FE989F-F193-476F-99A2-25846AE30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80F0E8-90B8-4092-9D2F-47D374811CAA}"/>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6D656C-4E53-4EB3-923E-B7C1B40E0A0A}"/>
              </a:ext>
            </a:extLst>
          </p:cNvPr>
          <p:cNvSpPr>
            <a:spLocks noGrp="1"/>
          </p:cNvSpPr>
          <p:nvPr>
            <p:ph type="dt" sz="half" idx="10"/>
          </p:nvPr>
        </p:nvSpPr>
        <p:spPr/>
        <p:txBody>
          <a:bodyPr/>
          <a:lstStyle>
            <a:lvl1pPr>
              <a:defRPr>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6" name="Footer Placeholder 5">
            <a:extLst>
              <a:ext uri="{FF2B5EF4-FFF2-40B4-BE49-F238E27FC236}">
                <a16:creationId xmlns:a16="http://schemas.microsoft.com/office/drawing/2014/main" id="{A8095154-D091-4CF6-B75E-A127D58563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D55BE8-DB13-4F06-8B8E-32BABCE3DDE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20780441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16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7E87E5-5A6F-46DA-9237-257332185363}"/>
              </a:ext>
            </a:extLst>
          </p:cNvPr>
          <p:cNvSpPr>
            <a:spLocks noGrp="1"/>
          </p:cNvSpPr>
          <p:nvPr>
            <p:ph type="title"/>
          </p:nvPr>
        </p:nvSpPr>
        <p:spPr>
          <a:xfrm>
            <a:off x="838200" y="392421"/>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673485-C999-4FFA-93F3-7922DCFB95AB}"/>
              </a:ext>
            </a:extLst>
          </p:cNvPr>
          <p:cNvSpPr>
            <a:spLocks noGrp="1"/>
          </p:cNvSpPr>
          <p:nvPr>
            <p:ph type="body" idx="1"/>
          </p:nvPr>
        </p:nvSpPr>
        <p:spPr>
          <a:xfrm>
            <a:off x="838200" y="1608800"/>
            <a:ext cx="10515600" cy="2322687"/>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1829EB-8CC0-493B-AFE4-D41D87F0D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imsun" panose="02010600030101010101" pitchFamily="2" charset="-122"/>
                <a:ea typeface="simsun" panose="02010600030101010101" pitchFamily="2" charset="-122"/>
                <a:sym typeface="simsun" panose="02010600030101010101" pitchFamily="2" charset="-122"/>
              </a:defRPr>
            </a:lvl1pPr>
          </a:lstStyle>
          <a:p>
            <a:fld id="{269ED9B3-6A29-4B67-95CB-0261546C7FBF}" type="datetimeFigureOut">
              <a:rPr lang="en-US" smtClean="0"/>
              <a:pPr/>
              <a:t>12/19/2022</a:t>
            </a:fld>
            <a:endParaRPr lang="en-US"/>
          </a:p>
        </p:txBody>
      </p:sp>
      <p:sp>
        <p:nvSpPr>
          <p:cNvPr id="5" name="Footer Placeholder 4">
            <a:extLst>
              <a:ext uri="{FF2B5EF4-FFF2-40B4-BE49-F238E27FC236}">
                <a16:creationId xmlns:a16="http://schemas.microsoft.com/office/drawing/2014/main" id="{992DAACB-0FA6-454D-AF20-5D0F64BD6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99EBA6-DAF8-4807-98F1-CF1C67E0C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sym typeface="arial" panose="020B0604020202020204" pitchFamily="34" charset="0"/>
              </a:defRPr>
            </a:lvl1pPr>
          </a:lstStyle>
          <a:p>
            <a:fld id="{274589B6-0EBF-4883-AA5B-D52FC63C1C42}" type="slidenum">
              <a:rPr lang="en-US" smtClean="0"/>
              <a:pPr/>
              <a:t>‹#›</a:t>
            </a:fld>
            <a:endParaRPr lang="en-US"/>
          </a:p>
        </p:txBody>
      </p:sp>
    </p:spTree>
    <p:extLst>
      <p:ext uri="{BB962C8B-B14F-4D97-AF65-F5344CB8AC3E}">
        <p14:creationId xmlns:p14="http://schemas.microsoft.com/office/powerpoint/2010/main" val="344182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transition/>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bg1"/>
        </a:buClr>
        <a:buFont typeface="Arial" panose="020B0604020202020204" pitchFamily="34" charset="0"/>
        <a:buChar char="•"/>
        <a:defRPr sz="2800" kern="1200">
          <a:solidFill>
            <a:schemeClr val="bg1"/>
          </a:solidFill>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1pPr>
      <a:lvl2pPr marL="6858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2pPr>
      <a:lvl3pPr marL="11430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3pPr>
      <a:lvl4pPr marL="16002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simsun" panose="02010600030101010101" pitchFamily="2" charset="-122"/>
          <a:ea typeface="simsun" panose="02010600030101010101" pitchFamily="2" charset="-122"/>
          <a:cs typeface="arial" panose="020B0604020202020204" pitchFamily="34" charset="0"/>
          <a:sym typeface="simsun" panose="02010600030101010101" pitchFamily="2" charset="-122"/>
        </a:defRPr>
      </a:lvl4pPr>
      <a:lvl5pPr marL="20574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arial" panose="020B0604020202020204" pitchFamily="34" charset="0"/>
          <a:ea typeface="simsun" panose="02010600030101010101" pitchFamily="2" charset="-122"/>
          <a:cs typeface="arial" panose="020B0604020202020204" pitchFamily="34" charset="0"/>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7E87E5-5A6F-46DA-9237-2573321853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673485-C999-4FFA-93F3-7922DCFB95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1829EB-8CC0-493B-AFE4-D41D87F0D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D9B3-6A29-4B67-95CB-0261546C7FBF}" type="datetimeFigureOut">
              <a:rPr lang="en-US" smtClean="0"/>
              <a:t>12/19/2022</a:t>
            </a:fld>
            <a:endParaRPr lang="en-US"/>
          </a:p>
        </p:txBody>
      </p:sp>
      <p:sp>
        <p:nvSpPr>
          <p:cNvPr id="5" name="Footer Placeholder 4">
            <a:extLst>
              <a:ext uri="{FF2B5EF4-FFF2-40B4-BE49-F238E27FC236}">
                <a16:creationId xmlns:a16="http://schemas.microsoft.com/office/drawing/2014/main" id="{992DAACB-0FA6-454D-AF20-5D0F64BD6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99EBA6-DAF8-4807-98F1-CF1C67E0C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589B6-0EBF-4883-AA5B-D52FC63C1C42}" type="slidenum">
              <a:rPr lang="en-US" smtClean="0"/>
              <a:t>‹#›</a:t>
            </a:fld>
            <a:endParaRPr lang="en-US"/>
          </a:p>
        </p:txBody>
      </p:sp>
    </p:spTree>
    <p:extLst>
      <p:ext uri="{BB962C8B-B14F-4D97-AF65-F5344CB8AC3E}">
        <p14:creationId xmlns:p14="http://schemas.microsoft.com/office/powerpoint/2010/main" val="211036166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18/10/relationships/comments" Target="../comments/modernComment_22F_1FC72AF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3" Type="http://schemas.openxmlformats.org/officeDocument/2006/relationships/hyperlink" Target="mailto:CCDDAppeals@dss.ca.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microsoft.com/office/2018/10/relationships/comments" Target="../comments/modernComment_1F2_C31A8632.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3" Type="http://schemas.microsoft.com/office/2018/10/relationships/comments" Target="../comments/modernComment_256_6CA2F50F.xm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3" Type="http://schemas.openxmlformats.org/officeDocument/2006/relationships/hyperlink" Target="https://www.cdss.ca.gov/inforesources/child-care-and-development/infrastructure-grant-program/major-construction"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 Id="rId5" Type="http://schemas.openxmlformats.org/officeDocument/2006/relationships/hyperlink" Target="mailto:CCDDFacilities@dss.ca.gov" TargetMode="External"/><Relationship Id="rId4" Type="http://schemas.openxmlformats.org/officeDocument/2006/relationships/hyperlink" Target="http://liifund.zendesk.com/" TargetMode="External"/></Relationships>
</file>

<file path=ppt/slides/_rels/slide5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C59C9-3FE1-4914-8BCF-6A17A41C64C8}"/>
              </a:ext>
            </a:extLst>
          </p:cNvPr>
          <p:cNvSpPr>
            <a:spLocks noGrp="1"/>
          </p:cNvSpPr>
          <p:nvPr>
            <p:ph type="ctrTitle"/>
          </p:nvPr>
        </p:nvSpPr>
        <p:spPr>
          <a:xfrm>
            <a:off x="3022784" y="2155757"/>
            <a:ext cx="8458176" cy="3064503"/>
          </a:xfrm>
        </p:spPr>
        <p:txBody>
          <a:bodyPr>
            <a:spAutoFit/>
          </a:bodyPr>
          <a:lstStyle/>
          <a:p>
            <a:pPr marL="228600" indent="-228600">
              <a:spcBef>
                <a:spcPts val="1000"/>
              </a:spcBef>
            </a:pP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儿童保育与发展部门</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rPr>
              <a:t> </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基础设施资助计划</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应用申请网络研讨会</a:t>
            </a:r>
            <a:br>
              <a:rPr sz="3600">
                <a:latin typeface="simsun" panose="02010600030101010101" pitchFamily="2" charset="-122"/>
                <a:sym typeface="simsun" panose="02010600030101010101" pitchFamily="2" charset="-122"/>
              </a:rPr>
            </a:br>
            <a:br>
              <a:rPr sz="3600">
                <a:latin typeface="simsun" panose="02010600030101010101" pitchFamily="2" charset="-122"/>
                <a:sym typeface="simsun" panose="02010600030101010101" pitchFamily="2" charset="-122"/>
              </a:rPr>
            </a:br>
            <a:endParaRPr lang="en-US" sz="3600">
              <a:solidFill>
                <a:schemeClr val="bg1"/>
              </a:solidFill>
              <a:latin typeface="simsun" panose="02010600030101010101" pitchFamily="2" charset="-122"/>
              <a:cs typeface="Arial"/>
              <a:sym typeface="simsun" panose="02010600030101010101" pitchFamily="2" charset="-122"/>
            </a:endParaRPr>
          </a:p>
        </p:txBody>
      </p:sp>
      <p:pic>
        <p:nvPicPr>
          <p:cNvPr id="7" name="Picture 6" descr="California Department of Social Services logo. CDSS California Department of Social Services">
            <a:extLst>
              <a:ext uri="{FF2B5EF4-FFF2-40B4-BE49-F238E27FC236}">
                <a16:creationId xmlns:a16="http://schemas.microsoft.com/office/drawing/2014/main" id="{412DE7F1-AFC5-4540-8BB3-2B3FA71855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039" y="1645853"/>
            <a:ext cx="1885986" cy="3566294"/>
          </a:xfrm>
          <a:prstGeom prst="rect">
            <a:avLst/>
          </a:prstGeom>
        </p:spPr>
      </p:pic>
    </p:spTree>
    <p:extLst>
      <p:ext uri="{BB962C8B-B14F-4D97-AF65-F5344CB8AC3E}">
        <p14:creationId xmlns:p14="http://schemas.microsoft.com/office/powerpoint/2010/main" val="62943920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权限与目的</a:t>
            </a:r>
          </a:p>
        </p:txBody>
      </p:sp>
      <p:sp>
        <p:nvSpPr>
          <p:cNvPr id="3" name="Content Placeholder 2">
            <a:extLst>
              <a:ext uri="{FF2B5EF4-FFF2-40B4-BE49-F238E27FC236}">
                <a16:creationId xmlns:a16="http://schemas.microsoft.com/office/drawing/2014/main" id="{4CBCA997-8832-43BD-A585-65D757509B16}"/>
              </a:ext>
            </a:extLst>
          </p:cNvPr>
          <p:cNvSpPr>
            <a:spLocks noGrp="1"/>
          </p:cNvSpPr>
          <p:nvPr>
            <p:ph idx="4294967295"/>
          </p:nvPr>
        </p:nvSpPr>
        <p:spPr>
          <a:xfrm>
            <a:off x="838200" y="1607259"/>
            <a:ext cx="10515600" cy="3847452"/>
          </a:xfrm>
        </p:spPr>
        <p:txBody>
          <a:bodyPr vert="horz" lIns="91440" tIns="45720" rIns="91440" bIns="45720" rtlCol="0" anchor="t">
            <a:noAutofit/>
          </a:bodyPr>
          <a:lstStyle/>
          <a:p>
            <a:r>
              <a:rPr lang="zh-CN" sz="2800" b="0" i="0" strike="noStrike" cap="none" spc="0" baseline="0">
                <a:solidFill>
                  <a:srgbClr val="FFFFFF"/>
                </a:solidFill>
                <a:effectLst/>
                <a:latin typeface="arial" panose="020B0604020202020204" pitchFamily="34" charset="0"/>
                <a:sym typeface="arial" panose="020B0604020202020204" pitchFamily="34" charset="0"/>
              </a:rPr>
              <a:t>2021 </a:t>
            </a:r>
            <a:r>
              <a:rPr lang="zh-CN" sz="2800" b="0" i="0" strike="noStrike" cap="none" spc="0" baseline="0">
                <a:solidFill>
                  <a:srgbClr val="FFFFFF"/>
                </a:solidFill>
                <a:effectLst/>
                <a:cs typeface="SimSun"/>
              </a:rPr>
              <a:t>年</a:t>
            </a:r>
            <a:r>
              <a:rPr lang="zh-CN" sz="2800" b="0" i="0" strike="noStrike" cap="none" spc="0" baseline="0">
                <a:solidFill>
                  <a:srgbClr val="FFFFFF"/>
                </a:solidFill>
                <a:effectLst/>
                <a:latin typeface="arial" panose="020B0604020202020204" pitchFamily="34" charset="0"/>
                <a:sym typeface="arial" panose="020B0604020202020204" pitchFamily="34" charset="0"/>
              </a:rPr>
              <a:t> 7 </a:t>
            </a:r>
            <a:r>
              <a:rPr lang="zh-CN" sz="2800" b="0" i="0" strike="noStrike" cap="none" spc="0" baseline="0">
                <a:solidFill>
                  <a:srgbClr val="FFFFFF"/>
                </a:solidFill>
                <a:effectLst/>
                <a:cs typeface="SimSun"/>
              </a:rPr>
              <a:t>月</a:t>
            </a:r>
            <a:r>
              <a:rPr lang="zh-CN" sz="2800" b="0" i="0" strike="noStrike" cap="none" spc="0" baseline="0">
                <a:solidFill>
                  <a:srgbClr val="FFFFFF"/>
                </a:solidFill>
                <a:effectLst/>
                <a:latin typeface="arial" panose="020B0604020202020204" pitchFamily="34" charset="0"/>
                <a:sym typeface="arial" panose="020B0604020202020204" pitchFamily="34" charset="0"/>
              </a:rPr>
              <a:t> 23 </a:t>
            </a:r>
            <a:r>
              <a:rPr lang="zh-CN" sz="2800" b="0" i="0" strike="noStrike" cap="none" spc="0" baseline="0">
                <a:solidFill>
                  <a:srgbClr val="FFFFFF"/>
                </a:solidFill>
                <a:effectLst/>
                <a:cs typeface="SimSun"/>
              </a:rPr>
              <a:t>日，立法院通过了了儿童保育与发展基础设施资助计划</a:t>
            </a:r>
            <a:r>
              <a:rPr lang="zh-CN" sz="2800" b="0" i="0" strike="noStrike" cap="none" spc="0" baseline="0">
                <a:solidFill>
                  <a:srgbClr val="FFFFFF"/>
                </a:solidFill>
                <a:effectLst/>
                <a:latin typeface="arial" panose="020B0604020202020204" pitchFamily="34" charset="0"/>
                <a:sym typeface="arial" panose="020B0604020202020204" pitchFamily="34" charset="0"/>
              </a:rPr>
              <a:t> (IGP)</a:t>
            </a:r>
            <a:r>
              <a:rPr lang="zh-CN" sz="2800" b="0" i="0" strike="noStrike" cap="none" spc="0" baseline="0">
                <a:solidFill>
                  <a:srgbClr val="FFFFFF"/>
                </a:solidFill>
                <a:effectLst/>
                <a:cs typeface="SimSun"/>
              </a:rPr>
              <a:t>，详细内容请见《福利与机构法》</a:t>
            </a:r>
            <a:r>
              <a:rPr lang="zh-CN" sz="2800" b="0" i="0" strike="noStrike" cap="none" spc="0" baseline="0">
                <a:solidFill>
                  <a:srgbClr val="FFFFFF"/>
                </a:solidFill>
                <a:effectLst/>
                <a:latin typeface="arial" panose="020B0604020202020204" pitchFamily="34" charset="0"/>
                <a:sym typeface="arial" panose="020B0604020202020204" pitchFamily="34" charset="0"/>
              </a:rPr>
              <a:t>(W&amp;IC) </a:t>
            </a:r>
            <a:r>
              <a:rPr lang="zh-CN" sz="2800" b="0" i="0" strike="noStrike" cap="none" spc="0" baseline="0">
                <a:solidFill>
                  <a:srgbClr val="FFFFFF"/>
                </a:solidFill>
                <a:effectLst/>
                <a:cs typeface="SimSun"/>
              </a:rPr>
              <a:t>第</a:t>
            </a:r>
            <a:r>
              <a:rPr lang="zh-CN" sz="2800" b="0" i="0" strike="noStrike" cap="none" spc="0" baseline="0">
                <a:solidFill>
                  <a:srgbClr val="FFFFFF"/>
                </a:solidFill>
                <a:effectLst/>
                <a:latin typeface="arial" panose="020B0604020202020204" pitchFamily="34" charset="0"/>
                <a:sym typeface="arial" panose="020B0604020202020204" pitchFamily="34" charset="0"/>
              </a:rPr>
              <a:t> 10310.1 </a:t>
            </a:r>
            <a:r>
              <a:rPr lang="zh-CN" sz="2800" b="0" i="0" strike="noStrike" cap="none" spc="0" baseline="0">
                <a:solidFill>
                  <a:srgbClr val="FFFFFF"/>
                </a:solidFill>
                <a:effectLst/>
                <a:cs typeface="SimSun"/>
              </a:rPr>
              <a:t>节。 </a:t>
            </a:r>
            <a:br>
              <a:rPr sz="2800"/>
            </a:br>
            <a:endParaRPr lang="en-US"/>
          </a:p>
          <a:p>
            <a:r>
              <a:rPr lang="zh-CN" sz="2800" b="0" i="0" strike="noStrike" cap="none" spc="0" baseline="0">
                <a:solidFill>
                  <a:srgbClr val="FFFFFF"/>
                </a:solidFill>
                <a:effectLst/>
                <a:latin typeface="arial" panose="020B0604020202020204" pitchFamily="34" charset="0"/>
                <a:sym typeface="arial" panose="020B0604020202020204" pitchFamily="34" charset="0"/>
              </a:rPr>
              <a:t>IGP </a:t>
            </a:r>
            <a:r>
              <a:rPr lang="zh-CN" sz="2800" b="0" i="0" strike="noStrike" cap="none" spc="0" baseline="0">
                <a:solidFill>
                  <a:srgbClr val="FFFFFF"/>
                </a:solidFill>
                <a:effectLst/>
                <a:cs typeface="SimSun"/>
              </a:rPr>
              <a:t>的目的是提供拨款来翻新、修理、现代化、改造或建设新的有许可证的儿童保育中心和家庭托儿机构，从而维持、加强和扩大五岁及以下儿童的儿童保育与发展及学前教育机会。 </a:t>
            </a:r>
            <a:endParaRPr lang="en-US"/>
          </a:p>
        </p:txBody>
      </p:sp>
    </p:spTree>
    <p:extLst>
      <p:ext uri="{BB962C8B-B14F-4D97-AF65-F5344CB8AC3E}">
        <p14:creationId xmlns:p14="http://schemas.microsoft.com/office/powerpoint/2010/main" val="192567032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7363C-BBD6-479C-8339-C3FC1F54D7A8}"/>
              </a:ext>
            </a:extLst>
          </p:cNvPr>
          <p:cNvSpPr>
            <a:spLocks noGrp="1"/>
          </p:cNvSpPr>
          <p:nvPr>
            <p:ph type="title"/>
          </p:nvPr>
        </p:nvSpPr>
        <p:spPr>
          <a:xfrm>
            <a:off x="838200" y="392421"/>
            <a:ext cx="10515600" cy="1325563"/>
          </a:xfrm>
        </p:spPr>
        <p:txBody>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拨款来源</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550213A6-090B-4496-B963-2D50093BFC0F}"/>
              </a:ext>
            </a:extLst>
          </p:cNvPr>
          <p:cNvSpPr>
            <a:spLocks noGrp="1"/>
          </p:cNvSpPr>
          <p:nvPr>
            <p:ph idx="4294967295"/>
          </p:nvPr>
        </p:nvSpPr>
        <p:spPr>
          <a:xfrm>
            <a:off x="838200" y="1607259"/>
            <a:ext cx="10515600" cy="2745137"/>
          </a:xfrm>
        </p:spPr>
        <p:txBody>
          <a:bodyPr vert="horz" lIns="91440" tIns="45720" rIns="91440" bIns="45720" rtlCol="0" anchor="t">
            <a:spAutoFit/>
          </a:bodyPr>
          <a:lstStyle/>
          <a:p>
            <a:r>
              <a:rPr lang="zh-CN" sz="2800" b="0" i="0" strike="noStrike" cap="none" spc="0" baseline="0">
                <a:solidFill>
                  <a:srgbClr val="FFFFFF"/>
                </a:solidFill>
                <a:effectLst/>
                <a:cs typeface="SimSun"/>
              </a:rPr>
              <a:t>拨款</a:t>
            </a:r>
          </a:p>
          <a:p>
            <a:pPr lvl="1"/>
            <a:r>
              <a:rPr lang="zh-CN" sz="2400" b="0" i="0" strike="noStrike" cap="none" spc="0" baseline="0">
                <a:solidFill>
                  <a:srgbClr val="FFFFFF"/>
                </a:solidFill>
                <a:effectLst/>
                <a:cs typeface="SimSun"/>
              </a:rPr>
              <a:t>加利福利亚州社会服务局</a:t>
            </a:r>
            <a:r>
              <a:rPr lang="zh-CN" sz="2400" b="0" i="0" strike="noStrike" cap="none" spc="0" baseline="0">
                <a:solidFill>
                  <a:srgbClr val="FFFFFF"/>
                </a:solidFill>
                <a:effectLst/>
                <a:latin typeface="arial" panose="020B0604020202020204" pitchFamily="34" charset="0"/>
                <a:sym typeface="arial" panose="020B0604020202020204" pitchFamily="34" charset="0"/>
              </a:rPr>
              <a:t> (CDSS) </a:t>
            </a:r>
            <a:r>
              <a:rPr lang="zh-CN" sz="2400" b="0" i="0" strike="noStrike" cap="none" spc="0" baseline="0">
                <a:solidFill>
                  <a:srgbClr val="FFFFFF"/>
                </a:solidFill>
                <a:effectLst/>
                <a:cs typeface="SimSun"/>
              </a:rPr>
              <a:t>获拨款</a:t>
            </a:r>
            <a:r>
              <a:rPr lang="zh-CN" sz="2400" b="0" i="0" strike="noStrike" cap="none" spc="0" baseline="0">
                <a:solidFill>
                  <a:srgbClr val="FFFFFF"/>
                </a:solidFill>
                <a:effectLst/>
                <a:latin typeface="arial" panose="020B0604020202020204" pitchFamily="34" charset="0"/>
                <a:sym typeface="arial" panose="020B0604020202020204" pitchFamily="34" charset="0"/>
              </a:rPr>
              <a:t> 3.505 </a:t>
            </a:r>
            <a:r>
              <a:rPr lang="zh-CN" sz="2400" b="0" i="0" strike="noStrike" cap="none" spc="0" baseline="0">
                <a:solidFill>
                  <a:srgbClr val="FFFFFF"/>
                </a:solidFill>
                <a:effectLst/>
                <a:cs typeface="SimSun"/>
              </a:rPr>
              <a:t>亿美元</a:t>
            </a:r>
          </a:p>
          <a:p>
            <a:pPr lvl="2"/>
            <a:r>
              <a:rPr lang="zh-CN" sz="2400" b="0" i="0" strike="noStrike" cap="none" spc="0" baseline="0">
                <a:solidFill>
                  <a:srgbClr val="FFFFFF"/>
                </a:solidFill>
                <a:effectLst/>
                <a:latin typeface="arial" panose="020B0604020202020204" pitchFamily="34" charset="0"/>
                <a:sym typeface="arial" panose="020B0604020202020204" pitchFamily="34" charset="0"/>
              </a:rPr>
              <a:t>2021 </a:t>
            </a:r>
            <a:r>
              <a:rPr lang="zh-CN" sz="2400" b="0" i="0" strike="noStrike" cap="none" spc="0" baseline="0">
                <a:solidFill>
                  <a:srgbClr val="FFFFFF"/>
                </a:solidFill>
                <a:effectLst/>
                <a:cs typeface="SimSun"/>
              </a:rPr>
              <a:t>年《美国救援计划法案》</a:t>
            </a:r>
            <a:r>
              <a:rPr lang="zh-CN" sz="2400" b="0" i="0" strike="noStrike" cap="none" spc="0" baseline="0">
                <a:solidFill>
                  <a:srgbClr val="FFFFFF"/>
                </a:solidFill>
                <a:effectLst/>
                <a:latin typeface="arial" panose="020B0604020202020204" pitchFamily="34" charset="0"/>
                <a:sym typeface="arial" panose="020B0604020202020204" pitchFamily="34" charset="0"/>
              </a:rPr>
              <a:t>(ARPA) </a:t>
            </a:r>
            <a:r>
              <a:rPr lang="zh-CN" sz="2400" b="0" i="0" strike="noStrike" cap="none" spc="0" baseline="0">
                <a:solidFill>
                  <a:srgbClr val="FFFFFF"/>
                </a:solidFill>
                <a:effectLst/>
                <a:cs typeface="SimSun"/>
              </a:rPr>
              <a:t>一次性拨款</a:t>
            </a:r>
            <a:r>
              <a:rPr lang="zh-CN" sz="2400" b="0" i="0" strike="noStrike" cap="none" spc="0" baseline="0">
                <a:solidFill>
                  <a:srgbClr val="FFFFFF"/>
                </a:solidFill>
                <a:effectLst/>
                <a:latin typeface="arial" panose="020B0604020202020204" pitchFamily="34" charset="0"/>
                <a:sym typeface="arial" panose="020B0604020202020204" pitchFamily="34" charset="0"/>
              </a:rPr>
              <a:t> 2.005 </a:t>
            </a:r>
            <a:r>
              <a:rPr lang="zh-CN" sz="2400" b="0" i="0" strike="noStrike" cap="none" spc="0" baseline="0">
                <a:solidFill>
                  <a:srgbClr val="FFFFFF"/>
                </a:solidFill>
                <a:effectLst/>
                <a:cs typeface="SimSun"/>
              </a:rPr>
              <a:t>亿美元</a:t>
            </a:r>
            <a:endParaRPr lang="en-US"/>
          </a:p>
          <a:p>
            <a:pPr lvl="2"/>
            <a:r>
              <a:rPr lang="zh-CN" sz="2400" b="0" i="0" strike="noStrike" cap="none" spc="0" baseline="0">
                <a:solidFill>
                  <a:srgbClr val="FFFFFF"/>
                </a:solidFill>
                <a:effectLst/>
                <a:cs typeface="SimSun"/>
              </a:rPr>
              <a:t>加州普通基金一次性拨款</a:t>
            </a:r>
            <a:r>
              <a:rPr lang="zh-CN" sz="2400" b="0" i="0" strike="noStrike" cap="none" spc="0" baseline="0">
                <a:solidFill>
                  <a:srgbClr val="FFFFFF"/>
                </a:solidFill>
                <a:effectLst/>
                <a:latin typeface="arial" panose="020B0604020202020204" pitchFamily="34" charset="0"/>
                <a:sym typeface="arial" panose="020B0604020202020204" pitchFamily="34" charset="0"/>
              </a:rPr>
              <a:t> 1.5 </a:t>
            </a:r>
            <a:r>
              <a:rPr lang="zh-CN" sz="2400" b="0" i="0" strike="noStrike" cap="none" spc="0" baseline="0">
                <a:solidFill>
                  <a:srgbClr val="FFFFFF"/>
                </a:solidFill>
                <a:effectLst/>
                <a:cs typeface="SimSun"/>
              </a:rPr>
              <a:t>亿美元</a:t>
            </a:r>
            <a:endParaRPr lang="en-US" sz="2800"/>
          </a:p>
          <a:p>
            <a:r>
              <a:rPr lang="zh-CN" sz="2800" b="0" i="0" strike="noStrike" cap="none" spc="0" baseline="0">
                <a:solidFill>
                  <a:srgbClr val="FFFFFF"/>
                </a:solidFill>
                <a:effectLst/>
                <a:latin typeface="arial" panose="020B0604020202020204" pitchFamily="34" charset="0"/>
                <a:sym typeface="arial" panose="020B0604020202020204" pitchFamily="34" charset="0"/>
              </a:rPr>
              <a:t>RFA 1 </a:t>
            </a:r>
            <a:r>
              <a:rPr lang="zh-CN" sz="2800" b="0" i="0" strike="noStrike" cap="none" spc="0" baseline="0">
                <a:solidFill>
                  <a:srgbClr val="FFFFFF"/>
                </a:solidFill>
                <a:effectLst/>
                <a:cs typeface="SimSun"/>
              </a:rPr>
              <a:t>将在</a:t>
            </a:r>
            <a:r>
              <a:rPr lang="zh-CN" sz="2800" b="0" i="0" strike="noStrike" cap="none" spc="0" baseline="0">
                <a:solidFill>
                  <a:srgbClr val="FFFFFF"/>
                </a:solidFill>
                <a:effectLst/>
                <a:latin typeface="arial" panose="020B0604020202020204" pitchFamily="34" charset="0"/>
                <a:sym typeface="arial" panose="020B0604020202020204" pitchFamily="34" charset="0"/>
              </a:rPr>
              <a:t> 2023 </a:t>
            </a:r>
            <a:r>
              <a:rPr lang="zh-CN" sz="2800" b="0" i="0" strike="noStrike" cap="none" spc="0" baseline="0">
                <a:solidFill>
                  <a:srgbClr val="FFFFFF"/>
                </a:solidFill>
                <a:effectLst/>
                <a:cs typeface="SimSun"/>
              </a:rPr>
              <a:t>年</a:t>
            </a:r>
            <a:r>
              <a:rPr lang="zh-CN" sz="2800" b="0" i="0" strike="noStrike" cap="none" spc="0" baseline="0">
                <a:solidFill>
                  <a:srgbClr val="FFFFFF"/>
                </a:solidFill>
                <a:effectLst/>
                <a:latin typeface="arial" panose="020B0604020202020204" pitchFamily="34" charset="0"/>
                <a:sym typeface="arial" panose="020B0604020202020204" pitchFamily="34" charset="0"/>
              </a:rPr>
              <a:t>1 </a:t>
            </a:r>
            <a:r>
              <a:rPr lang="zh-CN" sz="2800" b="0" i="0" strike="noStrike" cap="none" spc="0" baseline="0">
                <a:solidFill>
                  <a:srgbClr val="FFFFFF"/>
                </a:solidFill>
                <a:effectLst/>
                <a:cs typeface="SimSun"/>
              </a:rPr>
              <a:t>月前拨款</a:t>
            </a:r>
            <a:r>
              <a:rPr lang="zh-CN" sz="2800" b="0" i="0" strike="noStrike" cap="none" spc="0" baseline="0">
                <a:solidFill>
                  <a:srgbClr val="FFFFFF"/>
                </a:solidFill>
                <a:effectLst/>
                <a:latin typeface="arial" panose="020B0604020202020204" pitchFamily="34" charset="0"/>
                <a:sym typeface="arial" panose="020B0604020202020204" pitchFamily="34" charset="0"/>
              </a:rPr>
              <a:t> 2.005 </a:t>
            </a:r>
            <a:r>
              <a:rPr lang="zh-CN" sz="2800" b="0" i="0" strike="noStrike" cap="none" spc="0" baseline="0">
                <a:solidFill>
                  <a:srgbClr val="FFFFFF"/>
                </a:solidFill>
                <a:effectLst/>
                <a:cs typeface="SimSun"/>
              </a:rPr>
              <a:t>亿美元。第二轮拨款将分配剩余的</a:t>
            </a:r>
            <a:r>
              <a:rPr lang="zh-CN" sz="2800" b="0" i="0" strike="noStrike" cap="none" spc="0" baseline="0">
                <a:solidFill>
                  <a:srgbClr val="FFFFFF"/>
                </a:solidFill>
                <a:effectLst/>
                <a:latin typeface="arial" panose="020B0604020202020204" pitchFamily="34" charset="0"/>
                <a:sym typeface="arial" panose="020B0604020202020204" pitchFamily="34" charset="0"/>
              </a:rPr>
              <a:t> 1.5 </a:t>
            </a:r>
            <a:r>
              <a:rPr lang="zh-CN" sz="2800" b="0" i="0" strike="noStrike" cap="none" spc="0" baseline="0">
                <a:solidFill>
                  <a:srgbClr val="FFFFFF"/>
                </a:solidFill>
                <a:effectLst/>
                <a:cs typeface="SimSun"/>
              </a:rPr>
              <a:t>亿美元。</a:t>
            </a:r>
          </a:p>
        </p:txBody>
      </p:sp>
    </p:spTree>
    <p:extLst>
      <p:ext uri="{BB962C8B-B14F-4D97-AF65-F5344CB8AC3E}">
        <p14:creationId xmlns:p14="http://schemas.microsoft.com/office/powerpoint/2010/main" val="409707720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DB6AB-A4BB-4DFA-838D-9B6BBFF951EE}"/>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落实拨款</a:t>
            </a:r>
            <a:endParaRPr lang="en-US" sz="3600">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2CCB1A61-A9FD-45E3-A99C-8BE9A4D3D258}"/>
              </a:ext>
            </a:extLst>
          </p:cNvPr>
          <p:cNvSpPr>
            <a:spLocks noGrp="1"/>
          </p:cNvSpPr>
          <p:nvPr>
            <p:ph idx="4294967295"/>
          </p:nvPr>
        </p:nvSpPr>
        <p:spPr>
          <a:xfrm>
            <a:off x="838200" y="1607259"/>
            <a:ext cx="10515600" cy="3272599"/>
          </a:xfrm>
        </p:spPr>
        <p:txBody>
          <a:bodyPr vert="horz" lIns="91440" tIns="45720" rIns="91440" bIns="45720" rtlCol="0" anchor="t">
            <a:spAutoFit/>
          </a:bodyPr>
          <a:lstStyle/>
          <a:p>
            <a:r>
              <a:rPr lang="zh-CN" sz="2800" b="0" i="0" strike="noStrike" cap="none" spc="0" baseline="0">
                <a:solidFill>
                  <a:srgbClr val="FFFFFF"/>
                </a:solidFill>
                <a:effectLst/>
                <a:cs typeface="SimSun"/>
              </a:rPr>
              <a:t>基础设施资助计划：新建建筑及大型改造</a:t>
            </a:r>
          </a:p>
          <a:p>
            <a:pPr lvl="1"/>
            <a:r>
              <a:rPr lang="zh-CN" sz="2400" b="0" i="0" strike="noStrike" cap="none" spc="0" baseline="0">
                <a:solidFill>
                  <a:srgbClr val="FFFFFF"/>
                </a:solidFill>
                <a:effectLst/>
                <a:cs typeface="SimSun"/>
              </a:rPr>
              <a:t>为</a:t>
            </a:r>
            <a:r>
              <a:rPr lang="zh-CN" sz="2400" b="0" i="0" strike="noStrike" cap="none" spc="0" baseline="0">
                <a:solidFill>
                  <a:srgbClr val="FFFFFF"/>
                </a:solidFill>
                <a:effectLst/>
                <a:latin typeface="arial" panose="020B0604020202020204" pitchFamily="34" charset="0"/>
                <a:sym typeface="arial" panose="020B0604020202020204" pitchFamily="34" charset="0"/>
              </a:rPr>
              <a:t> IGP </a:t>
            </a:r>
            <a:r>
              <a:rPr lang="zh-CN" sz="2400" b="0" i="0" strike="noStrike" cap="none" spc="0" baseline="0">
                <a:solidFill>
                  <a:srgbClr val="FFFFFF"/>
                </a:solidFill>
                <a:effectLst/>
                <a:cs typeface="SimSun"/>
              </a:rPr>
              <a:t>进行第二轮拨款</a:t>
            </a:r>
          </a:p>
          <a:p>
            <a:pPr lvl="1">
              <a:buClr>
                <a:srgbClr val="FFFFFF"/>
              </a:buClr>
            </a:pPr>
            <a:r>
              <a:rPr lang="zh-CN" sz="2400" b="0" i="0" strike="noStrike" cap="none" spc="0" baseline="0">
                <a:solidFill>
                  <a:srgbClr val="FFFFFF"/>
                </a:solidFill>
                <a:effectLst/>
                <a:cs typeface="SimSun"/>
              </a:rPr>
              <a:t>拨款</a:t>
            </a:r>
            <a:r>
              <a:rPr lang="zh-CN" sz="2400" b="0" i="0" strike="noStrike" cap="none" spc="0" baseline="0">
                <a:solidFill>
                  <a:srgbClr val="FFFFFF"/>
                </a:solidFill>
                <a:effectLst/>
                <a:latin typeface="arial" panose="020B0604020202020204" pitchFamily="34" charset="0"/>
                <a:sym typeface="arial" panose="020B0604020202020204" pitchFamily="34" charset="0"/>
              </a:rPr>
              <a:t> 1.5 </a:t>
            </a:r>
            <a:r>
              <a:rPr lang="zh-CN" sz="2400" b="0" i="0" strike="noStrike" cap="none" spc="0" baseline="0">
                <a:solidFill>
                  <a:srgbClr val="FFFFFF"/>
                </a:solidFill>
                <a:effectLst/>
                <a:cs typeface="SimSun"/>
              </a:rPr>
              <a:t>亿美元用于新建建筑及大型改造 </a:t>
            </a:r>
            <a:endParaRPr lang="en-US"/>
          </a:p>
          <a:p>
            <a:pPr lvl="1"/>
            <a:r>
              <a:rPr lang="zh-CN" sz="2400" b="0" i="0" strike="noStrike" cap="none" spc="0" baseline="0">
                <a:solidFill>
                  <a:srgbClr val="FFFFFF"/>
                </a:solidFill>
                <a:effectLst/>
                <a:cs typeface="SimSun"/>
              </a:rPr>
              <a:t>资金应用于提高容纳能力或恢复容纳能力 </a:t>
            </a:r>
            <a:endParaRPr lang="en-US"/>
          </a:p>
          <a:p>
            <a:pPr>
              <a:buClr>
                <a:srgbClr val="FFFFFF"/>
              </a:buClr>
            </a:pPr>
            <a:r>
              <a:rPr lang="zh-CN" sz="2800" b="0" i="0" strike="noStrike" cap="none" spc="0" baseline="0">
                <a:solidFill>
                  <a:srgbClr val="FFFFFF"/>
                </a:solidFill>
                <a:effectLst/>
                <a:cs typeface="SimSun"/>
              </a:rPr>
              <a:t>项目（必须扩大容纳能力）：</a:t>
            </a:r>
            <a:endParaRPr lang="en-US"/>
          </a:p>
          <a:p>
            <a:pPr lvl="1">
              <a:buClr>
                <a:srgbClr val="FFFFFF"/>
              </a:buClr>
            </a:pPr>
            <a:r>
              <a:rPr lang="zh-CN" sz="2400" b="0" i="0" strike="noStrike" cap="none" spc="0" baseline="0">
                <a:solidFill>
                  <a:srgbClr val="FFFFFF"/>
                </a:solidFill>
                <a:effectLst/>
                <a:cs typeface="SimSun"/>
              </a:rPr>
              <a:t>新建建筑</a:t>
            </a:r>
          </a:p>
          <a:p>
            <a:pPr lvl="1">
              <a:buClr>
                <a:srgbClr val="FFFFFF"/>
              </a:buClr>
            </a:pPr>
            <a:r>
              <a:rPr lang="zh-CN" sz="2400" b="0" i="0" strike="noStrike" cap="none" spc="0" baseline="0">
                <a:solidFill>
                  <a:srgbClr val="FFFFFF"/>
                </a:solidFill>
                <a:effectLst/>
                <a:cs typeface="SimSun"/>
              </a:rPr>
              <a:t>大型改造</a:t>
            </a:r>
            <a:endParaRPr lang="en-US"/>
          </a:p>
        </p:txBody>
      </p:sp>
    </p:spTree>
    <p:extLst>
      <p:ext uri="{BB962C8B-B14F-4D97-AF65-F5344CB8AC3E}">
        <p14:creationId xmlns:p14="http://schemas.microsoft.com/office/powerpoint/2010/main" val="150585425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A3BB2-2B0E-4AB1-BC16-87ACEA0D9463}"/>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重要信息和日期</a:t>
            </a:r>
          </a:p>
        </p:txBody>
      </p:sp>
      <p:sp>
        <p:nvSpPr>
          <p:cNvPr id="3" name="Content Placeholder 2">
            <a:extLst>
              <a:ext uri="{FF2B5EF4-FFF2-40B4-BE49-F238E27FC236}">
                <a16:creationId xmlns:a16="http://schemas.microsoft.com/office/drawing/2014/main" id="{44A1A845-5B78-4D93-BD60-149B0CDC3E47}"/>
              </a:ext>
            </a:extLst>
          </p:cNvPr>
          <p:cNvSpPr>
            <a:spLocks noGrp="1"/>
          </p:cNvSpPr>
          <p:nvPr>
            <p:ph idx="4294967295"/>
          </p:nvPr>
        </p:nvSpPr>
        <p:spPr>
          <a:xfrm>
            <a:off x="838200" y="1607259"/>
            <a:ext cx="10515600" cy="3563763"/>
          </a:xfrm>
        </p:spPr>
        <p:txBody>
          <a:bodyPr vert="horz" lIns="91440" tIns="45720" rIns="91440" bIns="45720" rtlCol="0" anchor="t">
            <a:spAutoFit/>
          </a:bodyPr>
          <a:lstStyle/>
          <a:p>
            <a:r>
              <a:rPr lang="zh-CN" sz="2600" b="0" i="0" strike="noStrike" cap="none" spc="0" baseline="0">
                <a:solidFill>
                  <a:srgbClr val="FFFFFF"/>
                </a:solidFill>
                <a:effectLst/>
                <a:latin typeface="arial" panose="020B0604020202020204" pitchFamily="34" charset="0"/>
                <a:sym typeface="arial" panose="020B0604020202020204" pitchFamily="34" charset="0"/>
              </a:rPr>
              <a:t>CDSS </a:t>
            </a:r>
            <a:r>
              <a:rPr lang="zh-CN" sz="2600" b="0" i="0" strike="noStrike" cap="none" spc="0" baseline="0">
                <a:solidFill>
                  <a:srgbClr val="FFFFFF"/>
                </a:solidFill>
                <a:effectLst/>
                <a:cs typeface="SimSun"/>
              </a:rPr>
              <a:t>儿童保育与发展部门基础设施资助计划网站 </a:t>
            </a:r>
            <a:endParaRPr lang="en-US" sz="2600"/>
          </a:p>
          <a:p>
            <a:pPr lvl="1"/>
            <a:r>
              <a:rPr lang="zh-CN" sz="2200" b="0" i="0" strike="noStrike" cap="none" spc="0" baseline="0">
                <a:solidFill>
                  <a:srgbClr val="FFFFFF"/>
                </a:solidFill>
                <a:effectLst/>
                <a:latin typeface="arial" panose="020B0604020202020204" pitchFamily="34" charset="0"/>
                <a:sym typeface="arial" panose="020B0604020202020204" pitchFamily="34" charset="0"/>
              </a:rPr>
              <a:t>RFA </a:t>
            </a:r>
            <a:r>
              <a:rPr lang="zh-CN" sz="2200" b="0" i="0" strike="noStrike" cap="none" spc="0" baseline="0">
                <a:solidFill>
                  <a:srgbClr val="FFFFFF"/>
                </a:solidFill>
                <a:effectLst/>
                <a:cs typeface="SimSun"/>
              </a:rPr>
              <a:t>和申请链接</a:t>
            </a:r>
          </a:p>
          <a:p>
            <a:pPr lvl="1"/>
            <a:r>
              <a:rPr lang="zh-CN" sz="2200" b="0" i="0" strike="noStrike" cap="none" spc="0" baseline="0">
                <a:solidFill>
                  <a:srgbClr val="FFFFFF"/>
                </a:solidFill>
                <a:effectLst/>
                <a:cs typeface="SimSun"/>
              </a:rPr>
              <a:t>常见问题解答</a:t>
            </a:r>
          </a:p>
          <a:p>
            <a:pPr lvl="1"/>
            <a:r>
              <a:rPr lang="zh-CN" sz="2200" b="0" i="0" strike="noStrike" cap="none" spc="0" baseline="0">
                <a:solidFill>
                  <a:srgbClr val="FFFFFF"/>
                </a:solidFill>
                <a:effectLst/>
                <a:cs typeface="SimSun"/>
              </a:rPr>
              <a:t>网络研讨会机会 </a:t>
            </a:r>
            <a:endParaRPr lang="en-US" sz="2200"/>
          </a:p>
          <a:p>
            <a:r>
              <a:rPr lang="zh-CN" sz="2600" b="0" i="0" strike="noStrike" cap="none" spc="0" baseline="0">
                <a:solidFill>
                  <a:srgbClr val="FFFFFF"/>
                </a:solidFill>
                <a:effectLst/>
                <a:cs typeface="SimSun"/>
              </a:rPr>
              <a:t>电子邮件通知</a:t>
            </a:r>
          </a:p>
          <a:p>
            <a:r>
              <a:rPr lang="zh-CN" sz="2600" b="0" i="0" strike="noStrike" cap="none" spc="0" baseline="0">
                <a:solidFill>
                  <a:srgbClr val="FFFFFF"/>
                </a:solidFill>
                <a:effectLst/>
                <a:latin typeface="arial" panose="020B0604020202020204" pitchFamily="34" charset="0"/>
                <a:sym typeface="arial" panose="020B0604020202020204" pitchFamily="34" charset="0"/>
              </a:rPr>
              <a:t>IGP RFA 2</a:t>
            </a:r>
            <a:r>
              <a:rPr lang="zh-CN" sz="2600" b="0" i="0" strike="noStrike" cap="none" spc="0" baseline="0">
                <a:solidFill>
                  <a:srgbClr val="FFFFFF"/>
                </a:solidFill>
                <a:effectLst/>
                <a:cs typeface="SimSun"/>
              </a:rPr>
              <a:t> </a:t>
            </a:r>
          </a:p>
          <a:p>
            <a:pPr lvl="1"/>
            <a:r>
              <a:rPr lang="zh-CN" sz="2200" b="0" i="0" strike="noStrike" cap="none" spc="0" baseline="0">
                <a:solidFill>
                  <a:srgbClr val="FFFFFF"/>
                </a:solidFill>
                <a:effectLst/>
                <a:latin typeface="arial" panose="020B0604020202020204" pitchFamily="34" charset="0"/>
                <a:sym typeface="arial" panose="020B0604020202020204" pitchFamily="34" charset="0"/>
              </a:rPr>
              <a:t>2022 </a:t>
            </a:r>
            <a:r>
              <a:rPr lang="zh-CN" sz="2200" b="0" i="0" strike="noStrike" cap="none" spc="0" baseline="0">
                <a:solidFill>
                  <a:srgbClr val="FFFFFF"/>
                </a:solidFill>
                <a:effectLst/>
                <a:cs typeface="SimSun"/>
              </a:rPr>
              <a:t>年</a:t>
            </a:r>
            <a:r>
              <a:rPr lang="zh-CN" sz="2200" b="0" i="0" strike="noStrike" cap="none" spc="0" baseline="0">
                <a:solidFill>
                  <a:srgbClr val="FFFFFF"/>
                </a:solidFill>
                <a:effectLst/>
                <a:latin typeface="arial" panose="020B0604020202020204" pitchFamily="34" charset="0"/>
                <a:sym typeface="arial" panose="020B0604020202020204" pitchFamily="34" charset="0"/>
              </a:rPr>
              <a:t> 11 </a:t>
            </a:r>
            <a:r>
              <a:rPr lang="zh-CN" sz="2200" b="0" i="0" strike="noStrike" cap="none" spc="0" baseline="0">
                <a:solidFill>
                  <a:srgbClr val="FFFFFF"/>
                </a:solidFill>
                <a:effectLst/>
                <a:cs typeface="SimSun"/>
              </a:rPr>
              <a:t>月</a:t>
            </a:r>
            <a:r>
              <a:rPr lang="zh-CN" sz="2200" b="0" i="0" strike="noStrike" cap="none" spc="0" baseline="0">
                <a:solidFill>
                  <a:srgbClr val="FFFFFF"/>
                </a:solidFill>
                <a:effectLst/>
                <a:latin typeface="arial" panose="020B0604020202020204" pitchFamily="34" charset="0"/>
                <a:sym typeface="arial" panose="020B0604020202020204" pitchFamily="34" charset="0"/>
              </a:rPr>
              <a:t> 22 </a:t>
            </a:r>
            <a:r>
              <a:rPr lang="zh-CN" sz="2200" b="0" i="0" strike="noStrike" cap="none" spc="0" baseline="0">
                <a:solidFill>
                  <a:srgbClr val="FFFFFF"/>
                </a:solidFill>
                <a:effectLst/>
                <a:cs typeface="SimSun"/>
              </a:rPr>
              <a:t>日发布</a:t>
            </a:r>
          </a:p>
          <a:p>
            <a:pPr lvl="1"/>
            <a:r>
              <a:rPr lang="zh-CN" sz="2200" b="0" i="0" strike="noStrike" cap="none" spc="0" baseline="0">
                <a:solidFill>
                  <a:srgbClr val="FFFFFF"/>
                </a:solidFill>
                <a:effectLst/>
                <a:cs typeface="SimSun"/>
              </a:rPr>
              <a:t>申请将于太平洋标准时间</a:t>
            </a:r>
            <a:r>
              <a:rPr lang="zh-CN" sz="2200" b="0" i="0" strike="noStrike" cap="none" spc="0" baseline="0">
                <a:solidFill>
                  <a:srgbClr val="FFFFFF"/>
                </a:solidFill>
                <a:effectLst/>
                <a:latin typeface="arial" panose="020B0604020202020204" pitchFamily="34" charset="0"/>
                <a:sym typeface="arial" panose="020B0604020202020204" pitchFamily="34" charset="0"/>
              </a:rPr>
              <a:t> 2023 </a:t>
            </a:r>
            <a:r>
              <a:rPr lang="zh-CN" sz="2200" b="0" i="0" strike="noStrike" cap="none" spc="0" baseline="0">
                <a:solidFill>
                  <a:srgbClr val="FFFFFF"/>
                </a:solidFill>
                <a:effectLst/>
                <a:cs typeface="SimSun"/>
              </a:rPr>
              <a:t>年</a:t>
            </a:r>
            <a:r>
              <a:rPr lang="zh-CN" sz="2200" b="0" i="0" strike="noStrike" cap="none" spc="0" baseline="0">
                <a:solidFill>
                  <a:srgbClr val="FFFFFF"/>
                </a:solidFill>
                <a:effectLst/>
                <a:latin typeface="arial" panose="020B0604020202020204" pitchFamily="34" charset="0"/>
                <a:sym typeface="arial" panose="020B0604020202020204" pitchFamily="34" charset="0"/>
              </a:rPr>
              <a:t> 1 </a:t>
            </a:r>
            <a:r>
              <a:rPr lang="zh-CN" sz="2200" b="0" i="0" strike="noStrike" cap="none" spc="0" baseline="0">
                <a:solidFill>
                  <a:srgbClr val="FFFFFF"/>
                </a:solidFill>
                <a:effectLst/>
                <a:cs typeface="SimSun"/>
              </a:rPr>
              <a:t>月</a:t>
            </a:r>
            <a:r>
              <a:rPr lang="zh-CN" sz="2200" b="0" i="0" strike="noStrike" cap="none" spc="0" baseline="0">
                <a:solidFill>
                  <a:srgbClr val="FFFFFF"/>
                </a:solidFill>
                <a:effectLst/>
                <a:latin typeface="arial" panose="020B0604020202020204" pitchFamily="34" charset="0"/>
                <a:sym typeface="arial" panose="020B0604020202020204" pitchFamily="34" charset="0"/>
              </a:rPr>
              <a:t> 31 </a:t>
            </a:r>
            <a:r>
              <a:rPr lang="zh-CN" sz="2200" b="0" i="0" strike="noStrike" cap="none" spc="0" baseline="0">
                <a:solidFill>
                  <a:srgbClr val="FFFFFF"/>
                </a:solidFill>
                <a:effectLst/>
                <a:cs typeface="SimSun"/>
              </a:rPr>
              <a:t>日晚上</a:t>
            </a:r>
            <a:r>
              <a:rPr lang="zh-CN" sz="2200" b="0" i="0" strike="noStrike" cap="none" spc="0" baseline="0">
                <a:solidFill>
                  <a:srgbClr val="FFFFFF"/>
                </a:solidFill>
                <a:effectLst/>
                <a:latin typeface="arial" panose="020B0604020202020204" pitchFamily="34" charset="0"/>
                <a:sym typeface="arial" panose="020B0604020202020204" pitchFamily="34" charset="0"/>
              </a:rPr>
              <a:t> 11:59 </a:t>
            </a:r>
            <a:r>
              <a:rPr lang="zh-CN" sz="2200" b="0" i="0" strike="noStrike" cap="none" spc="0" baseline="0">
                <a:solidFill>
                  <a:srgbClr val="FFFFFF"/>
                </a:solidFill>
                <a:effectLst/>
                <a:cs typeface="SimSun"/>
              </a:rPr>
              <a:t>结束。</a:t>
            </a:r>
          </a:p>
        </p:txBody>
      </p:sp>
    </p:spTree>
    <p:extLst>
      <p:ext uri="{BB962C8B-B14F-4D97-AF65-F5344CB8AC3E}">
        <p14:creationId xmlns:p14="http://schemas.microsoft.com/office/powerpoint/2010/main" val="12958852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A773E-D8A5-48E7-987B-EDA396B02830}"/>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资格要求</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CC1A90B8-F3DF-483E-99D5-F0509624DF2E}"/>
              </a:ext>
            </a:extLst>
          </p:cNvPr>
          <p:cNvSpPr>
            <a:spLocks noGrp="1"/>
          </p:cNvSpPr>
          <p:nvPr>
            <p:ph idx="4294967295"/>
          </p:nvPr>
        </p:nvSpPr>
        <p:spPr>
          <a:xfrm>
            <a:off x="838200" y="1607259"/>
            <a:ext cx="10515600" cy="3228324"/>
          </a:xfrm>
        </p:spPr>
        <p:txBody>
          <a:bodyPr vert="horz" lIns="91440" tIns="45720" rIns="91440" bIns="45720" rtlCol="0" anchor="t">
            <a:spAutoFit/>
          </a:bodyPr>
          <a:lstStyle/>
          <a:p>
            <a:r>
              <a:rPr lang="zh-CN" sz="2600" b="0" i="0" strike="noStrike" cap="none" spc="0" baseline="0">
                <a:solidFill>
                  <a:srgbClr val="FFFFFF"/>
                </a:solidFill>
                <a:effectLst/>
                <a:cs typeface="SimSun"/>
              </a:rPr>
              <a:t>有许可的儿童保育设施</a:t>
            </a:r>
          </a:p>
          <a:p>
            <a:r>
              <a:rPr lang="zh-CN" sz="2600" b="0" i="0" strike="noStrike" cap="none" spc="0" baseline="0">
                <a:solidFill>
                  <a:srgbClr val="FFFFFF"/>
                </a:solidFill>
                <a:effectLst/>
                <a:cs typeface="SimSun"/>
              </a:rPr>
              <a:t>非营利性、营利性组织或部落</a:t>
            </a:r>
          </a:p>
          <a:p>
            <a:r>
              <a:rPr lang="zh-CN" sz="2600" b="0" i="0" strike="noStrike" cap="none" spc="0" baseline="0">
                <a:solidFill>
                  <a:srgbClr val="FFFFFF"/>
                </a:solidFill>
                <a:effectLst/>
                <a:cs typeface="SimSun"/>
              </a:rPr>
              <a:t>信仰型组织（如果课程并非以信仰为基础）</a:t>
            </a:r>
          </a:p>
          <a:p>
            <a:r>
              <a:rPr lang="zh-CN" sz="2600" b="0" i="0" strike="noStrike" cap="none" spc="0" baseline="0">
                <a:solidFill>
                  <a:srgbClr val="FFFFFF"/>
                </a:solidFill>
                <a:effectLst/>
                <a:cs typeface="SimSun"/>
              </a:rPr>
              <a:t>与儿童保育和</a:t>
            </a:r>
            <a:r>
              <a:rPr lang="zh-CN" sz="2600" b="0" i="0" strike="noStrike" cap="none" spc="0" baseline="0">
                <a:solidFill>
                  <a:srgbClr val="FFFFFF"/>
                </a:solidFill>
                <a:effectLst/>
                <a:latin typeface="arial" panose="020B0604020202020204" pitchFamily="34" charset="0"/>
                <a:sym typeface="arial" panose="020B0604020202020204" pitchFamily="34" charset="0"/>
              </a:rPr>
              <a:t>/</a:t>
            </a:r>
            <a:r>
              <a:rPr lang="zh-CN" sz="2600" b="0" i="0" strike="noStrike" cap="none" spc="0" baseline="0">
                <a:solidFill>
                  <a:srgbClr val="FFFFFF"/>
                </a:solidFill>
                <a:effectLst/>
                <a:cs typeface="SimSun"/>
              </a:rPr>
              <a:t>或非营利性住房和社区发展组织共存的伞式组织</a:t>
            </a:r>
          </a:p>
          <a:p>
            <a:r>
              <a:rPr lang="zh-CN" sz="2600" b="0" i="0" strike="noStrike" cap="none" spc="0" baseline="0">
                <a:solidFill>
                  <a:srgbClr val="FFFFFF"/>
                </a:solidFill>
                <a:effectLst/>
                <a:cs typeface="SimSun"/>
              </a:rPr>
              <a:t>服务低收入社区</a:t>
            </a:r>
          </a:p>
          <a:p>
            <a:r>
              <a:rPr lang="zh-CN" sz="2600" b="0" i="0" strike="noStrike" cap="none" spc="0" baseline="0">
                <a:solidFill>
                  <a:srgbClr val="FFFFFF"/>
                </a:solidFill>
                <a:effectLst/>
                <a:cs typeface="SimSun"/>
              </a:rPr>
              <a:t>提供或计划提供由一项或多项合格计划资助的有补贴的儿童保育与发展及学前教育计划服务</a:t>
            </a:r>
          </a:p>
        </p:txBody>
      </p:sp>
    </p:spTree>
    <p:extLst>
      <p:ext uri="{BB962C8B-B14F-4D97-AF65-F5344CB8AC3E}">
        <p14:creationId xmlns:p14="http://schemas.microsoft.com/office/powerpoint/2010/main" val="253606403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7C2A-6DC0-49B9-819A-4DAA0BEFBB5D}"/>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资格要求</a:t>
            </a:r>
            <a:r>
              <a:rPr lang="zh-CN" sz="3600" b="1" i="0" strike="noStrike" cap="none" spc="0" baseline="0">
                <a:solidFill>
                  <a:srgbClr val="FFFFFF"/>
                </a:solidFill>
                <a:effectLst/>
              </a:rPr>
              <a:t> (2)</a:t>
            </a:r>
          </a:p>
        </p:txBody>
      </p:sp>
      <p:sp>
        <p:nvSpPr>
          <p:cNvPr id="3" name="Content Placeholder 2">
            <a:extLst>
              <a:ext uri="{FF2B5EF4-FFF2-40B4-BE49-F238E27FC236}">
                <a16:creationId xmlns:a16="http://schemas.microsoft.com/office/drawing/2014/main" id="{AB3506AE-8DBD-4EA8-AA07-FDED17ED55B5}"/>
              </a:ext>
            </a:extLst>
          </p:cNvPr>
          <p:cNvSpPr>
            <a:spLocks noGrp="1"/>
          </p:cNvSpPr>
          <p:nvPr>
            <p:ph idx="4294967295"/>
          </p:nvPr>
        </p:nvSpPr>
        <p:spPr>
          <a:xfrm>
            <a:off x="838200" y="1607259"/>
            <a:ext cx="10515600" cy="3355325"/>
          </a:xfrm>
        </p:spPr>
        <p:txBody>
          <a:bodyPr>
            <a:spAutoFit/>
          </a:bodyPr>
          <a:lstStyle/>
          <a:p>
            <a:r>
              <a:rPr lang="zh-CN" sz="2600" b="0" i="0" strike="noStrike" cap="none" spc="0" baseline="0">
                <a:solidFill>
                  <a:srgbClr val="FFFFFF"/>
                </a:solidFill>
                <a:effectLst/>
                <a:cs typeface="SimSun"/>
              </a:rPr>
              <a:t>加州学前教育计划</a:t>
            </a:r>
            <a:r>
              <a:rPr lang="zh-CN" sz="2600" b="0" i="0" strike="noStrike" cap="none" spc="0" baseline="0">
                <a:solidFill>
                  <a:srgbClr val="FFFFFF"/>
                </a:solidFill>
                <a:effectLst/>
                <a:latin typeface="arial" panose="020B0604020202020204" pitchFamily="34" charset="0"/>
                <a:sym typeface="arial" panose="020B0604020202020204" pitchFamily="34" charset="0"/>
              </a:rPr>
              <a:t> (CSPP)</a:t>
            </a:r>
            <a:endParaRPr lang="zh-CN" sz="2600" b="0" i="0" strike="noStrike" cap="none" spc="0" baseline="0">
              <a:solidFill>
                <a:srgbClr val="FFFFFF"/>
              </a:solidFill>
              <a:effectLst/>
            </a:endParaRPr>
          </a:p>
          <a:p>
            <a:r>
              <a:rPr lang="zh-CN" sz="2600" b="0" i="0" strike="noStrike" cap="none" spc="0" baseline="0">
                <a:solidFill>
                  <a:srgbClr val="FFFFFF"/>
                </a:solidFill>
                <a:effectLst/>
                <a:cs typeface="SimSun"/>
              </a:rPr>
              <a:t>一般儿童保育与发展</a:t>
            </a:r>
            <a:r>
              <a:rPr lang="zh-CN" sz="2600" b="0" i="0" strike="noStrike" cap="none" spc="0" baseline="0">
                <a:solidFill>
                  <a:srgbClr val="FFFFFF"/>
                </a:solidFill>
                <a:effectLst/>
                <a:latin typeface="arial" panose="020B0604020202020204" pitchFamily="34" charset="0"/>
                <a:sym typeface="arial" panose="020B0604020202020204" pitchFamily="34" charset="0"/>
              </a:rPr>
              <a:t> (CCTR)</a:t>
            </a:r>
            <a:endParaRPr lang="zh-CN" sz="2600" b="0" i="0" strike="noStrike" cap="none" spc="0" baseline="0">
              <a:solidFill>
                <a:srgbClr val="FFFFFF"/>
              </a:solidFill>
              <a:effectLst/>
            </a:endParaRPr>
          </a:p>
          <a:p>
            <a:r>
              <a:rPr lang="zh-CN" sz="2600" b="0" i="0" strike="noStrike" cap="none" spc="0" baseline="0">
                <a:solidFill>
                  <a:srgbClr val="FFFFFF"/>
                </a:solidFill>
                <a:effectLst/>
                <a:cs typeface="SimSun"/>
              </a:rPr>
              <a:t>移民儿童保育与发展</a:t>
            </a:r>
            <a:r>
              <a:rPr lang="zh-CN" sz="2600" b="0" i="0" strike="noStrike" cap="none" spc="0" baseline="0">
                <a:solidFill>
                  <a:srgbClr val="FFFFFF"/>
                </a:solidFill>
                <a:effectLst/>
                <a:latin typeface="arial" panose="020B0604020202020204" pitchFamily="34" charset="0"/>
                <a:sym typeface="arial" panose="020B0604020202020204" pitchFamily="34" charset="0"/>
              </a:rPr>
              <a:t> (CMIG)</a:t>
            </a:r>
            <a:endParaRPr lang="zh-CN" sz="2600" b="0" i="0" strike="noStrike" cap="none" spc="0" baseline="0">
              <a:solidFill>
                <a:srgbClr val="FFFFFF"/>
              </a:solidFill>
              <a:effectLst/>
            </a:endParaRPr>
          </a:p>
          <a:p>
            <a:r>
              <a:rPr lang="zh-CN" sz="2600" b="0" i="0" strike="noStrike" cap="none" spc="0" baseline="0">
                <a:solidFill>
                  <a:srgbClr val="FFFFFF"/>
                </a:solidFill>
                <a:effectLst/>
                <a:cs typeface="SimSun"/>
              </a:rPr>
              <a:t>特殊需要儿童保育与发展服务</a:t>
            </a:r>
            <a:r>
              <a:rPr lang="zh-CN" sz="2600" b="0" i="0" strike="noStrike" cap="none" spc="0" baseline="0">
                <a:solidFill>
                  <a:srgbClr val="FFFFFF"/>
                </a:solidFill>
                <a:effectLst/>
                <a:latin typeface="arial" panose="020B0604020202020204" pitchFamily="34" charset="0"/>
                <a:sym typeface="arial" panose="020B0604020202020204" pitchFamily="34" charset="0"/>
              </a:rPr>
              <a:t> (CHAN)</a:t>
            </a:r>
            <a:endParaRPr lang="zh-CN" sz="2600" b="0" i="0" strike="noStrike" cap="none" spc="0" baseline="0">
              <a:solidFill>
                <a:srgbClr val="FFFFFF"/>
              </a:solidFill>
              <a:effectLst/>
            </a:endParaRPr>
          </a:p>
          <a:p>
            <a:r>
              <a:rPr lang="zh-CN" sz="2600" b="0" i="0" strike="noStrike" cap="none" spc="0" baseline="0">
                <a:solidFill>
                  <a:srgbClr val="FFFFFF"/>
                </a:solidFill>
                <a:effectLst/>
                <a:latin typeface="arial" panose="020B0604020202020204" pitchFamily="34" charset="0"/>
                <a:sym typeface="arial" panose="020B0604020202020204" pitchFamily="34" charset="0"/>
              </a:rPr>
              <a:t>CalWORKs </a:t>
            </a:r>
            <a:r>
              <a:rPr lang="zh-CN" sz="2600" b="0" i="0" strike="noStrike" cap="none" spc="0" baseline="0">
                <a:solidFill>
                  <a:srgbClr val="FFFFFF"/>
                </a:solidFill>
                <a:effectLst/>
                <a:cs typeface="SimSun"/>
              </a:rPr>
              <a:t>第</a:t>
            </a:r>
            <a:r>
              <a:rPr lang="zh-CN" sz="2600" b="0" i="0" strike="noStrike" cap="none" spc="0" baseline="0">
                <a:solidFill>
                  <a:srgbClr val="FFFFFF"/>
                </a:solidFill>
                <a:effectLst/>
                <a:latin typeface="arial" panose="020B0604020202020204" pitchFamily="34" charset="0"/>
                <a:sym typeface="arial" panose="020B0604020202020204" pitchFamily="34" charset="0"/>
              </a:rPr>
              <a:t> 1</a:t>
            </a:r>
            <a:r>
              <a:rPr lang="zh-CN" sz="2600" b="0" i="0" strike="noStrike" cap="none" spc="0" baseline="0">
                <a:solidFill>
                  <a:srgbClr val="FFFFFF"/>
                </a:solidFill>
                <a:effectLst/>
                <a:cs typeface="SimSun"/>
              </a:rPr>
              <a:t>、</a:t>
            </a:r>
            <a:r>
              <a:rPr lang="zh-CN" sz="2600" b="0" i="0" strike="noStrike" cap="none" spc="0" baseline="0">
                <a:solidFill>
                  <a:srgbClr val="FFFFFF"/>
                </a:solidFill>
                <a:effectLst/>
                <a:latin typeface="arial" panose="020B0604020202020204" pitchFamily="34" charset="0"/>
                <a:sym typeface="arial" panose="020B0604020202020204" pitchFamily="34" charset="0"/>
              </a:rPr>
              <a:t>2 </a:t>
            </a:r>
            <a:r>
              <a:rPr lang="zh-CN" sz="2600" b="0" i="0" strike="noStrike" cap="none" spc="0" baseline="0">
                <a:solidFill>
                  <a:srgbClr val="FFFFFF"/>
                </a:solidFill>
                <a:effectLst/>
                <a:cs typeface="SimSun"/>
              </a:rPr>
              <a:t>和</a:t>
            </a:r>
            <a:r>
              <a:rPr lang="zh-CN" sz="2600" b="0" i="0" strike="noStrike" cap="none" spc="0" baseline="0">
                <a:solidFill>
                  <a:srgbClr val="FFFFFF"/>
                </a:solidFill>
                <a:effectLst/>
                <a:latin typeface="arial" panose="020B0604020202020204" pitchFamily="34" charset="0"/>
                <a:sym typeface="arial" panose="020B0604020202020204" pitchFamily="34" charset="0"/>
              </a:rPr>
              <a:t> 3 </a:t>
            </a:r>
            <a:r>
              <a:rPr lang="zh-CN" sz="2600" b="0" i="0" strike="noStrike" cap="none" spc="0" baseline="0">
                <a:solidFill>
                  <a:srgbClr val="FFFFFF"/>
                </a:solidFill>
                <a:effectLst/>
                <a:cs typeface="SimSun"/>
              </a:rPr>
              <a:t>阶段</a:t>
            </a:r>
          </a:p>
          <a:p>
            <a:r>
              <a:rPr lang="zh-CN" sz="2600" b="0" i="0" strike="noStrike" cap="none" spc="0" baseline="0">
                <a:solidFill>
                  <a:srgbClr val="FFFFFF"/>
                </a:solidFill>
                <a:effectLst/>
                <a:cs typeface="SimSun"/>
              </a:rPr>
              <a:t>加州替代支付计划</a:t>
            </a:r>
            <a:r>
              <a:rPr lang="zh-CN" sz="2600" b="0" i="0" strike="noStrike" cap="none" spc="0" baseline="0">
                <a:solidFill>
                  <a:srgbClr val="FFFFFF"/>
                </a:solidFill>
                <a:effectLst/>
                <a:latin typeface="arial" panose="020B0604020202020204" pitchFamily="34" charset="0"/>
                <a:sym typeface="arial" panose="020B0604020202020204" pitchFamily="34" charset="0"/>
              </a:rPr>
              <a:t> (CAPP)</a:t>
            </a:r>
            <a:endParaRPr lang="zh-CN" sz="2600" b="0" i="0" strike="noStrike" cap="none" spc="0" baseline="0">
              <a:solidFill>
                <a:srgbClr val="FFFFFF"/>
              </a:solidFill>
              <a:effectLst/>
            </a:endParaRPr>
          </a:p>
          <a:p>
            <a:r>
              <a:rPr lang="zh-CN" sz="2600" b="0" i="0" strike="noStrike" cap="none" spc="0" baseline="0">
                <a:solidFill>
                  <a:srgbClr val="FFFFFF"/>
                </a:solidFill>
                <a:effectLst/>
                <a:cs typeface="SimSun"/>
              </a:rPr>
              <a:t>加州移民替代支付计划</a:t>
            </a:r>
            <a:r>
              <a:rPr lang="zh-CN" sz="2600" b="0" i="0" strike="noStrike" cap="none" spc="0" baseline="0">
                <a:solidFill>
                  <a:srgbClr val="FFFFFF"/>
                </a:solidFill>
                <a:effectLst/>
                <a:latin typeface="arial" panose="020B0604020202020204" pitchFamily="34" charset="0"/>
                <a:sym typeface="arial" panose="020B0604020202020204" pitchFamily="34" charset="0"/>
              </a:rPr>
              <a:t> (CMAP)</a:t>
            </a:r>
          </a:p>
        </p:txBody>
      </p:sp>
    </p:spTree>
    <p:extLst>
      <p:ext uri="{BB962C8B-B14F-4D97-AF65-F5344CB8AC3E}">
        <p14:creationId xmlns:p14="http://schemas.microsoft.com/office/powerpoint/2010/main" val="267824031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BF4D3-9801-4A01-ACBA-91FE0EC97241}"/>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资格要求</a:t>
            </a:r>
            <a:r>
              <a:rPr lang="zh-CN" sz="3600" b="1" i="0" strike="noStrike" cap="none" spc="0" baseline="0">
                <a:solidFill>
                  <a:srgbClr val="FFFFFF"/>
                </a:solidFill>
                <a:effectLst/>
              </a:rPr>
              <a:t> (3)</a:t>
            </a:r>
          </a:p>
        </p:txBody>
      </p:sp>
      <p:sp>
        <p:nvSpPr>
          <p:cNvPr id="3" name="Content Placeholder 2">
            <a:extLst>
              <a:ext uri="{FF2B5EF4-FFF2-40B4-BE49-F238E27FC236}">
                <a16:creationId xmlns:a16="http://schemas.microsoft.com/office/drawing/2014/main" id="{51A0C943-8437-438A-B8D9-052145761B77}"/>
              </a:ext>
            </a:extLst>
          </p:cNvPr>
          <p:cNvSpPr>
            <a:spLocks noGrp="1"/>
          </p:cNvSpPr>
          <p:nvPr>
            <p:ph idx="4294967295"/>
          </p:nvPr>
        </p:nvSpPr>
        <p:spPr>
          <a:xfrm>
            <a:off x="838200" y="1607259"/>
            <a:ext cx="10515600" cy="2398681"/>
          </a:xfrm>
        </p:spPr>
        <p:txBody>
          <a:bodyPr>
            <a:spAutoFit/>
          </a:bodyPr>
          <a:lstStyle/>
          <a:p>
            <a:r>
              <a:rPr lang="zh-CN" sz="2800" b="0" i="0" strike="noStrike" cap="none" spc="0" baseline="0">
                <a:solidFill>
                  <a:srgbClr val="FFFFFF"/>
                </a:solidFill>
                <a:effectLst/>
                <a:cs typeface="SimSun"/>
              </a:rPr>
              <a:t>寄养家庭紧急儿童保育桥梁计划</a:t>
            </a:r>
            <a:r>
              <a:rPr lang="zh-CN" sz="2800" b="0" i="0" strike="noStrike" cap="none" spc="0" baseline="0">
                <a:solidFill>
                  <a:srgbClr val="FFFFFF"/>
                </a:solidFill>
                <a:effectLst/>
                <a:latin typeface="arial" panose="020B0604020202020204" pitchFamily="34" charset="0"/>
                <a:sym typeface="arial" panose="020B0604020202020204" pitchFamily="34" charset="0"/>
              </a:rPr>
              <a:t> (Foster Bridge)</a:t>
            </a:r>
            <a:endParaRPr lang="zh-CN" sz="2800" b="0" i="0" strike="noStrike" cap="none" spc="0" baseline="0">
              <a:solidFill>
                <a:srgbClr val="FFFFFF"/>
              </a:solidFill>
              <a:effectLst/>
            </a:endParaRPr>
          </a:p>
          <a:p>
            <a:r>
              <a:rPr lang="zh-CN" sz="2800" b="0" i="0" strike="noStrike" cap="none" spc="0" baseline="0">
                <a:solidFill>
                  <a:srgbClr val="FFFFFF"/>
                </a:solidFill>
                <a:effectLst/>
                <a:cs typeface="SimSun"/>
              </a:rPr>
              <a:t>联邦启蒙计划</a:t>
            </a:r>
            <a:r>
              <a:rPr lang="zh-CN" sz="2800" b="0" i="0" strike="noStrike" cap="none" spc="0" baseline="0">
                <a:solidFill>
                  <a:srgbClr val="FFFFFF"/>
                </a:solidFill>
                <a:effectLst/>
                <a:latin typeface="arial" panose="020B0604020202020204" pitchFamily="34" charset="0"/>
                <a:sym typeface="arial" panose="020B0604020202020204" pitchFamily="34" charset="0"/>
              </a:rPr>
              <a:t>/</a:t>
            </a:r>
            <a:r>
              <a:rPr lang="zh-CN" sz="2800" b="0" i="0" strike="noStrike" cap="none" spc="0" baseline="0">
                <a:solidFill>
                  <a:srgbClr val="FFFFFF"/>
                </a:solidFill>
                <a:effectLst/>
                <a:cs typeface="SimSun"/>
              </a:rPr>
              <a:t>早期启蒙计划</a:t>
            </a:r>
          </a:p>
          <a:p>
            <a:r>
              <a:rPr lang="zh-CN" sz="2800" b="0" i="0" strike="noStrike" cap="none" spc="0" baseline="0">
                <a:solidFill>
                  <a:srgbClr val="FFFFFF"/>
                </a:solidFill>
                <a:effectLst/>
                <a:cs typeface="SimSun"/>
              </a:rPr>
              <a:t>通过地方补贴资助的计划</a:t>
            </a:r>
          </a:p>
          <a:p>
            <a:r>
              <a:rPr lang="zh-CN" sz="2800" b="0" i="0" strike="noStrike" cap="none" spc="0" baseline="0">
                <a:solidFill>
                  <a:srgbClr val="FFFFFF"/>
                </a:solidFill>
                <a:effectLst/>
                <a:cs typeface="SimSun"/>
              </a:rPr>
              <a:t>计划具备通过有证明文件的内部奖学金来赞助的空间，且此类奖学金提供给按照上述计划规定，符合低收入资格的家庭。</a:t>
            </a:r>
          </a:p>
        </p:txBody>
      </p:sp>
    </p:spTree>
    <p:extLst>
      <p:ext uri="{BB962C8B-B14F-4D97-AF65-F5344CB8AC3E}">
        <p14:creationId xmlns:p14="http://schemas.microsoft.com/office/powerpoint/2010/main" val="147213332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65407-D292-452E-93AE-7C2AF3EC4676}"/>
              </a:ext>
            </a:extLst>
          </p:cNvPr>
          <p:cNvSpPr>
            <a:spLocks noGrp="1"/>
          </p:cNvSpPr>
          <p:nvPr>
            <p:ph type="title"/>
          </p:nvPr>
        </p:nvSpPr>
        <p:spPr>
          <a:xfrm>
            <a:off x="838200" y="0"/>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不符合资格的申请人</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6454B168-EB43-4F0E-A447-14CC9C794A86}"/>
              </a:ext>
            </a:extLst>
          </p:cNvPr>
          <p:cNvSpPr>
            <a:spLocks noGrp="1"/>
          </p:cNvSpPr>
          <p:nvPr>
            <p:ph idx="4294967295"/>
          </p:nvPr>
        </p:nvSpPr>
        <p:spPr>
          <a:xfrm>
            <a:off x="838200" y="1325563"/>
            <a:ext cx="10515600" cy="3035872"/>
          </a:xfrm>
        </p:spPr>
        <p:txBody>
          <a:bodyPr vert="horz" lIns="91440" tIns="45720" rIns="91440" bIns="45720" rtlCol="0" anchor="t">
            <a:spAutoFit/>
          </a:bodyPr>
          <a:lstStyle/>
          <a:p>
            <a:r>
              <a:rPr lang="zh-CN" sz="2400" b="0" i="0" strike="noStrike" cap="none" spc="0" baseline="0">
                <a:solidFill>
                  <a:srgbClr val="FFFFFF"/>
                </a:solidFill>
                <a:effectLst/>
                <a:cs typeface="SimSun"/>
              </a:rPr>
              <a:t>地方教育机构</a:t>
            </a:r>
            <a:r>
              <a:rPr lang="zh-CN" sz="2400" b="0" i="0" strike="noStrike" cap="none" spc="0" baseline="0">
                <a:solidFill>
                  <a:srgbClr val="FFFFFF"/>
                </a:solidFill>
                <a:effectLst/>
                <a:latin typeface="arial" panose="020B0604020202020204" pitchFamily="34" charset="0"/>
                <a:sym typeface="arial" panose="020B0604020202020204" pitchFamily="34" charset="0"/>
              </a:rPr>
              <a:t> (LEA)</a:t>
            </a:r>
            <a:endParaRPr lang="zh-CN" sz="2400" b="0" i="0" strike="noStrike" cap="none" spc="0" baseline="0">
              <a:solidFill>
                <a:srgbClr val="FFFFFF"/>
              </a:solidFill>
              <a:effectLst/>
            </a:endParaRPr>
          </a:p>
          <a:p>
            <a:r>
              <a:rPr lang="zh-CN" sz="2400" b="0" i="0" strike="noStrike" cap="none" spc="0" baseline="0">
                <a:solidFill>
                  <a:srgbClr val="FFFFFF"/>
                </a:solidFill>
                <a:effectLst/>
                <a:cs typeface="SimSun"/>
              </a:rPr>
              <a:t>公共或政府实体</a:t>
            </a:r>
            <a:endParaRPr lang="en-US" sz="2400"/>
          </a:p>
          <a:p>
            <a:r>
              <a:rPr lang="zh-CN" sz="2400" b="0" i="0" strike="noStrike" cap="none" spc="0" baseline="0">
                <a:solidFill>
                  <a:srgbClr val="FFFFFF"/>
                </a:solidFill>
                <a:effectLst/>
                <a:cs typeface="SimSun"/>
              </a:rPr>
              <a:t>家庭、朋友和邻居</a:t>
            </a:r>
            <a:r>
              <a:rPr lang="zh-CN" sz="2400" b="0" i="0" strike="noStrike" cap="none" spc="0" baseline="0">
                <a:solidFill>
                  <a:srgbClr val="FFFFFF"/>
                </a:solidFill>
                <a:effectLst/>
                <a:latin typeface="arial" panose="020B0604020202020204" pitchFamily="34" charset="0"/>
                <a:sym typeface="arial" panose="020B0604020202020204" pitchFamily="34" charset="0"/>
              </a:rPr>
              <a:t> (FFN) </a:t>
            </a:r>
            <a:r>
              <a:rPr lang="zh-CN" sz="2400" b="0" i="0" strike="noStrike" cap="none" spc="0" baseline="0">
                <a:solidFill>
                  <a:srgbClr val="FFFFFF"/>
                </a:solidFill>
                <a:effectLst/>
                <a:cs typeface="SimSun"/>
              </a:rPr>
              <a:t>计划或无许可的计划</a:t>
            </a:r>
            <a:endParaRPr lang="en-US" sz="2400"/>
          </a:p>
          <a:p>
            <a:r>
              <a:rPr lang="zh-CN" sz="2400" b="0" i="0" strike="noStrike" cap="none" spc="0" baseline="0">
                <a:solidFill>
                  <a:srgbClr val="FFFFFF"/>
                </a:solidFill>
                <a:effectLst/>
                <a:cs typeface="SimSun"/>
              </a:rPr>
              <a:t>不为来自低收入家庭的儿童提供服务的申请人</a:t>
            </a:r>
          </a:p>
          <a:p>
            <a:pPr>
              <a:buClr>
                <a:srgbClr val="FFFFFF"/>
              </a:buClr>
            </a:pPr>
            <a:r>
              <a:rPr lang="zh-CN" sz="2400" b="0" i="0" strike="noStrike" cap="none" spc="0" baseline="0">
                <a:solidFill>
                  <a:srgbClr val="FFFFFF"/>
                </a:solidFill>
                <a:effectLst/>
                <a:cs typeface="SimSun"/>
              </a:rPr>
              <a:t>不符合</a:t>
            </a:r>
            <a:r>
              <a:rPr lang="zh-CN" sz="2400" b="1" i="0" u="sng" strike="noStrike" cap="none" spc="0" baseline="0">
                <a:solidFill>
                  <a:srgbClr val="FFFFFF"/>
                </a:solidFill>
                <a:effectLst/>
                <a:cs typeface="SimSun"/>
              </a:rPr>
              <a:t>在</a:t>
            </a:r>
            <a:r>
              <a:rPr lang="zh-CN" sz="2400" b="0" i="0" strike="noStrike" cap="none" spc="0" baseline="0">
                <a:solidFill>
                  <a:srgbClr val="FFFFFF"/>
                </a:solidFill>
                <a:effectLst/>
                <a:latin typeface="arial" panose="020B0604020202020204" pitchFamily="34" charset="0"/>
                <a:sym typeface="arial" panose="020B0604020202020204" pitchFamily="34" charset="0"/>
              </a:rPr>
              <a:t> 2021 </a:t>
            </a:r>
            <a:r>
              <a:rPr lang="zh-CN" sz="2400" b="0" i="0" strike="noStrike" cap="none" spc="0" baseline="0">
                <a:solidFill>
                  <a:srgbClr val="FFFFFF"/>
                </a:solidFill>
                <a:effectLst/>
                <a:cs typeface="SimSun"/>
              </a:rPr>
              <a:t>年</a:t>
            </a:r>
            <a:r>
              <a:rPr lang="zh-CN" sz="2400" b="0" i="0" strike="noStrike" cap="none" spc="0" baseline="0">
                <a:solidFill>
                  <a:srgbClr val="FFFFFF"/>
                </a:solidFill>
                <a:effectLst/>
                <a:latin typeface="arial" panose="020B0604020202020204" pitchFamily="34" charset="0"/>
                <a:sym typeface="arial" panose="020B0604020202020204" pitchFamily="34" charset="0"/>
              </a:rPr>
              <a:t> 8 </a:t>
            </a:r>
            <a:r>
              <a:rPr lang="zh-CN" sz="2400" b="0" i="0" strike="noStrike" cap="none" spc="0" baseline="0">
                <a:solidFill>
                  <a:srgbClr val="FFFFFF"/>
                </a:solidFill>
                <a:effectLst/>
                <a:cs typeface="SimSun"/>
              </a:rPr>
              <a:t>月</a:t>
            </a:r>
            <a:r>
              <a:rPr lang="zh-CN" sz="2400" b="0" i="0" strike="noStrike" cap="none" spc="0" baseline="0">
                <a:solidFill>
                  <a:srgbClr val="FFFFFF"/>
                </a:solidFill>
                <a:effectLst/>
                <a:latin typeface="arial" panose="020B0604020202020204" pitchFamily="34" charset="0"/>
                <a:sym typeface="arial" panose="020B0604020202020204" pitchFamily="34" charset="0"/>
              </a:rPr>
              <a:t> 1 </a:t>
            </a:r>
            <a:r>
              <a:rPr lang="zh-CN" sz="2400" b="0" i="0" strike="noStrike" cap="none" spc="0" baseline="0">
                <a:solidFill>
                  <a:srgbClr val="FFFFFF"/>
                </a:solidFill>
                <a:effectLst/>
                <a:cs typeface="SimSun"/>
              </a:rPr>
              <a:t>日</a:t>
            </a:r>
            <a:r>
              <a:rPr lang="zh-CN" sz="2400" b="1" i="0" u="sng" strike="noStrike" cap="none" spc="0" baseline="0">
                <a:solidFill>
                  <a:srgbClr val="FFFFFF"/>
                </a:solidFill>
                <a:effectLst/>
                <a:uFill>
                  <a:solidFill>
                    <a:srgbClr val="FFFFFF"/>
                  </a:solidFill>
                </a:uFill>
                <a:cs typeface="SimSun"/>
              </a:rPr>
              <a:t>或之前</a:t>
            </a:r>
            <a:r>
              <a:rPr lang="zh-CN" sz="2400" b="0" i="0" strike="noStrike" cap="none" spc="0" baseline="0">
                <a:solidFill>
                  <a:srgbClr val="FFFFFF"/>
                </a:solidFill>
                <a:effectLst/>
                <a:cs typeface="SimSun"/>
              </a:rPr>
              <a:t>运营的经验和任职要求的申请人。 </a:t>
            </a:r>
            <a:endParaRPr lang="en-US" sz="2400"/>
          </a:p>
          <a:p>
            <a:r>
              <a:rPr lang="zh-CN" sz="2400" b="0" i="0" strike="noStrike" cap="none" spc="0" baseline="0">
                <a:solidFill>
                  <a:srgbClr val="FFFFFF"/>
                </a:solidFill>
                <a:effectLst/>
                <a:cs typeface="SimSun"/>
              </a:rPr>
              <a:t>已被暂停或取消资格，或者在拨款管理系统</a:t>
            </a:r>
            <a:r>
              <a:rPr lang="zh-CN" sz="2400" b="0" i="0" strike="noStrike" cap="none" spc="0" baseline="0">
                <a:solidFill>
                  <a:srgbClr val="FFFFFF"/>
                </a:solidFill>
                <a:effectLst/>
                <a:latin typeface="arial" panose="020B0604020202020204" pitchFamily="34" charset="0"/>
                <a:sym typeface="arial" panose="020B0604020202020204" pitchFamily="34" charset="0"/>
              </a:rPr>
              <a:t> (SAM) </a:t>
            </a:r>
            <a:r>
              <a:rPr lang="zh-CN" sz="2400" b="0" i="0" strike="noStrike" cap="none" spc="0" baseline="0">
                <a:solidFill>
                  <a:srgbClr val="FFFFFF"/>
                </a:solidFill>
                <a:effectLst/>
                <a:cs typeface="SimSun"/>
              </a:rPr>
              <a:t>网站上的联邦排除名单上的申请人</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组织</a:t>
            </a:r>
            <a:endParaRPr lang="en-US" sz="2400"/>
          </a:p>
        </p:txBody>
      </p:sp>
    </p:spTree>
    <p:extLst>
      <p:ext uri="{BB962C8B-B14F-4D97-AF65-F5344CB8AC3E}">
        <p14:creationId xmlns:p14="http://schemas.microsoft.com/office/powerpoint/2010/main" val="259699959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3B6B3-EAD4-4D74-AB72-8785B8AD902E}"/>
              </a:ext>
            </a:extLst>
          </p:cNvPr>
          <p:cNvSpPr>
            <a:spLocks noGrp="1"/>
          </p:cNvSpPr>
          <p:nvPr>
            <p:ph type="title"/>
          </p:nvPr>
        </p:nvSpPr>
        <p:spPr>
          <a:xfrm>
            <a:off x="838200" y="0"/>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不符合资格的申请人</a:t>
            </a:r>
            <a:r>
              <a:rPr lang="zh-CN" sz="3600" b="1" i="0" strike="noStrike" cap="none" spc="0" baseline="0">
                <a:solidFill>
                  <a:srgbClr val="FFFFFF"/>
                </a:solidFill>
                <a:effectLst/>
              </a:rPr>
              <a:t> (2)</a:t>
            </a:r>
            <a:endParaRPr lang="en-US" sz="3600"/>
          </a:p>
        </p:txBody>
      </p:sp>
      <p:sp>
        <p:nvSpPr>
          <p:cNvPr id="3" name="Content Placeholder 2">
            <a:extLst>
              <a:ext uri="{FF2B5EF4-FFF2-40B4-BE49-F238E27FC236}">
                <a16:creationId xmlns:a16="http://schemas.microsoft.com/office/drawing/2014/main" id="{FBA93D95-39DA-4D1F-869E-049A8AECECC2}"/>
              </a:ext>
            </a:extLst>
          </p:cNvPr>
          <p:cNvSpPr>
            <a:spLocks noGrp="1"/>
          </p:cNvSpPr>
          <p:nvPr>
            <p:ph idx="4294967295"/>
          </p:nvPr>
        </p:nvSpPr>
        <p:spPr>
          <a:xfrm>
            <a:off x="838200" y="1988290"/>
            <a:ext cx="10515600" cy="1415034"/>
          </a:xfrm>
        </p:spPr>
        <p:txBody>
          <a:bodyPr vert="horz" lIns="91440" tIns="45720" rIns="91440" bIns="45720" rtlCol="0" anchor="t">
            <a:spAutoFit/>
          </a:bodyPr>
          <a:lstStyle/>
          <a:p>
            <a:pPr>
              <a:spcBef>
                <a:spcPts val="600"/>
              </a:spcBef>
            </a:pPr>
            <a:r>
              <a:rPr lang="zh-CN" sz="3200" b="0" i="0" strike="noStrike" cap="none" spc="0" baseline="0">
                <a:solidFill>
                  <a:srgbClr val="FFFFFF"/>
                </a:solidFill>
                <a:effectLst/>
                <a:cs typeface="SimSun"/>
              </a:rPr>
              <a:t>符合“概述和说明”文件第</a:t>
            </a:r>
            <a:r>
              <a:rPr lang="zh-CN" sz="3200" b="0" i="0" strike="noStrike" cap="none" spc="0" baseline="0">
                <a:solidFill>
                  <a:srgbClr val="FFFFFF"/>
                </a:solidFill>
                <a:effectLst/>
                <a:latin typeface="arial" panose="020B0604020202020204" pitchFamily="34" charset="0"/>
                <a:sym typeface="arial" panose="020B0604020202020204" pitchFamily="34" charset="0"/>
              </a:rPr>
              <a:t> 4 </a:t>
            </a:r>
            <a:r>
              <a:rPr lang="zh-CN" sz="3200" b="0" i="0" strike="noStrike" cap="none" spc="0" baseline="0">
                <a:solidFill>
                  <a:srgbClr val="FFFFFF"/>
                </a:solidFill>
                <a:effectLst/>
                <a:cs typeface="SimSun"/>
              </a:rPr>
              <a:t>-</a:t>
            </a:r>
            <a:r>
              <a:rPr lang="zh-CN" sz="3200" b="0" i="0" strike="noStrike" cap="none" spc="0" baseline="0">
                <a:solidFill>
                  <a:srgbClr val="FFFFFF"/>
                </a:solidFill>
                <a:effectLst/>
                <a:latin typeface="arial" panose="020B0604020202020204" pitchFamily="34" charset="0"/>
                <a:sym typeface="arial" panose="020B0604020202020204" pitchFamily="34" charset="0"/>
              </a:rPr>
              <a:t> 5 </a:t>
            </a:r>
            <a:r>
              <a:rPr lang="zh-CN" sz="3200" b="0" i="0" strike="noStrike" cap="none" spc="0" baseline="0">
                <a:solidFill>
                  <a:srgbClr val="FFFFFF"/>
                </a:solidFill>
                <a:effectLst/>
                <a:cs typeface="SimSun"/>
              </a:rPr>
              <a:t>页“不符合资格的实体”部分所规定的任何条件的儿童保育与发展以及学前教育计划承包商。</a:t>
            </a:r>
          </a:p>
        </p:txBody>
      </p:sp>
    </p:spTree>
    <p:extLst>
      <p:ext uri="{BB962C8B-B14F-4D97-AF65-F5344CB8AC3E}">
        <p14:creationId xmlns:p14="http://schemas.microsoft.com/office/powerpoint/2010/main" val="533146359"/>
      </p:ext>
    </p:extLst>
  </p:cSld>
  <p:clrMapOvr>
    <a:masterClrMapping/>
  </p:clrMapOvr>
  <p:transition/>
  <p:extLst>
    <p:ext uri="{6950BFC3-D8DA-4A85-94F7-54DA5524770B}">
      <p188:commentRel xmlns="" xmlns:p188="http://schemas.microsoft.com/office/powerpoint/2018/8/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6ED4C-1552-4D97-8D78-4091FF836477}"/>
              </a:ext>
            </a:extLst>
          </p:cNvPr>
          <p:cNvSpPr>
            <a:spLocks noGrp="1"/>
          </p:cNvSpPr>
          <p:nvPr>
            <p:ph type="title"/>
          </p:nvPr>
        </p:nvSpPr>
        <p:spPr>
          <a:xfrm>
            <a:off x="838200" y="392421"/>
            <a:ext cx="10515600" cy="1325563"/>
          </a:xfrm>
        </p:spPr>
        <p:txBody>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符合条件的项目</a:t>
            </a:r>
          </a:p>
        </p:txBody>
      </p:sp>
      <p:sp>
        <p:nvSpPr>
          <p:cNvPr id="3" name="Content Placeholder 2">
            <a:extLst>
              <a:ext uri="{FF2B5EF4-FFF2-40B4-BE49-F238E27FC236}">
                <a16:creationId xmlns:a16="http://schemas.microsoft.com/office/drawing/2014/main" id="{2E935A50-1351-4801-ACA8-A21D629AA77E}"/>
              </a:ext>
            </a:extLst>
          </p:cNvPr>
          <p:cNvSpPr>
            <a:spLocks noGrp="1"/>
          </p:cNvSpPr>
          <p:nvPr>
            <p:ph idx="4294967295"/>
          </p:nvPr>
        </p:nvSpPr>
        <p:spPr>
          <a:xfrm>
            <a:off x="838200" y="1607259"/>
            <a:ext cx="10515600" cy="1376585"/>
          </a:xfrm>
        </p:spPr>
        <p:txBody>
          <a:bodyPr vert="horz" lIns="91440" tIns="45720" rIns="91440" bIns="45720" rtlCol="0" anchor="t">
            <a:spAutoFit/>
          </a:bodyPr>
          <a:lstStyle/>
          <a:p>
            <a:r>
              <a:rPr lang="zh-CN" sz="2800" b="0" i="0" strike="noStrike" cap="none" spc="0" baseline="0">
                <a:solidFill>
                  <a:srgbClr val="FFFFFF"/>
                </a:solidFill>
                <a:effectLst/>
                <a:cs typeface="SimSun"/>
              </a:rPr>
              <a:t>符合条件的项目必须位于加利福尼亚州，并服务于加利福尼亚州的儿童和家庭。</a:t>
            </a:r>
            <a:endParaRPr lang="en-US"/>
          </a:p>
          <a:p>
            <a:pPr>
              <a:buClr>
                <a:srgbClr val="FFFFFF"/>
              </a:buClr>
            </a:pPr>
            <a:r>
              <a:rPr lang="zh-CN" sz="2800" b="0" i="0" strike="noStrike" cap="none" spc="0" baseline="0">
                <a:solidFill>
                  <a:srgbClr val="FFFFFF"/>
                </a:solidFill>
                <a:effectLst/>
                <a:cs typeface="SimSun"/>
              </a:rPr>
              <a:t>为获得报销资格，项目必须在</a:t>
            </a:r>
            <a:r>
              <a:rPr lang="zh-CN" sz="2800" b="0" i="0" strike="noStrike" cap="none" spc="0" baseline="0">
                <a:solidFill>
                  <a:srgbClr val="FFFFFF"/>
                </a:solidFill>
                <a:effectLst/>
                <a:latin typeface="arial" panose="020B0604020202020204" pitchFamily="34" charset="0"/>
                <a:sym typeface="arial" panose="020B0604020202020204" pitchFamily="34" charset="0"/>
              </a:rPr>
              <a:t> 2021 </a:t>
            </a:r>
            <a:r>
              <a:rPr lang="zh-CN" sz="2800" b="0" i="0" strike="noStrike" cap="none" spc="0" baseline="0">
                <a:solidFill>
                  <a:srgbClr val="FFFFFF"/>
                </a:solidFill>
                <a:effectLst/>
                <a:cs typeface="SimSun"/>
              </a:rPr>
              <a:t>年</a:t>
            </a:r>
            <a:r>
              <a:rPr lang="zh-CN" sz="2800" b="0" i="0" strike="noStrike" cap="none" spc="0" baseline="0">
                <a:solidFill>
                  <a:srgbClr val="FFFFFF"/>
                </a:solidFill>
                <a:effectLst/>
                <a:latin typeface="arial" panose="020B0604020202020204" pitchFamily="34" charset="0"/>
                <a:sym typeface="arial" panose="020B0604020202020204" pitchFamily="34" charset="0"/>
              </a:rPr>
              <a:t> 8 </a:t>
            </a:r>
            <a:r>
              <a:rPr lang="zh-CN" sz="2800" b="0" i="0" strike="noStrike" cap="none" spc="0" baseline="0">
                <a:solidFill>
                  <a:srgbClr val="FFFFFF"/>
                </a:solidFill>
                <a:effectLst/>
                <a:cs typeface="SimSun"/>
              </a:rPr>
              <a:t>月</a:t>
            </a:r>
            <a:r>
              <a:rPr lang="zh-CN" sz="2800" b="0" i="0" strike="noStrike" cap="none" spc="0" baseline="0">
                <a:solidFill>
                  <a:srgbClr val="FFFFFF"/>
                </a:solidFill>
                <a:effectLst/>
                <a:latin typeface="arial" panose="020B0604020202020204" pitchFamily="34" charset="0"/>
                <a:sym typeface="arial" panose="020B0604020202020204" pitchFamily="34" charset="0"/>
              </a:rPr>
              <a:t> 1 </a:t>
            </a:r>
            <a:r>
              <a:rPr lang="zh-CN" sz="2800" b="0" i="0" strike="noStrike" cap="none" spc="0" baseline="0">
                <a:solidFill>
                  <a:srgbClr val="FFFFFF"/>
                </a:solidFill>
                <a:effectLst/>
                <a:cs typeface="SimSun"/>
              </a:rPr>
              <a:t>日或之后开始。</a:t>
            </a:r>
          </a:p>
        </p:txBody>
      </p:sp>
    </p:spTree>
    <p:extLst>
      <p:ext uri="{BB962C8B-B14F-4D97-AF65-F5344CB8AC3E}">
        <p14:creationId xmlns:p14="http://schemas.microsoft.com/office/powerpoint/2010/main" val="38832386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9F89F-ADAD-4572-8E9F-947A9A1600FA}"/>
              </a:ext>
            </a:extLst>
          </p:cNvPr>
          <p:cNvSpPr>
            <a:spLocks noGrp="1"/>
          </p:cNvSpPr>
          <p:nvPr>
            <p:ph type="title"/>
          </p:nvPr>
        </p:nvSpPr>
        <p:spPr/>
        <p:txBody>
          <a:bodyPr vert="horz" wrap="square" lIns="0" tIns="0" rIns="0" bIns="0" rtlCol="0" anchor="t">
            <a:spAutoFit/>
          </a:bodyPr>
          <a:lstStyle/>
          <a:p>
            <a:r>
              <a:rPr lang="en-US" sz="3600" b="1">
                <a:solidFill>
                  <a:srgbClr val="657495"/>
                </a:solidFill>
                <a:latin typeface="Arial"/>
                <a:cs typeface="Arial"/>
              </a:rPr>
              <a:t>English-Spanish-Cantonese Interpretation</a:t>
            </a:r>
          </a:p>
        </p:txBody>
      </p:sp>
      <p:sp>
        <p:nvSpPr>
          <p:cNvPr id="3" name="Text Placeholder 2">
            <a:extLst>
              <a:ext uri="{FF2B5EF4-FFF2-40B4-BE49-F238E27FC236}">
                <a16:creationId xmlns:a16="http://schemas.microsoft.com/office/drawing/2014/main" id="{3485BFE7-1C70-488D-9506-DC2CD9E75B1B}"/>
              </a:ext>
            </a:extLst>
          </p:cNvPr>
          <p:cNvSpPr>
            <a:spLocks noGrp="1"/>
          </p:cNvSpPr>
          <p:nvPr>
            <p:ph idx="1"/>
          </p:nvPr>
        </p:nvSpPr>
        <p:spPr>
          <a:xfrm>
            <a:off x="450166" y="1143977"/>
            <a:ext cx="11002108" cy="5348898"/>
          </a:xfrm>
        </p:spPr>
        <p:txBody>
          <a:bodyPr vert="horz" wrap="square" lIns="91440" tIns="45720" rIns="91440" bIns="45720" rtlCol="0" anchor="t">
            <a:spAutoFit/>
          </a:bodyPr>
          <a:lstStyle/>
          <a:p>
            <a:pPr marL="0" indent="0">
              <a:lnSpc>
                <a:spcPct val="100000"/>
              </a:lnSpc>
              <a:buNone/>
            </a:pPr>
            <a:r>
              <a:rPr lang="en-US">
                <a:solidFill>
                  <a:srgbClr val="657495"/>
                </a:solidFill>
                <a:latin typeface="Arial"/>
                <a:cs typeface="Arial"/>
              </a:rPr>
              <a:t>1. Click on the interpretation symbol in the meeting controls.</a:t>
            </a:r>
            <a:endParaRPr lang="en-US">
              <a:latin typeface="Arial"/>
              <a:cs typeface="Arial"/>
            </a:endParaRPr>
          </a:p>
          <a:p>
            <a:pPr>
              <a:lnSpc>
                <a:spcPct val="100000"/>
              </a:lnSpc>
              <a:buAutoNum type="arabicPeriod"/>
            </a:pPr>
            <a:endParaRPr lang="en-US" sz="2133">
              <a:solidFill>
                <a:schemeClr val="bg1"/>
              </a:solidFill>
              <a:latin typeface="Arial" panose="020B0604020202020204" pitchFamily="34" charset="0"/>
              <a:cs typeface="Arial" panose="020B0604020202020204" pitchFamily="34" charset="0"/>
            </a:endParaRPr>
          </a:p>
          <a:p>
            <a:pPr>
              <a:lnSpc>
                <a:spcPct val="100000"/>
              </a:lnSpc>
              <a:buAutoNum type="arabicPeriod"/>
            </a:pPr>
            <a:endParaRPr lang="en-US" sz="2133">
              <a:solidFill>
                <a:schemeClr val="bg1"/>
              </a:solidFill>
              <a:latin typeface="Arial" panose="020B0604020202020204" pitchFamily="34" charset="0"/>
              <a:cs typeface="Arial" panose="020B0604020202020204" pitchFamily="34" charset="0"/>
            </a:endParaRPr>
          </a:p>
          <a:p>
            <a:pPr>
              <a:lnSpc>
                <a:spcPct val="100000"/>
              </a:lnSpc>
              <a:buAutoNum type="arabicPeriod"/>
            </a:pPr>
            <a:endParaRPr lang="en-US" sz="900">
              <a:solidFill>
                <a:schemeClr val="bg1"/>
              </a:solidFill>
              <a:latin typeface="Arial" panose="020B0604020202020204" pitchFamily="34" charset="0"/>
              <a:cs typeface="Arial" panose="020B0604020202020204" pitchFamily="34" charset="0"/>
            </a:endParaRPr>
          </a:p>
          <a:p>
            <a:pPr marL="0" indent="0">
              <a:lnSpc>
                <a:spcPct val="100000"/>
              </a:lnSpc>
              <a:buNone/>
            </a:pPr>
            <a:r>
              <a:rPr lang="en-US">
                <a:solidFill>
                  <a:srgbClr val="657495"/>
                </a:solidFill>
                <a:latin typeface="Arial"/>
                <a:cs typeface="Arial"/>
              </a:rPr>
              <a:t>2.  Click the language that you would like to hear (we have Spanish and Cantonese interpretation available for this meeting).  </a:t>
            </a:r>
            <a:endParaRPr lang="en-US">
              <a:solidFill>
                <a:srgbClr val="657495"/>
              </a:solidFill>
              <a:latin typeface="Arial" panose="020B0604020202020204" pitchFamily="34" charset="0"/>
              <a:cs typeface="Arial" panose="020B0604020202020204" pitchFamily="34" charset="0"/>
            </a:endParaRPr>
          </a:p>
          <a:p>
            <a:pPr>
              <a:lnSpc>
                <a:spcPct val="100000"/>
              </a:lnSpc>
            </a:pPr>
            <a:endParaRPr lang="en-US" sz="2133">
              <a:solidFill>
                <a:srgbClr val="657495"/>
              </a:solidFill>
              <a:latin typeface="Arial" panose="020B0604020202020204" pitchFamily="34" charset="0"/>
              <a:cs typeface="Arial" panose="020B0604020202020204" pitchFamily="34" charset="0"/>
            </a:endParaRPr>
          </a:p>
          <a:p>
            <a:pPr>
              <a:lnSpc>
                <a:spcPct val="100000"/>
              </a:lnSpc>
            </a:pPr>
            <a:endParaRPr lang="en-US" sz="2133">
              <a:solidFill>
                <a:schemeClr val="bg1"/>
              </a:solidFill>
              <a:latin typeface="Arial" panose="020B0604020202020204" pitchFamily="34" charset="0"/>
              <a:cs typeface="Arial" panose="020B0604020202020204" pitchFamily="34" charset="0"/>
            </a:endParaRPr>
          </a:p>
          <a:p>
            <a:pPr>
              <a:lnSpc>
                <a:spcPct val="100000"/>
              </a:lnSpc>
            </a:pPr>
            <a:endParaRPr lang="en-US" sz="2133">
              <a:solidFill>
                <a:schemeClr val="bg1"/>
              </a:solidFill>
              <a:latin typeface="Arial" panose="020B0604020202020204" pitchFamily="34" charset="0"/>
              <a:cs typeface="Arial" panose="020B0604020202020204" pitchFamily="34" charset="0"/>
            </a:endParaRPr>
          </a:p>
          <a:p>
            <a:pPr>
              <a:lnSpc>
                <a:spcPct val="100000"/>
              </a:lnSpc>
            </a:pPr>
            <a:endParaRPr lang="en-US" sz="900">
              <a:solidFill>
                <a:schemeClr val="bg1"/>
              </a:solidFill>
              <a:latin typeface="Arial" panose="020B0604020202020204" pitchFamily="34" charset="0"/>
              <a:cs typeface="Arial" panose="020B0604020202020204" pitchFamily="34" charset="0"/>
            </a:endParaRPr>
          </a:p>
          <a:p>
            <a:pPr marL="0" indent="0">
              <a:lnSpc>
                <a:spcPct val="100000"/>
              </a:lnSpc>
              <a:buNone/>
            </a:pPr>
            <a:r>
              <a:rPr lang="en-US">
                <a:solidFill>
                  <a:srgbClr val="657495"/>
                </a:solidFill>
                <a:latin typeface="Arial"/>
                <a:cs typeface="Arial"/>
              </a:rPr>
              <a:t>3.  Optional: to hear only the interpreted language click “Mute Original Audio”</a:t>
            </a:r>
          </a:p>
        </p:txBody>
      </p:sp>
      <p:pic>
        <p:nvPicPr>
          <p:cNvPr id="4" name="Content Placeholder 4" descr="Screenshot of the webinar toolbar, indicating to select the fifth button labeled &quot;Interpretation&quot; for translation services.">
            <a:extLst>
              <a:ext uri="{FF2B5EF4-FFF2-40B4-BE49-F238E27FC236}">
                <a16:creationId xmlns:a16="http://schemas.microsoft.com/office/drawing/2014/main" id="{DDEFB5F5-216E-4D06-8F5F-02F86D8863FE}"/>
              </a:ext>
            </a:extLst>
          </p:cNvPr>
          <p:cNvPicPr>
            <a:picLocks noChangeAspect="1"/>
          </p:cNvPicPr>
          <p:nvPr/>
        </p:nvPicPr>
        <p:blipFill>
          <a:blip r:embed="rId3"/>
          <a:stretch>
            <a:fillRect/>
          </a:stretch>
        </p:blipFill>
        <p:spPr>
          <a:xfrm>
            <a:off x="2702558" y="1929027"/>
            <a:ext cx="5689600" cy="540513"/>
          </a:xfrm>
          <a:prstGeom prst="rect">
            <a:avLst/>
          </a:prstGeom>
          <a:effectLst>
            <a:outerShdw blurRad="406400" dist="317500" dir="5400000" sx="89000" sy="89000" rotWithShape="0">
              <a:prstClr val="black">
                <a:alpha val="15000"/>
              </a:prstClr>
            </a:outerShdw>
          </a:effectLst>
        </p:spPr>
      </p:pic>
      <p:pic>
        <p:nvPicPr>
          <p:cNvPr id="5" name="Picture 4" descr="Screenshot of the language translation options available. The options are: Off, English, Chinese, French, German, Mute Original Audio">
            <a:extLst>
              <a:ext uri="{FF2B5EF4-FFF2-40B4-BE49-F238E27FC236}">
                <a16:creationId xmlns:a16="http://schemas.microsoft.com/office/drawing/2014/main" id="{F7FA8FB1-A25A-4472-9085-6AA5FCC4789E}"/>
              </a:ext>
            </a:extLst>
          </p:cNvPr>
          <p:cNvPicPr>
            <a:picLocks noChangeAspect="1"/>
          </p:cNvPicPr>
          <p:nvPr/>
        </p:nvPicPr>
        <p:blipFill>
          <a:blip r:embed="rId4"/>
          <a:srcRect l="11527" t="36866" r="55100" b="12483"/>
          <a:stretch>
            <a:fillRect/>
          </a:stretch>
        </p:blipFill>
        <p:spPr>
          <a:xfrm>
            <a:off x="4768102" y="3974847"/>
            <a:ext cx="1558511" cy="1460667"/>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126936793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0DC9-510A-4FF3-9B29-C62C06C5269E}"/>
              </a:ext>
            </a:extLst>
          </p:cNvPr>
          <p:cNvSpPr>
            <a:spLocks noGrp="1"/>
          </p:cNvSpPr>
          <p:nvPr>
            <p:ph type="title"/>
          </p:nvPr>
        </p:nvSpPr>
        <p:spPr>
          <a:xfrm>
            <a:off x="838200" y="180306"/>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符合条件的项目</a:t>
            </a:r>
            <a:r>
              <a:rPr lang="zh-CN" sz="3600" b="1" i="0" strike="noStrike" cap="none" spc="0" baseline="0">
                <a:solidFill>
                  <a:srgbClr val="FFFFFF"/>
                </a:solidFill>
                <a:effectLst/>
              </a:rPr>
              <a:t> (2)</a:t>
            </a:r>
            <a:endParaRPr lang="en-US" sz="3600"/>
          </a:p>
        </p:txBody>
      </p:sp>
      <p:sp>
        <p:nvSpPr>
          <p:cNvPr id="3" name="Content Placeholder 2">
            <a:extLst>
              <a:ext uri="{FF2B5EF4-FFF2-40B4-BE49-F238E27FC236}">
                <a16:creationId xmlns:a16="http://schemas.microsoft.com/office/drawing/2014/main" id="{0E9C7627-1DB8-4784-B6C5-F9B007F46703}"/>
              </a:ext>
            </a:extLst>
          </p:cNvPr>
          <p:cNvSpPr>
            <a:spLocks noGrp="1"/>
          </p:cNvSpPr>
          <p:nvPr>
            <p:ph idx="4294967295"/>
          </p:nvPr>
        </p:nvSpPr>
        <p:spPr>
          <a:xfrm>
            <a:off x="838200" y="1363419"/>
            <a:ext cx="10515600" cy="2601802"/>
          </a:xfrm>
        </p:spPr>
        <p:txBody>
          <a:bodyPr vert="horz" lIns="91440" tIns="45720" rIns="91440" bIns="45720" rtlCol="0" anchor="t">
            <a:spAutoFit/>
          </a:bodyPr>
          <a:lstStyle/>
          <a:p>
            <a:r>
              <a:rPr lang="zh-CN" sz="2800" b="0" i="0" strike="noStrike" cap="none" spc="0" baseline="0">
                <a:solidFill>
                  <a:srgbClr val="FFFFFF"/>
                </a:solidFill>
                <a:effectLst/>
                <a:cs typeface="SimSun"/>
              </a:rPr>
              <a:t>建设新的儿童保育与发展及学前教育设施来提高容纳能力或恢复因州或联邦宣布的灾难而失去的容纳能力。</a:t>
            </a:r>
          </a:p>
          <a:p>
            <a:pPr>
              <a:buClr>
                <a:srgbClr val="FFFFFF"/>
              </a:buClr>
            </a:pPr>
            <a:r>
              <a:rPr lang="zh-CN" sz="2800" b="0" i="0" strike="noStrike" cap="none" spc="0" baseline="0">
                <a:solidFill>
                  <a:srgbClr val="FFFFFF"/>
                </a:solidFill>
                <a:effectLst/>
                <a:cs typeface="SimSun"/>
              </a:rPr>
              <a:t>改造现有的儿童保育与发展及学前教育设施来提高容纳能力（招收更多儿童）或恢复因州或联邦宣布的灾难而失去的容纳能力（招收与灾难发生前相同或大致相当的儿童数量）。</a:t>
            </a:r>
          </a:p>
          <a:p>
            <a:pPr lvl="2">
              <a:buClr>
                <a:srgbClr val="FFFFFF"/>
              </a:buClr>
            </a:pPr>
            <a:endParaRPr lang="en-US"/>
          </a:p>
        </p:txBody>
      </p:sp>
    </p:spTree>
    <p:extLst>
      <p:ext uri="{BB962C8B-B14F-4D97-AF65-F5344CB8AC3E}">
        <p14:creationId xmlns:p14="http://schemas.microsoft.com/office/powerpoint/2010/main" val="45418484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752E6-F30E-FB29-25B7-D6B92E76DC85}"/>
              </a:ext>
            </a:extLst>
          </p:cNvPr>
          <p:cNvSpPr>
            <a:spLocks noGrp="1"/>
          </p:cNvSpPr>
          <p:nvPr>
            <p:ph type="title"/>
          </p:nvPr>
        </p:nvSpPr>
        <p:spPr/>
        <p:txBody>
          <a:bodyPr/>
          <a:lstStyle/>
          <a:p>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特别针对</a:t>
            </a:r>
            <a:r>
              <a:rPr lang="zh-CN" sz="3600" b="1" i="0" strike="noStrike" cap="none" spc="0" baseline="0">
                <a:solidFill>
                  <a:srgbClr val="FFFFFF"/>
                </a:solidFill>
                <a:effectLst/>
              </a:rPr>
              <a:t> FCCH </a:t>
            </a: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的项目</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77A43EBC-6C35-0D1E-2EE8-1B5B951B85BE}"/>
              </a:ext>
            </a:extLst>
          </p:cNvPr>
          <p:cNvSpPr>
            <a:spLocks noGrp="1"/>
          </p:cNvSpPr>
          <p:nvPr>
            <p:ph idx="1"/>
          </p:nvPr>
        </p:nvSpPr>
        <p:spPr>
          <a:xfrm>
            <a:off x="838200" y="1608800"/>
            <a:ext cx="10515600" cy="3674158"/>
          </a:xfrm>
        </p:spPr>
        <p:txBody>
          <a:bodyPr vert="horz" lIns="91440" tIns="45720" rIns="91440" bIns="45720" rtlCol="0" anchor="t">
            <a:noAutofit/>
          </a:bodyPr>
          <a:lstStyle/>
          <a:p>
            <a:r>
              <a:rPr lang="zh-CN" sz="2800" b="0" i="0" strike="noStrike" cap="none" spc="0" baseline="0">
                <a:solidFill>
                  <a:srgbClr val="FFFFFF"/>
                </a:solidFill>
                <a:effectLst/>
                <a:cs typeface="SimSun"/>
              </a:rPr>
              <a:t>一系列旨在</a:t>
            </a:r>
            <a:r>
              <a:rPr lang="zh-CN" sz="2800" b="0" i="1" strike="noStrike" cap="none" spc="0" baseline="0">
                <a:solidFill>
                  <a:srgbClr val="FFFFFF"/>
                </a:solidFill>
                <a:effectLst/>
                <a:cs typeface="SimSun"/>
              </a:rPr>
              <a:t>扩大容纳能力</a:t>
            </a:r>
            <a:r>
              <a:rPr lang="zh-CN" sz="2800" b="0" i="0" strike="noStrike" cap="none" spc="0" baseline="0">
                <a:solidFill>
                  <a:srgbClr val="FFFFFF"/>
                </a:solidFill>
                <a:effectLst/>
                <a:cs typeface="SimSun"/>
              </a:rPr>
              <a:t>的项目</a:t>
            </a:r>
            <a:endParaRPr lang="en-US" i="1"/>
          </a:p>
          <a:p>
            <a:pPr lvl="1">
              <a:buClr>
                <a:srgbClr val="FFFFFF"/>
              </a:buClr>
            </a:pPr>
            <a:r>
              <a:rPr lang="zh-CN" sz="2400" b="0" i="0" strike="noStrike" cap="none" spc="0" baseline="0">
                <a:solidFill>
                  <a:srgbClr val="FFFFFF"/>
                </a:solidFill>
                <a:effectLst/>
                <a:cs typeface="SimSun"/>
              </a:rPr>
              <a:t>请参阅</a:t>
            </a:r>
            <a:r>
              <a:rPr lang="zh-CN" sz="2400" b="0" i="0" strike="noStrike" cap="none" spc="0" baseline="0">
                <a:solidFill>
                  <a:srgbClr val="FFFFFF"/>
                </a:solidFill>
                <a:effectLst/>
                <a:latin typeface="arial" panose="020B0604020202020204" pitchFamily="34" charset="0"/>
                <a:sym typeface="arial" panose="020B0604020202020204" pitchFamily="34" charset="0"/>
              </a:rPr>
              <a:t> IGP</a:t>
            </a:r>
            <a:r>
              <a:rPr lang="zh-CN" sz="2400" b="0" i="0" strike="noStrike" cap="none" spc="0" baseline="0">
                <a:solidFill>
                  <a:srgbClr val="FFFFFF"/>
                </a:solidFill>
                <a:effectLst/>
                <a:cs typeface="SimSun"/>
              </a:rPr>
              <a:t>-</a:t>
            </a:r>
            <a:r>
              <a:rPr lang="zh-CN" sz="2400" b="0" i="0" strike="noStrike" cap="none" spc="0" baseline="0">
                <a:solidFill>
                  <a:srgbClr val="FFFFFF"/>
                </a:solidFill>
                <a:effectLst/>
                <a:latin typeface="arial" panose="020B0604020202020204" pitchFamily="34" charset="0"/>
                <a:sym typeface="arial" panose="020B0604020202020204" pitchFamily="34" charset="0"/>
              </a:rPr>
              <a:t>NCMR RFA </a:t>
            </a:r>
            <a:r>
              <a:rPr lang="zh-CN" sz="2400" b="0" i="0" strike="noStrike" cap="none" spc="0" baseline="0">
                <a:solidFill>
                  <a:srgbClr val="FFFFFF"/>
                </a:solidFill>
                <a:effectLst/>
                <a:cs typeface="SimSun"/>
              </a:rPr>
              <a:t>附录</a:t>
            </a:r>
            <a:r>
              <a:rPr lang="zh-CN" sz="2400" b="0" i="0" strike="noStrike" cap="none" spc="0" baseline="0">
                <a:solidFill>
                  <a:srgbClr val="FFFFFF"/>
                </a:solidFill>
                <a:effectLst/>
                <a:latin typeface="arial" panose="020B0604020202020204" pitchFamily="34" charset="0"/>
                <a:sym typeface="arial" panose="020B0604020202020204" pitchFamily="34" charset="0"/>
              </a:rPr>
              <a:t> A </a:t>
            </a:r>
            <a:r>
              <a:rPr lang="zh-CN" sz="2400" b="0" i="0" strike="noStrike" cap="none" spc="0" baseline="0">
                <a:solidFill>
                  <a:srgbClr val="FFFFFF"/>
                </a:solidFill>
                <a:effectLst/>
                <a:cs typeface="SimSun"/>
              </a:rPr>
              <a:t>中对“容纳能力”的定义：关键术语和首字母缩略词</a:t>
            </a:r>
          </a:p>
          <a:p>
            <a:pPr>
              <a:buClr>
                <a:srgbClr val="FFFFFF"/>
              </a:buClr>
            </a:pPr>
            <a:r>
              <a:rPr lang="zh-CN" sz="2800" b="0" i="0" strike="noStrike" cap="none" spc="0" baseline="0">
                <a:solidFill>
                  <a:srgbClr val="FFFFFF"/>
                </a:solidFill>
                <a:effectLst/>
                <a:cs typeface="SimSun"/>
              </a:rPr>
              <a:t>从小型</a:t>
            </a:r>
            <a:r>
              <a:rPr lang="zh-CN" sz="2800" b="0" i="0" strike="noStrike" cap="none" spc="0" baseline="0">
                <a:solidFill>
                  <a:srgbClr val="FFFFFF"/>
                </a:solidFill>
                <a:effectLst/>
                <a:latin typeface="arial" panose="020B0604020202020204" pitchFamily="34" charset="0"/>
                <a:sym typeface="arial" panose="020B0604020202020204" pitchFamily="34" charset="0"/>
              </a:rPr>
              <a:t> FCCH </a:t>
            </a:r>
            <a:r>
              <a:rPr lang="zh-CN" sz="2800" b="0" i="0" strike="noStrike" cap="none" spc="0" baseline="0">
                <a:solidFill>
                  <a:srgbClr val="FFFFFF"/>
                </a:solidFill>
                <a:effectLst/>
                <a:cs typeface="SimSun"/>
              </a:rPr>
              <a:t>扩大为大型</a:t>
            </a:r>
            <a:r>
              <a:rPr lang="zh-CN" sz="2800" b="0" i="0" strike="noStrike" cap="none" spc="0" baseline="0">
                <a:solidFill>
                  <a:srgbClr val="FFFFFF"/>
                </a:solidFill>
                <a:effectLst/>
                <a:latin typeface="arial" panose="020B0604020202020204" pitchFamily="34" charset="0"/>
                <a:sym typeface="arial" panose="020B0604020202020204" pitchFamily="34" charset="0"/>
              </a:rPr>
              <a:t> FCCH</a:t>
            </a:r>
            <a:endParaRPr lang="en-US"/>
          </a:p>
          <a:p>
            <a:pPr lvl="1">
              <a:buClr>
                <a:srgbClr val="FFFFFF"/>
              </a:buClr>
            </a:pPr>
            <a:r>
              <a:rPr lang="zh-CN" sz="2400" b="0" i="0" strike="noStrike" cap="none" spc="0" baseline="0">
                <a:solidFill>
                  <a:srgbClr val="FFFFFF"/>
                </a:solidFill>
                <a:effectLst/>
                <a:cs typeface="SimSun"/>
              </a:rPr>
              <a:t>请参阅《健康与安全法》</a:t>
            </a:r>
            <a:r>
              <a:rPr lang="zh-CN" sz="2400" b="0" i="0" strike="noStrike" cap="none" spc="0" baseline="0">
                <a:solidFill>
                  <a:srgbClr val="FFFFFF"/>
                </a:solidFill>
                <a:effectLst/>
                <a:latin typeface="arial" panose="020B0604020202020204" pitchFamily="34" charset="0"/>
                <a:sym typeface="arial" panose="020B0604020202020204" pitchFamily="34" charset="0"/>
              </a:rPr>
              <a:t>(HSC) </a:t>
            </a:r>
            <a:r>
              <a:rPr lang="zh-CN" sz="2400" b="0" i="0" strike="noStrike" cap="none" spc="0" baseline="0">
                <a:solidFill>
                  <a:srgbClr val="FFFFFF"/>
                </a:solidFill>
                <a:effectLst/>
                <a:cs typeface="SimSun"/>
              </a:rPr>
              <a:t>第</a:t>
            </a:r>
            <a:r>
              <a:rPr lang="zh-CN" sz="2400" b="0" i="0" strike="noStrike" cap="none" spc="0" baseline="0">
                <a:solidFill>
                  <a:srgbClr val="FFFFFF"/>
                </a:solidFill>
                <a:effectLst/>
                <a:latin typeface="arial" panose="020B0604020202020204" pitchFamily="34" charset="0"/>
                <a:sym typeface="arial" panose="020B0604020202020204" pitchFamily="34" charset="0"/>
              </a:rPr>
              <a:t> 1596.803 </a:t>
            </a:r>
            <a:r>
              <a:rPr lang="zh-CN" sz="2400" b="0" i="0" strike="noStrike" cap="none" spc="0" baseline="0">
                <a:solidFill>
                  <a:srgbClr val="FFFFFF"/>
                </a:solidFill>
                <a:effectLst/>
                <a:cs typeface="SimSun"/>
              </a:rPr>
              <a:t>节，查看小型和大型</a:t>
            </a:r>
            <a:r>
              <a:rPr lang="zh-CN" sz="2400" b="0" i="0" strike="noStrike" cap="none" spc="0" baseline="0">
                <a:solidFill>
                  <a:srgbClr val="FFFFFF"/>
                </a:solidFill>
                <a:effectLst/>
                <a:latin typeface="arial" panose="020B0604020202020204" pitchFamily="34" charset="0"/>
                <a:sym typeface="arial" panose="020B0604020202020204" pitchFamily="34" charset="0"/>
              </a:rPr>
              <a:t> FCCH </a:t>
            </a:r>
            <a:r>
              <a:rPr lang="zh-CN" sz="2400" b="0" i="0" strike="noStrike" cap="none" spc="0" baseline="0">
                <a:solidFill>
                  <a:srgbClr val="FFFFFF"/>
                </a:solidFill>
                <a:effectLst/>
                <a:cs typeface="SimSun"/>
              </a:rPr>
              <a:t>的容纳能力限制</a:t>
            </a:r>
          </a:p>
          <a:p>
            <a:pPr>
              <a:buClr>
                <a:srgbClr val="FFFFFF"/>
              </a:buClr>
            </a:pPr>
            <a:r>
              <a:rPr lang="zh-CN" sz="2800" b="0" i="0" strike="noStrike" cap="none" spc="0" baseline="0">
                <a:solidFill>
                  <a:srgbClr val="FFFFFF"/>
                </a:solidFill>
                <a:effectLst/>
                <a:cs typeface="SimSun"/>
              </a:rPr>
              <a:t>小型和大型</a:t>
            </a:r>
            <a:r>
              <a:rPr lang="zh-CN" sz="2800" b="0" i="0" strike="noStrike" cap="none" spc="0" baseline="0">
                <a:solidFill>
                  <a:srgbClr val="FFFFFF"/>
                </a:solidFill>
                <a:effectLst/>
                <a:latin typeface="arial" panose="020B0604020202020204" pitchFamily="34" charset="0"/>
                <a:sym typeface="arial" panose="020B0604020202020204" pitchFamily="34" charset="0"/>
              </a:rPr>
              <a:t> FCCH</a:t>
            </a:r>
            <a:r>
              <a:rPr lang="zh-CN" sz="2800" b="0" i="0" strike="noStrike" cap="none" spc="0" baseline="0">
                <a:solidFill>
                  <a:srgbClr val="FFFFFF"/>
                </a:solidFill>
                <a:effectLst/>
                <a:cs typeface="SimSun"/>
              </a:rPr>
              <a:t>：恢复因州或联邦政府宣布的灾难而失去的容纳能力</a:t>
            </a:r>
            <a:endParaRPr lang="en-US"/>
          </a:p>
        </p:txBody>
      </p:sp>
    </p:spTree>
    <p:extLst>
      <p:ext uri="{BB962C8B-B14F-4D97-AF65-F5344CB8AC3E}">
        <p14:creationId xmlns:p14="http://schemas.microsoft.com/office/powerpoint/2010/main" val="323981824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7DCAB7A-40A1-4840-9AB7-0796A2798B07}"/>
              </a:ext>
            </a:extLst>
          </p:cNvPr>
          <p:cNvSpPr>
            <a:spLocks noGrp="1"/>
          </p:cNvSpPr>
          <p:nvPr>
            <p:ph type="title"/>
          </p:nvPr>
        </p:nvSpPr>
        <p:spPr>
          <a:xfrm>
            <a:off x="838200" y="634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拨款标准</a:t>
            </a:r>
          </a:p>
        </p:txBody>
      </p:sp>
      <p:sp>
        <p:nvSpPr>
          <p:cNvPr id="3" name="Content Placeholder 2">
            <a:extLst>
              <a:ext uri="{FF2B5EF4-FFF2-40B4-BE49-F238E27FC236}">
                <a16:creationId xmlns:a16="http://schemas.microsoft.com/office/drawing/2014/main" id="{8AD788CD-E833-43A9-A77E-6C553CCA475B}"/>
              </a:ext>
            </a:extLst>
          </p:cNvPr>
          <p:cNvSpPr>
            <a:spLocks noGrp="1"/>
          </p:cNvSpPr>
          <p:nvPr>
            <p:ph idx="4294967295"/>
          </p:nvPr>
        </p:nvSpPr>
        <p:spPr>
          <a:xfrm>
            <a:off x="838200" y="1093423"/>
            <a:ext cx="10515600" cy="4060918"/>
          </a:xfrm>
        </p:spPr>
        <p:txBody>
          <a:bodyPr vert="horz" lIns="91440" tIns="45720" rIns="91440" bIns="45720" rtlCol="0" anchor="t">
            <a:spAutoFit/>
          </a:bodyPr>
          <a:lstStyle/>
          <a:p>
            <a:r>
              <a:rPr lang="zh-CN" sz="2800" b="0" i="0" strike="noStrike" cap="none" spc="0" baseline="0">
                <a:solidFill>
                  <a:srgbClr val="FFFFFF"/>
                </a:solidFill>
                <a:effectLst/>
                <a:cs typeface="SimSun"/>
              </a:rPr>
              <a:t>申请人必须证明以下事项：</a:t>
            </a:r>
            <a:endParaRPr lang="en-US"/>
          </a:p>
          <a:p>
            <a:pPr lvl="1">
              <a:buClr>
                <a:srgbClr val="FFFFFF"/>
              </a:buClr>
            </a:pPr>
            <a:r>
              <a:rPr lang="zh-CN" sz="2400" b="0" i="0" strike="noStrike" cap="none" spc="0" baseline="0">
                <a:solidFill>
                  <a:srgbClr val="FFFFFF"/>
                </a:solidFill>
                <a:effectLst/>
                <a:cs typeface="SimSun"/>
              </a:rPr>
              <a:t>拨款资金对实施或完成项目而言是必要的；</a:t>
            </a:r>
            <a:endParaRPr lang="en-US"/>
          </a:p>
          <a:p>
            <a:pPr lvl="1">
              <a:buClr>
                <a:srgbClr val="FFFFFF"/>
              </a:buClr>
            </a:pPr>
            <a:r>
              <a:rPr lang="zh-CN" sz="2400" b="0" i="0" strike="noStrike" cap="none" spc="0" baseline="0">
                <a:solidFill>
                  <a:srgbClr val="FFFFFF"/>
                </a:solidFill>
                <a:effectLst/>
                <a:cs typeface="SimSun"/>
              </a:rPr>
              <a:t>申请人有证据证明在整个资助期限内对现场进行控制。</a:t>
            </a:r>
          </a:p>
          <a:p>
            <a:pPr lvl="1">
              <a:buClr>
                <a:srgbClr val="FFFFFF"/>
              </a:buClr>
            </a:pPr>
            <a:r>
              <a:rPr lang="zh-CN" sz="2400" b="0" i="0" strike="noStrike" cap="none" spc="0" baseline="0">
                <a:solidFill>
                  <a:srgbClr val="FFFFFF"/>
                </a:solidFill>
                <a:effectLst/>
                <a:cs typeface="SimSun"/>
              </a:rPr>
              <a:t>可在发放拨款后合理的时间范围内开始施工，开工时间不得晚于</a:t>
            </a:r>
            <a:r>
              <a:rPr lang="zh-CN" sz="2400" b="0" i="0" strike="noStrike" cap="none" spc="0" baseline="0">
                <a:solidFill>
                  <a:srgbClr val="FFFFFF"/>
                </a:solidFill>
                <a:effectLst/>
                <a:latin typeface="arial" panose="020B0604020202020204" pitchFamily="34" charset="0"/>
                <a:sym typeface="arial" panose="020B0604020202020204" pitchFamily="34" charset="0"/>
              </a:rPr>
              <a:t> 2028 </a:t>
            </a:r>
            <a:r>
              <a:rPr lang="zh-CN" sz="2400" b="0" i="0" strike="noStrike" cap="none" spc="0" baseline="0">
                <a:solidFill>
                  <a:srgbClr val="FFFFFF"/>
                </a:solidFill>
                <a:effectLst/>
                <a:cs typeface="SimSun"/>
              </a:rPr>
              <a:t>年</a:t>
            </a:r>
            <a:r>
              <a:rPr lang="zh-CN" sz="2400" b="0" i="0" strike="noStrike" cap="none" spc="0" baseline="0">
                <a:solidFill>
                  <a:srgbClr val="FFFFFF"/>
                </a:solidFill>
                <a:effectLst/>
                <a:latin typeface="arial" panose="020B0604020202020204" pitchFamily="34" charset="0"/>
                <a:sym typeface="arial" panose="020B0604020202020204" pitchFamily="34" charset="0"/>
              </a:rPr>
              <a:t> 6 </a:t>
            </a:r>
            <a:r>
              <a:rPr lang="zh-CN" sz="2400" b="0" i="0" strike="noStrike" cap="none" spc="0" baseline="0">
                <a:solidFill>
                  <a:srgbClr val="FFFFFF"/>
                </a:solidFill>
                <a:effectLst/>
                <a:cs typeface="SimSun"/>
              </a:rPr>
              <a:t>月</a:t>
            </a:r>
            <a:r>
              <a:rPr lang="zh-CN" sz="2400" b="0" i="0" strike="noStrike" cap="none" spc="0" baseline="0">
                <a:solidFill>
                  <a:srgbClr val="FFFFFF"/>
                </a:solidFill>
                <a:effectLst/>
                <a:latin typeface="arial" panose="020B0604020202020204" pitchFamily="34" charset="0"/>
                <a:sym typeface="arial" panose="020B0604020202020204" pitchFamily="34" charset="0"/>
              </a:rPr>
              <a:t> 30 </a:t>
            </a:r>
            <a:r>
              <a:rPr lang="zh-CN" sz="2400" b="0" i="0" strike="noStrike" cap="none" spc="0" baseline="0">
                <a:solidFill>
                  <a:srgbClr val="FFFFFF"/>
                </a:solidFill>
                <a:effectLst/>
                <a:cs typeface="SimSun"/>
              </a:rPr>
              <a:t>日；</a:t>
            </a:r>
          </a:p>
          <a:p>
            <a:pPr lvl="1">
              <a:buClr>
                <a:srgbClr val="FFFFFF"/>
              </a:buClr>
            </a:pPr>
            <a:r>
              <a:rPr lang="zh-CN" sz="2400" b="0" i="0" strike="noStrike" cap="none" spc="0" baseline="0">
                <a:solidFill>
                  <a:srgbClr val="FFFFFF"/>
                </a:solidFill>
                <a:effectLst/>
                <a:cs typeface="SimSun"/>
              </a:rPr>
              <a:t>申请人财务状况稳定；</a:t>
            </a:r>
          </a:p>
          <a:p>
            <a:pPr lvl="1">
              <a:buClr>
                <a:srgbClr val="FFFFFF"/>
              </a:buClr>
            </a:pPr>
            <a:r>
              <a:rPr lang="zh-CN" sz="2400" b="0" i="0" strike="noStrike" cap="none" spc="0" baseline="0">
                <a:solidFill>
                  <a:srgbClr val="FFFFFF"/>
                </a:solidFill>
                <a:effectLst/>
                <a:cs typeface="SimSun"/>
              </a:rPr>
              <a:t>获得了合理的投标，以及拟议项目的所有必要的批准和许可（如适用）。</a:t>
            </a:r>
            <a:endParaRPr lang="en-US" baseline="30000">
              <a:cs typeface="Arial"/>
            </a:endParaRPr>
          </a:p>
          <a:p>
            <a:pPr lvl="1">
              <a:buClr>
                <a:srgbClr val="FFFFFF"/>
              </a:buClr>
            </a:pPr>
            <a:r>
              <a:rPr lang="zh-CN" sz="2400" b="0" i="0" strike="noStrike" cap="none" spc="0" baseline="0">
                <a:solidFill>
                  <a:srgbClr val="FFFFFF"/>
                </a:solidFill>
                <a:effectLst/>
                <a:cs typeface="SimSun"/>
              </a:rPr>
              <a:t>承诺至少</a:t>
            </a:r>
            <a:r>
              <a:rPr lang="zh-CN" sz="2400" b="0" i="0" strike="noStrike" cap="none" spc="0" baseline="0">
                <a:solidFill>
                  <a:srgbClr val="FFFFFF"/>
                </a:solidFill>
                <a:effectLst/>
                <a:latin typeface="arial" panose="020B0604020202020204" pitchFamily="34" charset="0"/>
                <a:sym typeface="arial" panose="020B0604020202020204" pitchFamily="34" charset="0"/>
              </a:rPr>
              <a:t> 10% </a:t>
            </a:r>
            <a:r>
              <a:rPr lang="zh-CN" sz="2400" b="0" i="0" strike="noStrike" cap="none" spc="0" baseline="0">
                <a:solidFill>
                  <a:srgbClr val="FFFFFF"/>
                </a:solidFill>
                <a:effectLst/>
                <a:cs typeface="SimSun"/>
              </a:rPr>
              <a:t>的对等资金</a:t>
            </a:r>
          </a:p>
          <a:p>
            <a:pPr>
              <a:buClr>
                <a:srgbClr val="FFFFFF"/>
              </a:buClr>
            </a:pPr>
            <a:endParaRPr lang="en-US">
              <a:latin typeface="Arial"/>
              <a:cs typeface="Arial"/>
            </a:endParaRPr>
          </a:p>
        </p:txBody>
      </p:sp>
    </p:spTree>
    <p:extLst>
      <p:ext uri="{BB962C8B-B14F-4D97-AF65-F5344CB8AC3E}">
        <p14:creationId xmlns:p14="http://schemas.microsoft.com/office/powerpoint/2010/main" val="288751117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发放金额</a:t>
            </a:r>
          </a:p>
        </p:txBody>
      </p:sp>
      <p:sp>
        <p:nvSpPr>
          <p:cNvPr id="3" name="Content Placeholder 2">
            <a:extLst>
              <a:ext uri="{FF2B5EF4-FFF2-40B4-BE49-F238E27FC236}">
                <a16:creationId xmlns:a16="http://schemas.microsoft.com/office/drawing/2014/main" id="{DA73CE30-66B4-4E30-9576-91953F6B4DE6}"/>
              </a:ext>
            </a:extLst>
          </p:cNvPr>
          <p:cNvSpPr>
            <a:spLocks noGrp="1"/>
          </p:cNvSpPr>
          <p:nvPr>
            <p:ph idx="4294967295"/>
          </p:nvPr>
        </p:nvSpPr>
        <p:spPr>
          <a:xfrm>
            <a:off x="838200" y="1478305"/>
            <a:ext cx="10515600" cy="3783647"/>
          </a:xfrm>
        </p:spPr>
        <p:txBody>
          <a:bodyPr vert="horz" lIns="91440" tIns="45720" rIns="91440" bIns="45720" rtlCol="0" anchor="t">
            <a:spAutoFit/>
          </a:bodyPr>
          <a:lstStyle/>
          <a:p>
            <a:pPr>
              <a:buClr>
                <a:srgbClr val="FFFFFF"/>
              </a:buClr>
            </a:pPr>
            <a:r>
              <a:rPr lang="zh-CN" sz="2400" b="0" i="0" strike="noStrike" cap="none" spc="0" baseline="0">
                <a:solidFill>
                  <a:srgbClr val="FFFFFF"/>
                </a:solidFill>
                <a:effectLst/>
                <a:cs typeface="SimSun"/>
              </a:rPr>
              <a:t>由</a:t>
            </a:r>
            <a:r>
              <a:rPr lang="zh-CN" sz="2400" b="0" i="0" strike="noStrike" cap="none" spc="0" baseline="0">
                <a:solidFill>
                  <a:srgbClr val="FFFFFF"/>
                </a:solidFill>
                <a:effectLst/>
                <a:latin typeface="arial" panose="020B0604020202020204" pitchFamily="34" charset="0"/>
                <a:sym typeface="arial" panose="020B0604020202020204" pitchFamily="34" charset="0"/>
              </a:rPr>
              <a:t> CDSS </a:t>
            </a:r>
            <a:r>
              <a:rPr lang="zh-CN" sz="2400" b="0" i="0" strike="noStrike" cap="none" spc="0" baseline="0">
                <a:solidFill>
                  <a:srgbClr val="FFFFFF"/>
                </a:solidFill>
                <a:effectLst/>
                <a:cs typeface="SimSun"/>
              </a:rPr>
              <a:t>自行决定发放金额，基于但不限于以下因素：</a:t>
            </a:r>
            <a:endParaRPr lang="en-US" sz="2400"/>
          </a:p>
          <a:p>
            <a:pPr lvl="1"/>
            <a:r>
              <a:rPr lang="zh-CN" sz="2200" b="0" i="0" strike="noStrike" cap="none" spc="0" baseline="0">
                <a:solidFill>
                  <a:srgbClr val="FFFFFF"/>
                </a:solidFill>
                <a:effectLst/>
                <a:cs typeface="SimSun"/>
              </a:rPr>
              <a:t>每个项目的范围。 </a:t>
            </a:r>
            <a:endParaRPr lang="en-US" sz="2200"/>
          </a:p>
          <a:p>
            <a:pPr lvl="1"/>
            <a:r>
              <a:rPr lang="zh-CN" sz="2200" b="0" i="0" strike="noStrike" cap="none" spc="0" baseline="0">
                <a:solidFill>
                  <a:srgbClr val="FFFFFF"/>
                </a:solidFill>
                <a:effectLst/>
                <a:cs typeface="SimSun"/>
              </a:rPr>
              <a:t>区域费用。 </a:t>
            </a:r>
            <a:endParaRPr lang="en-US" sz="2200"/>
          </a:p>
          <a:p>
            <a:pPr lvl="1"/>
            <a:r>
              <a:rPr lang="zh-CN" sz="2200" b="0" i="0" strike="noStrike" cap="none" spc="0" baseline="0">
                <a:solidFill>
                  <a:srgbClr val="FFFFFF"/>
                </a:solidFill>
                <a:effectLst/>
                <a:cs typeface="SimSun"/>
              </a:rPr>
              <a:t>采用通用设计来提供包容的环境。</a:t>
            </a:r>
          </a:p>
          <a:p>
            <a:pPr lvl="1"/>
            <a:r>
              <a:rPr lang="zh-CN" sz="2200" b="0" i="0" strike="noStrike" cap="none" spc="0" baseline="0">
                <a:solidFill>
                  <a:srgbClr val="FFFFFF"/>
                </a:solidFill>
                <a:effectLst/>
                <a:cs typeface="SimSun"/>
              </a:rPr>
              <a:t>满足许可要求或健康安全标准的需求。 </a:t>
            </a:r>
            <a:endParaRPr lang="en-US" sz="2200"/>
          </a:p>
          <a:p>
            <a:pPr lvl="1"/>
            <a:r>
              <a:rPr lang="zh-CN" sz="2200" b="0" i="0" strike="noStrike" cap="none" spc="0" baseline="0">
                <a:solidFill>
                  <a:srgbClr val="FFFFFF"/>
                </a:solidFill>
                <a:effectLst/>
                <a:cs typeface="SimSun"/>
              </a:rPr>
              <a:t>接受服务补贴的儿童比例。</a:t>
            </a:r>
          </a:p>
          <a:p>
            <a:pPr lvl="1"/>
            <a:r>
              <a:rPr lang="zh-CN" sz="2200" b="0" i="0" strike="noStrike" cap="none" spc="0" baseline="0">
                <a:solidFill>
                  <a:srgbClr val="FFFFFF"/>
                </a:solidFill>
                <a:effectLst/>
                <a:cs typeface="SimSun"/>
              </a:rPr>
              <a:t>获得过或将要获得服务的儿童总数。</a:t>
            </a:r>
          </a:p>
          <a:p>
            <a:pPr>
              <a:buClr>
                <a:srgbClr val="FFFFFF"/>
              </a:buClr>
            </a:pPr>
            <a:r>
              <a:rPr lang="zh-CN" sz="2400" b="0" i="0" strike="noStrike" cap="none" spc="0" baseline="0">
                <a:solidFill>
                  <a:srgbClr val="FFFFFF"/>
                </a:solidFill>
                <a:effectLst/>
                <a:cs typeface="SimSun"/>
              </a:rPr>
              <a:t>有许可的儿童保育中心可申请高达</a:t>
            </a:r>
            <a:r>
              <a:rPr lang="zh-CN" sz="2400" b="0" i="0" strike="noStrike" cap="none" spc="0" baseline="0">
                <a:solidFill>
                  <a:srgbClr val="FFFFFF"/>
                </a:solidFill>
                <a:effectLst/>
                <a:latin typeface="arial" panose="020B0604020202020204" pitchFamily="34" charset="0"/>
                <a:sym typeface="arial" panose="020B0604020202020204" pitchFamily="34" charset="0"/>
              </a:rPr>
              <a:t> </a:t>
            </a:r>
            <a:r>
              <a:rPr lang="zh-CN" sz="2400" b="1" i="0" u="sng" strike="noStrike" cap="none" spc="0" baseline="0">
                <a:solidFill>
                  <a:srgbClr val="FFFFFF"/>
                </a:solidFill>
                <a:effectLst/>
                <a:uFill>
                  <a:solidFill>
                    <a:srgbClr val="FFFFFF"/>
                  </a:solidFill>
                </a:uFill>
                <a:latin typeface="arial" panose="020B0604020202020204" pitchFamily="34" charset="0"/>
                <a:sym typeface="arial" panose="020B0604020202020204" pitchFamily="34" charset="0"/>
              </a:rPr>
              <a:t>150 </a:t>
            </a:r>
            <a:r>
              <a:rPr lang="zh-CN" sz="2400" b="1" i="0" u="sng" strike="noStrike" cap="none" spc="0" baseline="0">
                <a:solidFill>
                  <a:srgbClr val="FFFFFF"/>
                </a:solidFill>
                <a:effectLst/>
                <a:uFill>
                  <a:solidFill>
                    <a:srgbClr val="FFFFFF"/>
                  </a:solidFill>
                </a:uFill>
                <a:cs typeface="SimSun"/>
              </a:rPr>
              <a:t>万美元</a:t>
            </a:r>
            <a:r>
              <a:rPr lang="zh-CN" sz="2400" b="0" i="0" strike="noStrike" cap="none" spc="0" baseline="0">
                <a:solidFill>
                  <a:srgbClr val="FFFFFF"/>
                </a:solidFill>
                <a:effectLst/>
                <a:cs typeface="SimSun"/>
              </a:rPr>
              <a:t>的拨款，有许可的家庭托儿机构可申请高达</a:t>
            </a:r>
            <a:r>
              <a:rPr lang="zh-CN" sz="2400" b="0" i="0" strike="noStrike" cap="none" spc="0" baseline="0">
                <a:solidFill>
                  <a:srgbClr val="FFFFFF"/>
                </a:solidFill>
                <a:effectLst/>
                <a:latin typeface="arial" panose="020B0604020202020204" pitchFamily="34" charset="0"/>
                <a:sym typeface="arial" panose="020B0604020202020204" pitchFamily="34" charset="0"/>
              </a:rPr>
              <a:t> </a:t>
            </a:r>
            <a:r>
              <a:rPr lang="zh-CN" sz="2400" b="1" i="0" u="sng" strike="noStrike" cap="none" spc="0" baseline="0">
                <a:solidFill>
                  <a:srgbClr val="FFFFFF"/>
                </a:solidFill>
                <a:effectLst/>
                <a:uFill>
                  <a:solidFill>
                    <a:srgbClr val="FFFFFF"/>
                  </a:solidFill>
                </a:uFill>
                <a:latin typeface="arial" panose="020B0604020202020204" pitchFamily="34" charset="0"/>
                <a:sym typeface="arial" panose="020B0604020202020204" pitchFamily="34" charset="0"/>
              </a:rPr>
              <a:t>10 </a:t>
            </a:r>
            <a:r>
              <a:rPr lang="zh-CN" sz="2400" b="1" i="0" u="sng" strike="noStrike" cap="none" spc="0" baseline="0">
                <a:solidFill>
                  <a:srgbClr val="FFFFFF"/>
                </a:solidFill>
                <a:effectLst/>
                <a:uFill>
                  <a:solidFill>
                    <a:srgbClr val="FFFFFF"/>
                  </a:solidFill>
                </a:uFill>
                <a:cs typeface="SimSun"/>
              </a:rPr>
              <a:t>万美元</a:t>
            </a:r>
            <a:r>
              <a:rPr lang="zh-CN" sz="2400" b="0" i="0" strike="noStrike" cap="none" spc="0" baseline="0">
                <a:solidFill>
                  <a:srgbClr val="FFFFFF"/>
                </a:solidFill>
                <a:effectLst/>
                <a:cs typeface="SimSun"/>
              </a:rPr>
              <a:t>的拨款。 </a:t>
            </a:r>
          </a:p>
        </p:txBody>
      </p:sp>
    </p:spTree>
    <p:extLst>
      <p:ext uri="{BB962C8B-B14F-4D97-AF65-F5344CB8AC3E}">
        <p14:creationId xmlns:p14="http://schemas.microsoft.com/office/powerpoint/2010/main" val="307747876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允许和不允许的费用</a:t>
            </a:r>
          </a:p>
        </p:txBody>
      </p:sp>
      <p:sp>
        <p:nvSpPr>
          <p:cNvPr id="3" name="Content Placeholder 2">
            <a:extLst>
              <a:ext uri="{FF2B5EF4-FFF2-40B4-BE49-F238E27FC236}">
                <a16:creationId xmlns:a16="http://schemas.microsoft.com/office/drawing/2014/main" id="{DA73CE30-66B4-4E30-9576-91953F6B4DE6}"/>
              </a:ext>
            </a:extLst>
          </p:cNvPr>
          <p:cNvSpPr>
            <a:spLocks noGrp="1"/>
          </p:cNvSpPr>
          <p:nvPr>
            <p:ph idx="4294967295"/>
          </p:nvPr>
        </p:nvSpPr>
        <p:spPr>
          <a:xfrm>
            <a:off x="838200" y="1607259"/>
            <a:ext cx="10515600" cy="2582245"/>
          </a:xfrm>
        </p:spPr>
        <p:txBody>
          <a:bodyPr vert="horz" lIns="91440" tIns="45720" rIns="91440" bIns="45720" rtlCol="0" anchor="t">
            <a:normAutofit/>
          </a:bodyPr>
          <a:lstStyle/>
          <a:p>
            <a:r>
              <a:rPr lang="zh-CN" sz="2800" b="0" i="0" strike="noStrike" cap="none" spc="0" baseline="0">
                <a:solidFill>
                  <a:srgbClr val="FFFFFF"/>
                </a:solidFill>
                <a:effectLst/>
                <a:cs typeface="SimSun"/>
              </a:rPr>
              <a:t>拨款应用于补充，而不是取代用于这些目的的联邦、州和地方公共资金。</a:t>
            </a:r>
            <a:br>
              <a:rPr sz="2800"/>
            </a:br>
            <a:endParaRPr lang="en-US" sz="1000"/>
          </a:p>
          <a:p>
            <a:r>
              <a:rPr lang="zh-CN" sz="2800" b="0" i="0" strike="noStrike" cap="none" spc="0" baseline="0">
                <a:solidFill>
                  <a:srgbClr val="FFFFFF"/>
                </a:solidFill>
                <a:effectLst/>
                <a:latin typeface="arial" panose="020B0604020202020204" pitchFamily="34" charset="0"/>
                <a:sym typeface="arial" panose="020B0604020202020204" pitchFamily="34" charset="0"/>
              </a:rPr>
              <a:t>RFA </a:t>
            </a:r>
            <a:r>
              <a:rPr lang="zh-CN" sz="2800" b="0" i="0" strike="noStrike" cap="none" spc="0" baseline="0">
                <a:solidFill>
                  <a:srgbClr val="FFFFFF"/>
                </a:solidFill>
                <a:effectLst/>
                <a:cs typeface="SimSun"/>
              </a:rPr>
              <a:t>中包括允许和不允许费用的清单。</a:t>
            </a:r>
          </a:p>
        </p:txBody>
      </p:sp>
    </p:spTree>
    <p:extLst>
      <p:ext uri="{BB962C8B-B14F-4D97-AF65-F5344CB8AC3E}">
        <p14:creationId xmlns:p14="http://schemas.microsoft.com/office/powerpoint/2010/main" val="355571664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拨款期限</a:t>
            </a:r>
            <a:r>
              <a:rPr lang="zh-CN" sz="3600" b="1" i="0" strike="noStrike" cap="none" spc="0" baseline="0">
                <a:solidFill>
                  <a:srgbClr val="FFFFFF"/>
                </a:solidFill>
                <a:effectLst/>
              </a:rPr>
              <a:t> </a:t>
            </a: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a:t>
            </a:r>
            <a:r>
              <a:rPr lang="zh-CN" sz="3600" b="1" i="0" strike="noStrike" cap="none" spc="0" baseline="0">
                <a:solidFill>
                  <a:srgbClr val="FFFFFF"/>
                </a:solidFill>
                <a:effectLst/>
              </a:rPr>
              <a:t> </a:t>
            </a: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服务要求</a:t>
            </a:r>
          </a:p>
        </p:txBody>
      </p:sp>
      <p:sp>
        <p:nvSpPr>
          <p:cNvPr id="3" name="Content Placeholder 2">
            <a:extLst>
              <a:ext uri="{FF2B5EF4-FFF2-40B4-BE49-F238E27FC236}">
                <a16:creationId xmlns:a16="http://schemas.microsoft.com/office/drawing/2014/main" id="{DA73CE30-66B4-4E30-9576-91953F6B4DE6}"/>
              </a:ext>
            </a:extLst>
          </p:cNvPr>
          <p:cNvSpPr>
            <a:spLocks noGrp="1"/>
          </p:cNvSpPr>
          <p:nvPr>
            <p:ph idx="4294967295"/>
          </p:nvPr>
        </p:nvSpPr>
        <p:spPr>
          <a:xfrm>
            <a:off x="838200" y="1607259"/>
            <a:ext cx="10515600" cy="1777048"/>
          </a:xfrm>
        </p:spPr>
        <p:txBody>
          <a:bodyPr vert="horz" lIns="91440" tIns="45720" rIns="91440" bIns="45720" rtlCol="0" anchor="t">
            <a:spAutoFit/>
          </a:bodyPr>
          <a:lstStyle/>
          <a:p>
            <a:r>
              <a:rPr lang="zh-CN" sz="2800" b="0" i="0" strike="noStrike" cap="none" spc="0" baseline="0">
                <a:solidFill>
                  <a:srgbClr val="FFFFFF"/>
                </a:solidFill>
                <a:effectLst/>
                <a:cs typeface="SimSun"/>
              </a:rPr>
              <a:t>获授拨款的一方需要在拨款发放后的几年内，持续在使用拨款的地点提供儿童保育与发展或学前教育服务，详情如下： </a:t>
            </a:r>
            <a:endParaRPr lang="en-US"/>
          </a:p>
          <a:p>
            <a:pPr lvl="1"/>
            <a:r>
              <a:rPr lang="zh-CN" sz="2400" b="0" i="0" strike="noStrike" cap="none" spc="0" baseline="0">
                <a:solidFill>
                  <a:srgbClr val="FFFFFF"/>
                </a:solidFill>
                <a:effectLst/>
                <a:cs typeface="SimSun"/>
              </a:rPr>
              <a:t>儿童保育中心应在收到拨款通知后的</a:t>
            </a:r>
            <a:r>
              <a:rPr lang="zh-CN" sz="2400" b="1" i="0" u="sng" strike="noStrike" cap="none" spc="0" baseline="0">
                <a:solidFill>
                  <a:srgbClr val="FFFFFF"/>
                </a:solidFill>
                <a:effectLst/>
                <a:uFill>
                  <a:solidFill>
                    <a:srgbClr val="FFFFFF"/>
                  </a:solidFill>
                </a:uFill>
                <a:cs typeface="SimSun"/>
              </a:rPr>
              <a:t>十年</a:t>
            </a:r>
            <a:r>
              <a:rPr lang="zh-CN" sz="2400" b="0" i="0" strike="noStrike" cap="none" spc="0" baseline="0">
                <a:solidFill>
                  <a:srgbClr val="FFFFFF"/>
                </a:solidFill>
                <a:effectLst/>
                <a:cs typeface="SimSun"/>
              </a:rPr>
              <a:t>内持续提供服务。</a:t>
            </a:r>
          </a:p>
          <a:p>
            <a:pPr lvl="1"/>
            <a:r>
              <a:rPr lang="zh-CN" sz="2400" b="0" i="0" strike="noStrike" cap="none" spc="0" baseline="0">
                <a:solidFill>
                  <a:srgbClr val="FFFFFF"/>
                </a:solidFill>
                <a:effectLst/>
                <a:cs typeface="SimSun"/>
              </a:rPr>
              <a:t>家庭托儿所应在收到拨款通知后的</a:t>
            </a:r>
            <a:r>
              <a:rPr lang="zh-CN" sz="2400" b="1" i="0" u="sng" strike="noStrike" cap="none" spc="0" baseline="0">
                <a:solidFill>
                  <a:srgbClr val="FFFFFF"/>
                </a:solidFill>
                <a:effectLst/>
                <a:uFill>
                  <a:solidFill>
                    <a:srgbClr val="FFFFFF"/>
                  </a:solidFill>
                </a:uFill>
                <a:cs typeface="SimSun"/>
              </a:rPr>
              <a:t>两年</a:t>
            </a:r>
            <a:r>
              <a:rPr lang="zh-CN" sz="2400" b="0" i="0" strike="noStrike" cap="none" spc="0" baseline="0">
                <a:solidFill>
                  <a:srgbClr val="FFFFFF"/>
                </a:solidFill>
                <a:effectLst/>
                <a:cs typeface="SimSun"/>
              </a:rPr>
              <a:t>内持续提供服务。</a:t>
            </a:r>
          </a:p>
        </p:txBody>
      </p:sp>
    </p:spTree>
    <p:extLst>
      <p:ext uri="{BB962C8B-B14F-4D97-AF65-F5344CB8AC3E}">
        <p14:creationId xmlns:p14="http://schemas.microsoft.com/office/powerpoint/2010/main" val="72804585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7927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154060" y="2505075"/>
            <a:ext cx="10039350" cy="1847850"/>
          </a:xfrm>
        </p:spPr>
        <p:txBody>
          <a:bodyPr vert="horz" lIns="91440" tIns="45720" rIns="91440" bIns="45720" rtlCol="0" anchor="b">
            <a:no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一般申请信息</a:t>
            </a:r>
            <a:endParaRPr lang="en-US" sz="6000" b="1">
              <a:solidFill>
                <a:srgbClr val="FFFFFF"/>
              </a:solidFill>
              <a:latin typeface="simsun" panose="02010600030101010101" pitchFamily="2" charset="-122"/>
              <a:cs typeface="Arial" panose="020B0604020202020204" pitchFamily="34" charset="0"/>
              <a:sym typeface="simsun" panose="02010600030101010101" pitchFamily="2" charset="-122"/>
            </a:endParaRPr>
          </a:p>
        </p:txBody>
      </p:sp>
    </p:spTree>
    <p:extLst>
      <p:ext uri="{BB962C8B-B14F-4D97-AF65-F5344CB8AC3E}">
        <p14:creationId xmlns:p14="http://schemas.microsoft.com/office/powerpoint/2010/main" val="368754687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3BB48-27FC-409B-94D9-0A2B8CC58877}"/>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申请流程</a:t>
            </a:r>
            <a:endParaRPr lang="en-US" sz="3600">
              <a:latin typeface="simsun" panose="02010600030101010101" pitchFamily="2" charset="-122"/>
              <a:cs typeface="Arial" panose="020B0604020202020204" pitchFamily="34" charset="0"/>
              <a:sym typeface="simsun" panose="02010600030101010101" pitchFamily="2" charset="-122"/>
            </a:endParaRPr>
          </a:p>
        </p:txBody>
      </p:sp>
      <p:sp>
        <p:nvSpPr>
          <p:cNvPr id="3" name="Content Placeholder 2">
            <a:extLst>
              <a:ext uri="{FF2B5EF4-FFF2-40B4-BE49-F238E27FC236}">
                <a16:creationId xmlns:a16="http://schemas.microsoft.com/office/drawing/2014/main" id="{E5011173-1632-41C6-9716-A75AADA2DC9C}"/>
              </a:ext>
            </a:extLst>
          </p:cNvPr>
          <p:cNvSpPr>
            <a:spLocks noGrp="1"/>
          </p:cNvSpPr>
          <p:nvPr>
            <p:ph idx="4294967295"/>
          </p:nvPr>
        </p:nvSpPr>
        <p:spPr>
          <a:xfrm>
            <a:off x="838200" y="1607259"/>
            <a:ext cx="10515600" cy="2953147"/>
          </a:xfrm>
        </p:spPr>
        <p:txBody>
          <a:bodyPr vert="horz" lIns="91440" tIns="45720" rIns="91440" bIns="45720" rtlCol="0" anchor="t">
            <a:spAutoFit/>
          </a:bodyPr>
          <a:lstStyle/>
          <a:p>
            <a:r>
              <a:rPr lang="zh-CN" sz="2600" b="0" i="0" strike="noStrike" cap="none" spc="0" baseline="0">
                <a:solidFill>
                  <a:srgbClr val="FFFFFF"/>
                </a:solidFill>
                <a:effectLst/>
                <a:cs typeface="SimSun"/>
              </a:rPr>
              <a:t>在多个地点寻求项目资助的申请人应该为每个地点提交单独的申请。</a:t>
            </a:r>
          </a:p>
          <a:p>
            <a:r>
              <a:rPr lang="zh-CN" sz="2600" b="0" i="0" strike="noStrike" cap="none" spc="0" baseline="0">
                <a:solidFill>
                  <a:srgbClr val="FFFFFF"/>
                </a:solidFill>
                <a:effectLst/>
                <a:cs typeface="SimSun"/>
              </a:rPr>
              <a:t>资助申请必须按照以下说明填写：</a:t>
            </a:r>
          </a:p>
          <a:p>
            <a:pPr lvl="1"/>
            <a:r>
              <a:rPr lang="zh-CN" sz="2200" b="0" i="0" strike="noStrike" cap="none" spc="0" baseline="0">
                <a:solidFill>
                  <a:srgbClr val="FFFFFF"/>
                </a:solidFill>
                <a:effectLst/>
                <a:cs typeface="SimSun"/>
              </a:rPr>
              <a:t>一个在线的第三方门户网站</a:t>
            </a:r>
            <a:r>
              <a:rPr lang="zh-CN" sz="2200" b="0" i="0" strike="noStrike" cap="none" spc="0" baseline="0">
                <a:solidFill>
                  <a:srgbClr val="FFFFFF"/>
                </a:solidFill>
                <a:effectLst/>
                <a:latin typeface="arial" panose="020B0604020202020204" pitchFamily="34" charset="0"/>
                <a:sym typeface="arial" panose="020B0604020202020204" pitchFamily="34" charset="0"/>
              </a:rPr>
              <a:t> (Submittable)</a:t>
            </a:r>
            <a:r>
              <a:rPr lang="zh-CN" sz="2200" b="0" i="0" strike="noStrike" cap="none" spc="0" baseline="0">
                <a:solidFill>
                  <a:srgbClr val="FFFFFF"/>
                </a:solidFill>
                <a:effectLst/>
                <a:cs typeface="SimSun"/>
              </a:rPr>
              <a:t>。</a:t>
            </a:r>
          </a:p>
          <a:p>
            <a:pPr lvl="1"/>
            <a:r>
              <a:rPr lang="zh-CN" sz="2200" b="0" i="0" strike="noStrike" cap="none" spc="0" baseline="0">
                <a:solidFill>
                  <a:srgbClr val="FFFFFF"/>
                </a:solidFill>
                <a:effectLst/>
                <a:cs typeface="SimSun"/>
              </a:rPr>
              <a:t>申请人应通过门户网站输入申请数据、说明、预算并提交所有必要的附件（如适用）。</a:t>
            </a:r>
          </a:p>
          <a:p>
            <a:pPr lvl="1"/>
            <a:r>
              <a:rPr lang="zh-CN" sz="2200" b="0" i="0" strike="noStrike" cap="none" spc="0" baseline="0">
                <a:solidFill>
                  <a:srgbClr val="FFFFFF"/>
                </a:solidFill>
                <a:effectLst/>
                <a:cs typeface="SimSun"/>
              </a:rPr>
              <a:t>附件应清晰可辨，并转换为适当的文件格式。</a:t>
            </a:r>
          </a:p>
          <a:p>
            <a:pPr lvl="1"/>
            <a:r>
              <a:rPr lang="zh-CN" sz="2200" b="0" i="0" strike="noStrike" cap="none" spc="0" baseline="0">
                <a:solidFill>
                  <a:srgbClr val="FFFFFF"/>
                </a:solidFill>
                <a:effectLst/>
                <a:cs typeface="SimSun"/>
              </a:rPr>
              <a:t>在提交之前，申请人可以访问和编辑自己的申请。</a:t>
            </a:r>
            <a:endParaRPr lang="en-US" sz="2200"/>
          </a:p>
        </p:txBody>
      </p:sp>
    </p:spTree>
    <p:extLst>
      <p:ext uri="{BB962C8B-B14F-4D97-AF65-F5344CB8AC3E}">
        <p14:creationId xmlns:p14="http://schemas.microsoft.com/office/powerpoint/2010/main" val="273647521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DB14D1-BD70-4C34-BEE1-7CCE33FFB8A8}"/>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申请流程</a:t>
            </a:r>
            <a:r>
              <a:rPr lang="zh-CN" sz="3600" b="1" i="0" strike="noStrike" cap="none" spc="0" baseline="0">
                <a:solidFill>
                  <a:srgbClr val="FFFFFF"/>
                </a:solidFill>
                <a:effectLst/>
              </a:rPr>
              <a:t> (2)</a:t>
            </a:r>
            <a:endParaRPr lang="en-US" sz="3600"/>
          </a:p>
        </p:txBody>
      </p:sp>
      <p:sp>
        <p:nvSpPr>
          <p:cNvPr id="3" name="Content Placeholder 2">
            <a:extLst>
              <a:ext uri="{FF2B5EF4-FFF2-40B4-BE49-F238E27FC236}">
                <a16:creationId xmlns:a16="http://schemas.microsoft.com/office/drawing/2014/main" id="{D4CB4664-F525-4466-B5A0-ACF0043BCAFB}"/>
              </a:ext>
            </a:extLst>
          </p:cNvPr>
          <p:cNvSpPr>
            <a:spLocks noGrp="1"/>
          </p:cNvSpPr>
          <p:nvPr>
            <p:ph idx="4294967295"/>
          </p:nvPr>
        </p:nvSpPr>
        <p:spPr>
          <a:xfrm>
            <a:off x="838200" y="1607259"/>
            <a:ext cx="10515600" cy="2580116"/>
          </a:xfrm>
        </p:spPr>
        <p:txBody>
          <a:bodyPr vert="horz" lIns="91440" tIns="45720" rIns="91440" bIns="45720" rtlCol="0" anchor="t">
            <a:spAutoFit/>
          </a:bodyPr>
          <a:lstStyle/>
          <a:p>
            <a:pPr marL="342900" lvl="1" indent="-342900"/>
            <a:r>
              <a:rPr lang="zh-CN" sz="2600" b="0" i="0" strike="noStrike" cap="none" spc="0" baseline="0">
                <a:solidFill>
                  <a:srgbClr val="FFFFFF"/>
                </a:solidFill>
                <a:effectLst/>
                <a:cs typeface="SimSun"/>
              </a:rPr>
              <a:t>一旦提交，申请将被锁定，不得进行修改。</a:t>
            </a:r>
            <a:endParaRPr lang="en-US" sz="2600"/>
          </a:p>
          <a:p>
            <a:pPr lvl="2">
              <a:buClr>
                <a:srgbClr val="FFFFFF"/>
              </a:buClr>
            </a:pPr>
            <a:r>
              <a:rPr lang="zh-CN" sz="2200" b="0" i="0" strike="noStrike" cap="none" spc="0" baseline="0">
                <a:solidFill>
                  <a:srgbClr val="FFFFFF"/>
                </a:solidFill>
                <a:effectLst/>
                <a:cs typeface="SimSun"/>
              </a:rPr>
              <a:t>如果需要重启申请，您可以在</a:t>
            </a:r>
            <a:r>
              <a:rPr lang="zh-CN" sz="2200" b="0" i="0" strike="noStrike" cap="none" spc="0" baseline="0">
                <a:solidFill>
                  <a:srgbClr val="FFFFFF"/>
                </a:solidFill>
                <a:effectLst/>
                <a:latin typeface="arial" panose="020B0604020202020204" pitchFamily="34" charset="0"/>
                <a:sym typeface="arial" panose="020B0604020202020204" pitchFamily="34" charset="0"/>
              </a:rPr>
              <a:t> 2023 </a:t>
            </a:r>
            <a:r>
              <a:rPr lang="zh-CN" sz="2200" b="0" i="0" strike="noStrike" cap="none" spc="0" baseline="0">
                <a:solidFill>
                  <a:srgbClr val="FFFFFF"/>
                </a:solidFill>
                <a:effectLst/>
                <a:cs typeface="SimSun"/>
              </a:rPr>
              <a:t>年</a:t>
            </a:r>
            <a:r>
              <a:rPr lang="zh-CN" sz="2200" b="0" i="0" strike="noStrike" cap="none" spc="0" baseline="0">
                <a:solidFill>
                  <a:srgbClr val="FFFFFF"/>
                </a:solidFill>
                <a:effectLst/>
                <a:latin typeface="arial" panose="020B0604020202020204" pitchFamily="34" charset="0"/>
                <a:sym typeface="arial" panose="020B0604020202020204" pitchFamily="34" charset="0"/>
              </a:rPr>
              <a:t> 1 </a:t>
            </a:r>
            <a:r>
              <a:rPr lang="zh-CN" sz="2200" b="0" i="0" strike="noStrike" cap="none" spc="0" baseline="0">
                <a:solidFill>
                  <a:srgbClr val="FFFFFF"/>
                </a:solidFill>
                <a:effectLst/>
                <a:cs typeface="SimSun"/>
              </a:rPr>
              <a:t>月</a:t>
            </a:r>
            <a:r>
              <a:rPr lang="zh-CN" sz="2200" b="0" i="0" strike="noStrike" cap="none" spc="0" baseline="0">
                <a:solidFill>
                  <a:srgbClr val="FFFFFF"/>
                </a:solidFill>
                <a:effectLst/>
                <a:latin typeface="arial" panose="020B0604020202020204" pitchFamily="34" charset="0"/>
                <a:sym typeface="arial" panose="020B0604020202020204" pitchFamily="34" charset="0"/>
              </a:rPr>
              <a:t> 20 </a:t>
            </a:r>
            <a:r>
              <a:rPr lang="zh-CN" sz="2200" b="0" i="0" strike="noStrike" cap="none" spc="0" baseline="0">
                <a:solidFill>
                  <a:srgbClr val="FFFFFF"/>
                </a:solidFill>
                <a:effectLst/>
                <a:cs typeface="SimSun"/>
              </a:rPr>
              <a:t>日或之前联系</a:t>
            </a:r>
            <a:r>
              <a:rPr lang="zh-CN" sz="2200" b="0" i="0" strike="noStrike" cap="none" spc="0" baseline="0">
                <a:solidFill>
                  <a:srgbClr val="FFFFFF"/>
                </a:solidFill>
                <a:effectLst/>
                <a:latin typeface="arial" panose="020B0604020202020204" pitchFamily="34" charset="0"/>
                <a:sym typeface="arial" panose="020B0604020202020204" pitchFamily="34" charset="0"/>
              </a:rPr>
              <a:t> </a:t>
            </a:r>
            <a:r>
              <a:rPr lang="zh-CN" sz="2200" b="0" i="0" strike="noStrike" cap="none" spc="0" baseline="0">
                <a:solidFill>
                  <a:srgbClr val="FFFFFF"/>
                </a:solidFill>
                <a:effectLst/>
                <a:latin typeface="arial" panose="020B0604020202020204" pitchFamily="34" charset="0"/>
                <a:sym typeface="arial" panose="020B0604020202020204" pitchFamily="34" charset="0"/>
                <a:hlinkClick r:id="rId3" history="0"/>
              </a:rPr>
              <a:t>CCDDFacilities@dss.ca.gov</a:t>
            </a:r>
            <a:r>
              <a:rPr lang="zh-CN" sz="2200" b="0" i="0" strike="noStrike" cap="none" spc="0" baseline="0">
                <a:solidFill>
                  <a:srgbClr val="FFFFFF"/>
                </a:solidFill>
                <a:effectLst/>
                <a:cs typeface="SimSun"/>
              </a:rPr>
              <a:t>。</a:t>
            </a:r>
          </a:p>
          <a:p>
            <a:pPr lvl="2">
              <a:buClr>
                <a:srgbClr val="FFFFFF"/>
              </a:buClr>
            </a:pPr>
            <a:r>
              <a:rPr lang="zh-CN" sz="2200" b="0" i="0" strike="noStrike" cap="none" spc="0" baseline="0">
                <a:solidFill>
                  <a:srgbClr val="FFFFFF"/>
                </a:solidFill>
                <a:effectLst/>
                <a:latin typeface="arial" panose="020B0604020202020204" pitchFamily="34" charset="0"/>
                <a:sym typeface="arial" panose="020B0604020202020204" pitchFamily="34" charset="0"/>
              </a:rPr>
              <a:t>CDSS </a:t>
            </a:r>
            <a:r>
              <a:rPr lang="zh-CN" sz="2200" b="0" i="0" strike="noStrike" cap="none" spc="0" baseline="0">
                <a:solidFill>
                  <a:srgbClr val="FFFFFF"/>
                </a:solidFill>
                <a:effectLst/>
                <a:cs typeface="SimSun"/>
              </a:rPr>
              <a:t>会自行决定是否重启申请。</a:t>
            </a:r>
          </a:p>
          <a:p>
            <a:pPr marL="285750" lvl="1" indent="-285750">
              <a:spcBef>
                <a:spcPts val="1000"/>
              </a:spcBef>
            </a:pPr>
            <a:r>
              <a:rPr lang="zh-CN" sz="2600" b="0" i="0" strike="noStrike" cap="none" spc="0" baseline="0">
                <a:solidFill>
                  <a:srgbClr val="FFFFFF"/>
                </a:solidFill>
                <a:effectLst/>
                <a:cs typeface="SimSun"/>
              </a:rPr>
              <a:t>申请一经提交，在线门户将生成一个确认信息和电子邮件。</a:t>
            </a:r>
          </a:p>
          <a:p>
            <a:r>
              <a:rPr lang="zh-CN" sz="2600" b="0" i="0" strike="noStrike" cap="none" spc="0" baseline="0">
                <a:solidFill>
                  <a:srgbClr val="FFFFFF"/>
                </a:solidFill>
                <a:effectLst/>
                <a:cs typeface="SimSun"/>
              </a:rPr>
              <a:t>申请人提出申请即表示同意授权</a:t>
            </a:r>
            <a:r>
              <a:rPr lang="zh-CN" sz="2600" b="0" i="0" strike="noStrike" cap="none" spc="0" baseline="0">
                <a:solidFill>
                  <a:srgbClr val="FFFFFF"/>
                </a:solidFill>
                <a:effectLst/>
                <a:latin typeface="arial" panose="020B0604020202020204" pitchFamily="34" charset="0"/>
                <a:sym typeface="arial" panose="020B0604020202020204" pitchFamily="34" charset="0"/>
              </a:rPr>
              <a:t> CDSS </a:t>
            </a:r>
            <a:r>
              <a:rPr lang="zh-CN" sz="2600" b="0" i="0" strike="noStrike" cap="none" spc="0" baseline="0">
                <a:solidFill>
                  <a:srgbClr val="FFFFFF"/>
                </a:solidFill>
                <a:effectLst/>
                <a:cs typeface="SimSun"/>
              </a:rPr>
              <a:t>核实申请中的所有信息。</a:t>
            </a:r>
          </a:p>
        </p:txBody>
      </p:sp>
    </p:spTree>
    <p:extLst>
      <p:ext uri="{BB962C8B-B14F-4D97-AF65-F5344CB8AC3E}">
        <p14:creationId xmlns:p14="http://schemas.microsoft.com/office/powerpoint/2010/main" val="223059305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3F47B70-9236-4D19-90AF-1BEC146D78EF}"/>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申请流程</a:t>
            </a:r>
            <a:r>
              <a:rPr lang="zh-CN" sz="3600" b="1" i="0" strike="noStrike" cap="none" spc="0" baseline="0">
                <a:solidFill>
                  <a:srgbClr val="FFFFFF"/>
                </a:solidFill>
                <a:effectLst/>
              </a:rPr>
              <a:t> (3)</a:t>
            </a:r>
            <a:endParaRPr lang="en-US" sz="3600"/>
          </a:p>
        </p:txBody>
      </p:sp>
      <p:sp>
        <p:nvSpPr>
          <p:cNvPr id="3" name="Content Placeholder 2">
            <a:extLst>
              <a:ext uri="{FF2B5EF4-FFF2-40B4-BE49-F238E27FC236}">
                <a16:creationId xmlns:a16="http://schemas.microsoft.com/office/drawing/2014/main" id="{95299E65-E6A9-4FEC-AAC3-983E65BDE6DA}"/>
              </a:ext>
            </a:extLst>
          </p:cNvPr>
          <p:cNvSpPr>
            <a:spLocks noGrp="1"/>
          </p:cNvSpPr>
          <p:nvPr>
            <p:ph idx="4294967295"/>
          </p:nvPr>
        </p:nvSpPr>
        <p:spPr>
          <a:xfrm>
            <a:off x="838200" y="1607259"/>
            <a:ext cx="10515600" cy="3568255"/>
          </a:xfrm>
        </p:spPr>
        <p:txBody>
          <a:bodyPr vert="horz" lIns="91440" tIns="45720" rIns="91440" bIns="45720" rtlCol="0" anchor="t">
            <a:spAutoFit/>
          </a:bodyPr>
          <a:lstStyle/>
          <a:p>
            <a:pPr>
              <a:spcAft>
                <a:spcPts val="1200"/>
              </a:spcAft>
            </a:pPr>
            <a:r>
              <a:rPr lang="zh-CN" sz="2400" b="0" i="0" strike="noStrike" cap="none" spc="0" baseline="0">
                <a:solidFill>
                  <a:srgbClr val="FFFFFF"/>
                </a:solidFill>
                <a:effectLst/>
                <a:cs typeface="SimSun"/>
              </a:rPr>
              <a:t>所有提交至</a:t>
            </a:r>
            <a:r>
              <a:rPr lang="zh-CN" sz="2400" b="0" i="0" strike="noStrike" cap="none" spc="0" baseline="0">
                <a:solidFill>
                  <a:srgbClr val="FFFFFF"/>
                </a:solidFill>
                <a:effectLst/>
                <a:latin typeface="arial" panose="020B0604020202020204" pitchFamily="34" charset="0"/>
                <a:sym typeface="arial" panose="020B0604020202020204" pitchFamily="34" charset="0"/>
              </a:rPr>
              <a:t> CDSS </a:t>
            </a:r>
            <a:r>
              <a:rPr lang="zh-CN" sz="2400" b="0" i="0" strike="noStrike" cap="none" spc="0" baseline="0">
                <a:solidFill>
                  <a:srgbClr val="FFFFFF"/>
                </a:solidFill>
                <a:effectLst/>
                <a:cs typeface="SimSun"/>
              </a:rPr>
              <a:t>的文件都会成为公共记录，</a:t>
            </a:r>
            <a:r>
              <a:rPr lang="zh-CN" sz="2400" b="0" i="0" strike="noStrike" cap="none" spc="0" baseline="0">
                <a:solidFill>
                  <a:srgbClr val="FFFFFF"/>
                </a:solidFill>
                <a:effectLst/>
                <a:latin typeface="arial" panose="020B0604020202020204" pitchFamily="34" charset="0"/>
                <a:sym typeface="arial" panose="020B0604020202020204" pitchFamily="34" charset="0"/>
              </a:rPr>
              <a:t>CDSS </a:t>
            </a:r>
            <a:r>
              <a:rPr lang="zh-CN" sz="2400" b="0" i="0" strike="noStrike" cap="none" spc="0" baseline="0">
                <a:solidFill>
                  <a:srgbClr val="FFFFFF"/>
                </a:solidFill>
                <a:effectLst/>
                <a:cs typeface="SimSun"/>
              </a:rPr>
              <a:t>可能因法律规定而必须应要求向第三方披露信息。</a:t>
            </a:r>
            <a:endParaRPr lang="en-US" sz="2400"/>
          </a:p>
          <a:p>
            <a:pPr>
              <a:spcAft>
                <a:spcPts val="1200"/>
              </a:spcAft>
            </a:pPr>
            <a:r>
              <a:rPr lang="zh-CN" sz="2400" b="0" i="0" strike="noStrike" cap="none" spc="0" baseline="0">
                <a:solidFill>
                  <a:srgbClr val="FFFFFF"/>
                </a:solidFill>
                <a:effectLst/>
                <a:cs typeface="SimSun"/>
              </a:rPr>
              <a:t>申请人不应在申请表中披露机密信息。</a:t>
            </a:r>
          </a:p>
          <a:p>
            <a:pPr>
              <a:spcAft>
                <a:spcPts val="1200"/>
              </a:spcAft>
            </a:pPr>
            <a:r>
              <a:rPr lang="zh-CN" sz="2400" b="0" i="0" strike="noStrike" cap="none" spc="0" baseline="0">
                <a:solidFill>
                  <a:srgbClr val="FFFFFF"/>
                </a:solidFill>
                <a:effectLst/>
                <a:cs typeface="SimSun"/>
              </a:rPr>
              <a:t>申请平台将于太平洋标准时间</a:t>
            </a:r>
            <a:r>
              <a:rPr lang="zh-CN" sz="2400" b="0" i="0" strike="noStrike" cap="none" spc="0" baseline="0">
                <a:solidFill>
                  <a:srgbClr val="FFFFFF"/>
                </a:solidFill>
                <a:effectLst/>
                <a:latin typeface="arial" panose="020B0604020202020204" pitchFamily="34" charset="0"/>
                <a:sym typeface="arial" panose="020B0604020202020204" pitchFamily="34" charset="0"/>
              </a:rPr>
              <a:t> 2023 </a:t>
            </a:r>
            <a:r>
              <a:rPr lang="zh-CN" sz="2400" b="0" i="0" strike="noStrike" cap="none" spc="0" baseline="0">
                <a:solidFill>
                  <a:srgbClr val="FFFFFF"/>
                </a:solidFill>
                <a:effectLst/>
                <a:cs typeface="SimSun"/>
              </a:rPr>
              <a:t>年</a:t>
            </a:r>
            <a:r>
              <a:rPr lang="zh-CN" sz="2400" b="0" i="0" strike="noStrike" cap="none" spc="0" baseline="0">
                <a:solidFill>
                  <a:srgbClr val="FFFFFF"/>
                </a:solidFill>
                <a:effectLst/>
                <a:latin typeface="arial" panose="020B0604020202020204" pitchFamily="34" charset="0"/>
                <a:sym typeface="arial" panose="020B0604020202020204" pitchFamily="34" charset="0"/>
              </a:rPr>
              <a:t> 1 </a:t>
            </a:r>
            <a:r>
              <a:rPr lang="zh-CN" sz="2400" b="0" i="0" strike="noStrike" cap="none" spc="0" baseline="0">
                <a:solidFill>
                  <a:srgbClr val="FFFFFF"/>
                </a:solidFill>
                <a:effectLst/>
                <a:cs typeface="SimSun"/>
              </a:rPr>
              <a:t>月</a:t>
            </a:r>
            <a:r>
              <a:rPr lang="zh-CN" sz="2400" b="0" i="0" strike="noStrike" cap="none" spc="0" baseline="0">
                <a:solidFill>
                  <a:srgbClr val="FFFFFF"/>
                </a:solidFill>
                <a:effectLst/>
                <a:latin typeface="arial" panose="020B0604020202020204" pitchFamily="34" charset="0"/>
                <a:sym typeface="arial" panose="020B0604020202020204" pitchFamily="34" charset="0"/>
              </a:rPr>
              <a:t> 31 </a:t>
            </a:r>
            <a:r>
              <a:rPr lang="zh-CN" sz="2400" b="0" i="0" strike="noStrike" cap="none" spc="0" baseline="0">
                <a:solidFill>
                  <a:srgbClr val="FFFFFF"/>
                </a:solidFill>
                <a:effectLst/>
                <a:cs typeface="SimSun"/>
              </a:rPr>
              <a:t>日晚上</a:t>
            </a:r>
            <a:r>
              <a:rPr lang="zh-CN" sz="2400" b="0" i="0" strike="noStrike" cap="none" spc="0" baseline="0">
                <a:solidFill>
                  <a:srgbClr val="FFFFFF"/>
                </a:solidFill>
                <a:effectLst/>
                <a:latin typeface="arial" panose="020B0604020202020204" pitchFamily="34" charset="0"/>
                <a:sym typeface="arial" panose="020B0604020202020204" pitchFamily="34" charset="0"/>
              </a:rPr>
              <a:t> 11:59 </a:t>
            </a:r>
            <a:r>
              <a:rPr lang="zh-CN" sz="2400" b="0" i="0" strike="noStrike" cap="none" spc="0" baseline="0">
                <a:solidFill>
                  <a:srgbClr val="FFFFFF"/>
                </a:solidFill>
                <a:effectLst/>
                <a:cs typeface="SimSun"/>
              </a:rPr>
              <a:t>关闭。 </a:t>
            </a:r>
            <a:r>
              <a:rPr lang="zh-CN" sz="2400" b="0" i="0" strike="noStrike" cap="none" spc="0" baseline="0">
                <a:solidFill>
                  <a:srgbClr val="FFFFFF"/>
                </a:solidFill>
                <a:effectLst/>
                <a:latin typeface="arial" panose="020B0604020202020204" pitchFamily="34" charset="0"/>
                <a:sym typeface="arial" panose="020B0604020202020204" pitchFamily="34" charset="0"/>
              </a:rPr>
              <a:t> </a:t>
            </a:r>
            <a:r>
              <a:rPr lang="zh-CN" sz="2400" b="0" i="0" strike="noStrike" cap="none" spc="0" baseline="0">
                <a:solidFill>
                  <a:srgbClr val="FFFFFF"/>
                </a:solidFill>
                <a:effectLst/>
                <a:cs typeface="SimSun"/>
              </a:rPr>
              <a:t>请确保在此时间之前留出充足的时间来完整地提交申请。平台之外提出的申请将不予接受。 </a:t>
            </a:r>
            <a:endParaRPr lang="en-US" sz="2400"/>
          </a:p>
          <a:p>
            <a:pPr>
              <a:spcAft>
                <a:spcPts val="1200"/>
              </a:spcAft>
            </a:pPr>
            <a:r>
              <a:rPr lang="zh-CN" sz="2400" b="0" i="0" strike="noStrike" cap="none" spc="0" baseline="0">
                <a:solidFill>
                  <a:srgbClr val="FFFFFF"/>
                </a:solidFill>
                <a:effectLst/>
                <a:cs typeface="SimSun"/>
              </a:rPr>
              <a:t>若申请人对申请流程有疑问，可以参阅常见问题解答</a:t>
            </a:r>
            <a:r>
              <a:rPr lang="zh-CN" sz="2400" b="0" i="0" strike="noStrike" cap="none" spc="0" baseline="0">
                <a:solidFill>
                  <a:srgbClr val="FFFFFF"/>
                </a:solidFill>
                <a:effectLst/>
                <a:latin typeface="arial" panose="020B0604020202020204" pitchFamily="34" charset="0"/>
                <a:sym typeface="arial" panose="020B0604020202020204" pitchFamily="34" charset="0"/>
              </a:rPr>
              <a:t> (FAQ) </a:t>
            </a:r>
            <a:r>
              <a:rPr lang="zh-CN" sz="2400" b="0" i="0" strike="noStrike" cap="none" spc="0" baseline="0">
                <a:solidFill>
                  <a:srgbClr val="FFFFFF"/>
                </a:solidFill>
                <a:effectLst/>
                <a:cs typeface="SimSun"/>
              </a:rPr>
              <a:t>网页或通过</a:t>
            </a:r>
            <a:r>
              <a:rPr lang="zh-CN" sz="2400" b="0" i="0" strike="noStrike" cap="none" spc="0" baseline="0">
                <a:solidFill>
                  <a:srgbClr val="FFFFFF"/>
                </a:solidFill>
                <a:effectLst/>
                <a:latin typeface="arial" panose="020B0604020202020204" pitchFamily="34" charset="0"/>
                <a:sym typeface="arial" panose="020B0604020202020204" pitchFamily="34" charset="0"/>
              </a:rPr>
              <a:t> </a:t>
            </a:r>
            <a:r>
              <a:rPr lang="zh-CN" sz="2400" b="0" i="0" strike="noStrike" cap="none" spc="0" baseline="0">
                <a:solidFill>
                  <a:srgbClr val="FFFFFF"/>
                </a:solidFill>
                <a:effectLst/>
                <a:latin typeface="arial" panose="020B0604020202020204" pitchFamily="34" charset="0"/>
                <a:sym typeface="arial" panose="020B0604020202020204" pitchFamily="34" charset="0"/>
                <a:hlinkClick r:id="rId3" history="0"/>
              </a:rPr>
              <a:t>CCDDFacilities@dss.ca.gov</a:t>
            </a:r>
            <a:r>
              <a:rPr lang="zh-CN" sz="2400" b="0" i="0" strike="noStrike" cap="none" spc="0" baseline="0">
                <a:solidFill>
                  <a:srgbClr val="FFFFFF"/>
                </a:solidFill>
                <a:effectLst/>
                <a:latin typeface="arial" panose="020B0604020202020204" pitchFamily="34" charset="0"/>
                <a:sym typeface="arial" panose="020B0604020202020204" pitchFamily="34" charset="0"/>
              </a:rPr>
              <a:t> </a:t>
            </a:r>
            <a:r>
              <a:rPr lang="zh-CN" sz="2400" b="0" i="0" strike="noStrike" cap="none" spc="0" baseline="0">
                <a:solidFill>
                  <a:srgbClr val="FFFFFF"/>
                </a:solidFill>
                <a:effectLst/>
                <a:cs typeface="SimSun"/>
              </a:rPr>
              <a:t>联系</a:t>
            </a:r>
            <a:r>
              <a:rPr lang="zh-CN" sz="2400" b="0" i="0" strike="noStrike" cap="none" spc="0" baseline="0">
                <a:solidFill>
                  <a:srgbClr val="FFFFFF"/>
                </a:solidFill>
                <a:effectLst/>
                <a:latin typeface="arial" panose="020B0604020202020204" pitchFamily="34" charset="0"/>
                <a:sym typeface="arial" panose="020B0604020202020204" pitchFamily="34" charset="0"/>
              </a:rPr>
              <a:t> CDSS</a:t>
            </a:r>
            <a:r>
              <a:rPr lang="zh-CN" sz="2400" b="0" i="0" strike="noStrike" cap="none" spc="0" baseline="0">
                <a:solidFill>
                  <a:srgbClr val="FFFFFF"/>
                </a:solidFill>
                <a:effectLst/>
                <a:cs typeface="SimSun"/>
              </a:rPr>
              <a:t>。</a:t>
            </a:r>
            <a:endParaRPr lang="en-US" sz="2400"/>
          </a:p>
        </p:txBody>
      </p:sp>
    </p:spTree>
    <p:extLst>
      <p:ext uri="{BB962C8B-B14F-4D97-AF65-F5344CB8AC3E}">
        <p14:creationId xmlns:p14="http://schemas.microsoft.com/office/powerpoint/2010/main" val="27545754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quot;English to Spanish Interpretation&quot; written in Spanish">
            <a:extLst>
              <a:ext uri="{FF2B5EF4-FFF2-40B4-BE49-F238E27FC236}">
                <a16:creationId xmlns:a16="http://schemas.microsoft.com/office/drawing/2014/main" id="{26411D60-BAE6-4DA7-8D16-A363DA7192EE}"/>
              </a:ext>
            </a:extLst>
          </p:cNvPr>
          <p:cNvSpPr>
            <a:spLocks noGrp="1"/>
          </p:cNvSpPr>
          <p:nvPr>
            <p:ph type="title"/>
          </p:nvPr>
        </p:nvSpPr>
        <p:spPr/>
        <p:txBody>
          <a:bodyPr>
            <a:normAutofit/>
          </a:bodyPr>
          <a:lstStyle/>
          <a:p>
            <a:pPr algn="ctr"/>
            <a:r>
              <a:rPr lang="en-US" sz="4000" b="1" err="1">
                <a:solidFill>
                  <a:srgbClr val="003162"/>
                </a:solidFill>
                <a:latin typeface="Arial"/>
                <a:cs typeface="Arial"/>
              </a:rPr>
              <a:t>Interpretación Ingles-Espanol</a:t>
            </a:r>
          </a:p>
        </p:txBody>
      </p:sp>
      <p:sp>
        <p:nvSpPr>
          <p:cNvPr id="3" name="Content Placeholder 2">
            <a:extLst>
              <a:ext uri="{FF2B5EF4-FFF2-40B4-BE49-F238E27FC236}">
                <a16:creationId xmlns:a16="http://schemas.microsoft.com/office/drawing/2014/main" id="{BFC52AB7-CCD6-44BA-BFC1-5C2E51BE778E}"/>
              </a:ext>
            </a:extLst>
          </p:cNvPr>
          <p:cNvSpPr>
            <a:spLocks noGrp="1"/>
          </p:cNvSpPr>
          <p:nvPr>
            <p:ph idx="1"/>
          </p:nvPr>
        </p:nvSpPr>
        <p:spPr/>
        <p:txBody>
          <a:bodyPr/>
          <a:lstStyle/>
          <a:p>
            <a:endParaRPr lang="en-US"/>
          </a:p>
        </p:txBody>
      </p:sp>
      <p:pic>
        <p:nvPicPr>
          <p:cNvPr id="4" name="Picture 3" descr="Spanish translation of the slide 2 instructions for interpretation options during the webinar.">
            <a:extLst>
              <a:ext uri="{FF2B5EF4-FFF2-40B4-BE49-F238E27FC236}">
                <a16:creationId xmlns:a16="http://schemas.microsoft.com/office/drawing/2014/main" id="{CD6A77DE-5462-4DB0-8E56-654DDFA31690}"/>
              </a:ext>
            </a:extLst>
          </p:cNvPr>
          <p:cNvPicPr>
            <a:picLocks noChangeAspect="1"/>
          </p:cNvPicPr>
          <p:nvPr/>
        </p:nvPicPr>
        <p:blipFill>
          <a:blip r:embed="rId3"/>
          <a:stretch>
            <a:fillRect/>
          </a:stretch>
        </p:blipFill>
        <p:spPr>
          <a:xfrm>
            <a:off x="774246" y="1340416"/>
            <a:ext cx="10643508" cy="5321755"/>
          </a:xfrm>
          <a:prstGeom prst="rect">
            <a:avLst/>
          </a:prstGeom>
        </p:spPr>
      </p:pic>
    </p:spTree>
    <p:extLst>
      <p:ext uri="{BB962C8B-B14F-4D97-AF65-F5344CB8AC3E}">
        <p14:creationId xmlns:p14="http://schemas.microsoft.com/office/powerpoint/2010/main" val="314220934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5" descr="A child care provider reading a book in Russian to a two year old. ">
            <a:extLst>
              <a:ext uri="{FF2B5EF4-FFF2-40B4-BE49-F238E27FC236}">
                <a16:creationId xmlns:a16="http://schemas.microsoft.com/office/drawing/2014/main" id="{71D40942-4706-41E0-8F18-6692262FE8A0}"/>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7" name="Title 1">
            <a:extLst>
              <a:ext uri="{FF2B5EF4-FFF2-40B4-BE49-F238E27FC236}">
                <a16:creationId xmlns:a16="http://schemas.microsoft.com/office/drawing/2014/main" id="{C6DC5668-2507-4BC1-9618-8295C1EB3ED3}"/>
              </a:ext>
            </a:extLst>
          </p:cNvPr>
          <p:cNvSpPr>
            <a:spLocks noGrp="1"/>
          </p:cNvSpPr>
          <p:nvPr>
            <p:ph type="title"/>
          </p:nvPr>
        </p:nvSpPr>
        <p:spPr>
          <a:xfrm>
            <a:off x="1074810" y="2920322"/>
            <a:ext cx="10039350" cy="1017356"/>
          </a:xfrm>
        </p:spPr>
        <p:txBody>
          <a:bodyPr vert="horz" lIns="91440" tIns="45720" rIns="91440" bIns="45720" rtlCol="0" anchor="b">
            <a:norm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申请相关内容</a:t>
            </a:r>
          </a:p>
        </p:txBody>
      </p:sp>
    </p:spTree>
    <p:extLst>
      <p:ext uri="{BB962C8B-B14F-4D97-AF65-F5344CB8AC3E}">
        <p14:creationId xmlns:p14="http://schemas.microsoft.com/office/powerpoint/2010/main" val="165360891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E7EB-0382-4B9E-B7E2-8C8BB42807CD}"/>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申请相关内容</a:t>
            </a:r>
            <a:r>
              <a:rPr lang="zh-CN" sz="3600" b="1" i="0" strike="noStrike" cap="none" spc="0" baseline="0">
                <a:solidFill>
                  <a:srgbClr val="FFFFFF"/>
                </a:solidFill>
                <a:effectLst/>
              </a:rPr>
              <a:t> (1)</a:t>
            </a:r>
          </a:p>
        </p:txBody>
      </p:sp>
      <p:sp>
        <p:nvSpPr>
          <p:cNvPr id="3" name="Content Placeholder 2">
            <a:extLst>
              <a:ext uri="{FF2B5EF4-FFF2-40B4-BE49-F238E27FC236}">
                <a16:creationId xmlns:a16="http://schemas.microsoft.com/office/drawing/2014/main" id="{6A188A7F-3B7A-4864-BCBF-E208A963BC7C}"/>
              </a:ext>
            </a:extLst>
          </p:cNvPr>
          <p:cNvSpPr>
            <a:spLocks noGrp="1"/>
          </p:cNvSpPr>
          <p:nvPr>
            <p:ph idx="4294967295"/>
          </p:nvPr>
        </p:nvSpPr>
        <p:spPr>
          <a:xfrm>
            <a:off x="838200" y="1607259"/>
            <a:ext cx="10515600" cy="2178368"/>
          </a:xfrm>
        </p:spPr>
        <p:txBody>
          <a:bodyPr>
            <a:spAutoFit/>
          </a:bodyPr>
          <a:lstStyle/>
          <a:p>
            <a:r>
              <a:rPr lang="zh-CN" sz="2800" b="0" i="0" strike="noStrike" cap="none" spc="0" baseline="0">
                <a:solidFill>
                  <a:srgbClr val="FFFFFF"/>
                </a:solidFill>
                <a:effectLst/>
                <a:cs typeface="SimSun"/>
              </a:rPr>
              <a:t>申请应包含以下相关内容：</a:t>
            </a:r>
          </a:p>
          <a:p>
            <a:pPr lvl="1"/>
            <a:r>
              <a:rPr lang="zh-CN" sz="2400" b="0" i="0" strike="noStrike" cap="none" spc="0" baseline="0">
                <a:solidFill>
                  <a:srgbClr val="FFFFFF"/>
                </a:solidFill>
                <a:effectLst/>
                <a:cs typeface="SimSun"/>
              </a:rPr>
              <a:t>有关计划、项目和影响的信息集合。</a:t>
            </a:r>
          </a:p>
          <a:p>
            <a:pPr lvl="1"/>
            <a:r>
              <a:rPr lang="zh-CN" sz="2400" b="0" i="0" strike="noStrike" cap="none" spc="0" baseline="0">
                <a:solidFill>
                  <a:srgbClr val="FFFFFF"/>
                </a:solidFill>
                <a:effectLst/>
                <a:cs typeface="SimSun"/>
              </a:rPr>
              <a:t>描述机构使命</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愿景</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历史、项目范围和时间表以及资金发展</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预算活动的叙述。</a:t>
            </a:r>
          </a:p>
          <a:p>
            <a:pPr lvl="1"/>
            <a:r>
              <a:rPr lang="zh-CN" sz="2400" b="0" i="0" strike="noStrike" cap="none" spc="0" baseline="0">
                <a:solidFill>
                  <a:srgbClr val="FFFFFF"/>
                </a:solidFill>
                <a:effectLst/>
                <a:cs typeface="SimSun"/>
              </a:rPr>
              <a:t>项目场地预算、项目成本预算，以及涵盖整个项目成本的资金发展预算。</a:t>
            </a:r>
          </a:p>
        </p:txBody>
      </p:sp>
    </p:spTree>
    <p:extLst>
      <p:ext uri="{BB962C8B-B14F-4D97-AF65-F5344CB8AC3E}">
        <p14:creationId xmlns:p14="http://schemas.microsoft.com/office/powerpoint/2010/main" val="119181378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E7EB-0382-4B9E-B7E2-8C8BB42807CD}"/>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申请相关内容</a:t>
            </a:r>
            <a:r>
              <a:rPr lang="zh-CN" sz="3600" b="1" i="0" strike="noStrike" cap="none" spc="0" baseline="0">
                <a:solidFill>
                  <a:srgbClr val="FFFFFF"/>
                </a:solidFill>
                <a:effectLst/>
              </a:rPr>
              <a:t> (2)</a:t>
            </a:r>
          </a:p>
        </p:txBody>
      </p:sp>
      <p:sp>
        <p:nvSpPr>
          <p:cNvPr id="3" name="Content Placeholder 2">
            <a:extLst>
              <a:ext uri="{FF2B5EF4-FFF2-40B4-BE49-F238E27FC236}">
                <a16:creationId xmlns:a16="http://schemas.microsoft.com/office/drawing/2014/main" id="{6A188A7F-3B7A-4864-BCBF-E208A963BC7C}"/>
              </a:ext>
            </a:extLst>
          </p:cNvPr>
          <p:cNvSpPr>
            <a:spLocks noGrp="1"/>
          </p:cNvSpPr>
          <p:nvPr>
            <p:ph idx="4294967295"/>
          </p:nvPr>
        </p:nvSpPr>
        <p:spPr>
          <a:xfrm>
            <a:off x="838200" y="1607259"/>
            <a:ext cx="10515600" cy="2360232"/>
          </a:xfrm>
        </p:spPr>
        <p:txBody>
          <a:bodyPr vert="horz" lIns="91440" tIns="45720" rIns="91440" bIns="45720" rtlCol="0" anchor="t">
            <a:spAutoFit/>
          </a:bodyPr>
          <a:lstStyle/>
          <a:p>
            <a:r>
              <a:rPr lang="zh-CN" sz="2800" b="0" i="0" strike="noStrike" cap="none" spc="0" baseline="0">
                <a:solidFill>
                  <a:srgbClr val="FFFFFF"/>
                </a:solidFill>
                <a:effectLst/>
                <a:cs typeface="SimSun"/>
              </a:rPr>
              <a:t>此外，每位申请人都需要同意一般保证。</a:t>
            </a:r>
          </a:p>
          <a:p>
            <a:r>
              <a:rPr lang="zh-CN" sz="2800" b="0" i="0" strike="noStrike" cap="none" spc="0" baseline="0">
                <a:solidFill>
                  <a:srgbClr val="FFFFFF"/>
                </a:solidFill>
                <a:effectLst/>
                <a:cs typeface="SimSun"/>
              </a:rPr>
              <a:t>资助条款和条件和计划保证包括在</a:t>
            </a:r>
            <a:r>
              <a:rPr lang="zh-CN" sz="2800" b="0" i="0" strike="noStrike" cap="none" spc="0" baseline="0">
                <a:solidFill>
                  <a:srgbClr val="FFFFFF"/>
                </a:solidFill>
                <a:effectLst/>
                <a:latin typeface="arial" panose="020B0604020202020204" pitchFamily="34" charset="0"/>
                <a:sym typeface="arial" panose="020B0604020202020204" pitchFamily="34" charset="0"/>
              </a:rPr>
              <a:t> RFA </a:t>
            </a:r>
            <a:r>
              <a:rPr lang="zh-CN" sz="2800" b="0" i="0" strike="noStrike" cap="none" spc="0" baseline="0">
                <a:solidFill>
                  <a:srgbClr val="FFFFFF"/>
                </a:solidFill>
                <a:effectLst/>
                <a:cs typeface="SimSun"/>
              </a:rPr>
              <a:t>概述和说明中。</a:t>
            </a:r>
          </a:p>
          <a:p>
            <a:pPr lvl="1"/>
            <a:r>
              <a:rPr lang="zh-CN" sz="2400" b="0" i="0" strike="noStrike" cap="none" spc="0" baseline="0">
                <a:solidFill>
                  <a:srgbClr val="FFFFFF"/>
                </a:solidFill>
                <a:effectLst/>
                <a:cs typeface="SimSun"/>
              </a:rPr>
              <a:t>申请平台上的一个弹出窗口</a:t>
            </a:r>
          </a:p>
          <a:p>
            <a:pPr lvl="1"/>
            <a:r>
              <a:rPr lang="zh-CN" sz="2400" b="0" i="0" strike="noStrike" cap="none" spc="0" baseline="0">
                <a:solidFill>
                  <a:srgbClr val="FFFFFF"/>
                </a:solidFill>
                <a:effectLst/>
                <a:cs typeface="SimSun"/>
              </a:rPr>
              <a:t>儿童保育与发展部门基础设施资助计划网站</a:t>
            </a:r>
          </a:p>
          <a:p>
            <a:pPr lvl="2"/>
            <a:r>
              <a:rPr lang="zh-CN" sz="2400" b="0" i="0" strike="noStrike" cap="none" spc="0" baseline="0">
                <a:solidFill>
                  <a:srgbClr val="FFFFFF"/>
                </a:solidFill>
                <a:effectLst/>
                <a:cs typeface="SimSun"/>
              </a:rPr>
              <a:t>提供英文版、西班牙语版和中文版，请使用链接</a:t>
            </a:r>
            <a:endParaRPr lang="en-US"/>
          </a:p>
        </p:txBody>
      </p:sp>
    </p:spTree>
    <p:extLst>
      <p:ext uri="{BB962C8B-B14F-4D97-AF65-F5344CB8AC3E}">
        <p14:creationId xmlns:p14="http://schemas.microsoft.com/office/powerpoint/2010/main" val="324555917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C16FD-8EDC-479F-B634-43C5DDE09D40}"/>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现行工资要求</a:t>
            </a:r>
          </a:p>
        </p:txBody>
      </p:sp>
      <p:sp>
        <p:nvSpPr>
          <p:cNvPr id="3" name="Content Placeholder 2">
            <a:extLst>
              <a:ext uri="{FF2B5EF4-FFF2-40B4-BE49-F238E27FC236}">
                <a16:creationId xmlns:a16="http://schemas.microsoft.com/office/drawing/2014/main" id="{44354FAF-2C31-4589-98CC-E47357F06ECB}"/>
              </a:ext>
            </a:extLst>
          </p:cNvPr>
          <p:cNvSpPr>
            <a:spLocks noGrp="1"/>
          </p:cNvSpPr>
          <p:nvPr>
            <p:ph idx="4294967295"/>
          </p:nvPr>
        </p:nvSpPr>
        <p:spPr>
          <a:xfrm>
            <a:off x="838200" y="1607259"/>
            <a:ext cx="10515600" cy="1493615"/>
          </a:xfrm>
        </p:spPr>
        <p:txBody>
          <a:bodyPr vert="horz" lIns="91440" tIns="45720" rIns="91440" bIns="45720" rtlCol="0" anchor="t">
            <a:spAutoFit/>
          </a:bodyPr>
          <a:lstStyle/>
          <a:p>
            <a:pPr marL="457200" lvl="2" indent="-457200">
              <a:lnSpc>
                <a:spcPct val="110000"/>
              </a:lnSpc>
            </a:pPr>
            <a:r>
              <a:rPr lang="zh-CN" sz="2800" b="0" i="0" strike="noStrike" cap="none" spc="0" baseline="0">
                <a:solidFill>
                  <a:srgbClr val="FFFFFF"/>
                </a:solidFill>
                <a:effectLst/>
                <a:cs typeface="SimSun"/>
              </a:rPr>
              <a:t>《劳动法》第</a:t>
            </a:r>
            <a:r>
              <a:rPr lang="zh-CN" sz="2800" b="0" i="0" strike="noStrike" cap="none" spc="0" baseline="0">
                <a:solidFill>
                  <a:srgbClr val="FFFFFF"/>
                </a:solidFill>
                <a:effectLst/>
                <a:latin typeface="arial" panose="020B0604020202020204" pitchFamily="34" charset="0"/>
                <a:sym typeface="arial" panose="020B0604020202020204" pitchFamily="34" charset="0"/>
              </a:rPr>
              <a:t> 1720 </a:t>
            </a:r>
            <a:r>
              <a:rPr lang="zh-CN" sz="2800" b="0" i="0" strike="noStrike" cap="none" spc="0" baseline="0">
                <a:solidFill>
                  <a:srgbClr val="FFFFFF"/>
                </a:solidFill>
                <a:effectLst/>
                <a:cs typeface="SimSun"/>
              </a:rPr>
              <a:t>节及以下规定的公共工程建设项目，必须符合现行工资要求。 </a:t>
            </a:r>
            <a:r>
              <a:rPr lang="zh-CN" sz="2800" b="0" i="0" strike="noStrike" cap="none" spc="0" baseline="0">
                <a:solidFill>
                  <a:srgbClr val="FFFFFF"/>
                </a:solidFill>
                <a:effectLst/>
                <a:latin typeface="arial" panose="020B0604020202020204" pitchFamily="34" charset="0"/>
                <a:sym typeface="arial" panose="020B0604020202020204" pitchFamily="34" charset="0"/>
              </a:rPr>
              <a:t> </a:t>
            </a:r>
            <a:r>
              <a:rPr lang="zh-CN" sz="2800" b="0" i="0" strike="noStrike" cap="none" spc="0" baseline="0">
                <a:solidFill>
                  <a:srgbClr val="FFFFFF"/>
                </a:solidFill>
                <a:effectLst/>
                <a:cs typeface="SimSun"/>
              </a:rPr>
              <a:t>加利福尼亚法律规定，对于公共工程项目，工人的工资不得低于普遍的现行日工资标准。</a:t>
            </a:r>
          </a:p>
        </p:txBody>
      </p:sp>
    </p:spTree>
    <p:extLst>
      <p:ext uri="{BB962C8B-B14F-4D97-AF65-F5344CB8AC3E}">
        <p14:creationId xmlns:p14="http://schemas.microsoft.com/office/powerpoint/2010/main" val="333750105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836685" y="2766218"/>
            <a:ext cx="10515600" cy="1325563"/>
          </a:xfrm>
        </p:spPr>
        <p:txBody>
          <a:bodyPr vert="horz" lIns="91440" tIns="45720" rIns="91440" bIns="45720" rtlCol="0" anchor="b">
            <a:no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申请演示</a:t>
            </a:r>
            <a:endParaRPr lang="en-US" sz="6000" b="1">
              <a:solidFill>
                <a:srgbClr val="FFFFFF"/>
              </a:solidFill>
              <a:latin typeface="simsun" panose="02010600030101010101" pitchFamily="2" charset="-122"/>
              <a:cs typeface="Arial"/>
              <a:sym typeface="simsun" panose="02010600030101010101" pitchFamily="2" charset="-122"/>
            </a:endParaRPr>
          </a:p>
        </p:txBody>
      </p:sp>
    </p:spTree>
    <p:extLst>
      <p:ext uri="{BB962C8B-B14F-4D97-AF65-F5344CB8AC3E}">
        <p14:creationId xmlns:p14="http://schemas.microsoft.com/office/powerpoint/2010/main" val="221356346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C16FD-8EDC-479F-B634-43C5DDE09D40}"/>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申请演示</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44354FAF-2C31-4589-98CC-E47357F06ECB}"/>
              </a:ext>
            </a:extLst>
          </p:cNvPr>
          <p:cNvSpPr>
            <a:spLocks noGrp="1"/>
          </p:cNvSpPr>
          <p:nvPr>
            <p:ph idx="4294967295"/>
          </p:nvPr>
        </p:nvSpPr>
        <p:spPr>
          <a:xfrm>
            <a:off x="838200" y="1607259"/>
            <a:ext cx="11594432" cy="2255617"/>
          </a:xfrm>
        </p:spPr>
        <p:txBody>
          <a:bodyPr vert="horz" wrap="square" lIns="91440" tIns="45720" rIns="91440" bIns="45720" rtlCol="0" anchor="t">
            <a:spAutoFit/>
          </a:bodyPr>
          <a:lstStyle/>
          <a:p>
            <a:pPr marL="457200" lvl="2" indent="-457200">
              <a:lnSpc>
                <a:spcPct val="110000"/>
              </a:lnSpc>
            </a:pPr>
            <a:r>
              <a:rPr lang="zh-CN" sz="2800" b="0" i="0" strike="noStrike" cap="none" spc="0" baseline="0">
                <a:solidFill>
                  <a:srgbClr val="FFFFFF"/>
                </a:solidFill>
                <a:effectLst/>
                <a:cs typeface="SimSun"/>
              </a:rPr>
              <a:t>申请将通过第三方在线平台</a:t>
            </a:r>
            <a:r>
              <a:rPr lang="zh-CN" sz="2800" b="0" i="0" strike="noStrike" cap="none" spc="0" baseline="0">
                <a:solidFill>
                  <a:srgbClr val="FFFFFF"/>
                </a:solidFill>
                <a:effectLst/>
                <a:latin typeface="arial" panose="020B0604020202020204" pitchFamily="34" charset="0"/>
                <a:sym typeface="arial" panose="020B0604020202020204" pitchFamily="34" charset="0"/>
              </a:rPr>
              <a:t> Submittable </a:t>
            </a:r>
            <a:r>
              <a:rPr lang="zh-CN" sz="2800" b="0" i="0" strike="noStrike" cap="none" spc="0" baseline="0">
                <a:solidFill>
                  <a:srgbClr val="FFFFFF"/>
                </a:solidFill>
                <a:effectLst/>
                <a:cs typeface="SimSun"/>
              </a:rPr>
              <a:t>以电子形式接收。 </a:t>
            </a:r>
            <a:endParaRPr lang="en-US"/>
          </a:p>
          <a:p>
            <a:pPr marL="457200" lvl="2" indent="-457200">
              <a:lnSpc>
                <a:spcPct val="110000"/>
              </a:lnSpc>
              <a:buClr>
                <a:srgbClr val="FFFFFF"/>
              </a:buClr>
            </a:pPr>
            <a:r>
              <a:rPr lang="zh-CN" sz="2800" b="0" i="0" strike="noStrike" cap="none" spc="0" baseline="0">
                <a:solidFill>
                  <a:srgbClr val="FFFFFF"/>
                </a:solidFill>
                <a:effectLst/>
                <a:cs typeface="SimSun"/>
              </a:rPr>
              <a:t>在提交申请之前，可以访问、保存和编辑申请</a:t>
            </a:r>
            <a:endParaRPr lang="en-US" sz="2800"/>
          </a:p>
          <a:p>
            <a:pPr marL="457200" lvl="2" indent="-457200">
              <a:lnSpc>
                <a:spcPct val="110000"/>
              </a:lnSpc>
              <a:buClr>
                <a:srgbClr val="FFFFFF"/>
              </a:buClr>
            </a:pPr>
            <a:r>
              <a:rPr lang="zh-CN" sz="2800" b="0" i="0" strike="noStrike" cap="none" spc="0" baseline="0">
                <a:solidFill>
                  <a:srgbClr val="FFFFFF"/>
                </a:solidFill>
                <a:effectLst/>
                <a:cs typeface="SimSun"/>
              </a:rPr>
              <a:t>申请不接受邮寄或专人投递，而是必须通过第三方在线平台提交。 </a:t>
            </a:r>
            <a:endParaRPr lang="en-US" sz="2800"/>
          </a:p>
          <a:p>
            <a:pPr marL="457200" lvl="2" indent="-457200">
              <a:lnSpc>
                <a:spcPct val="110000"/>
              </a:lnSpc>
              <a:buClr>
                <a:srgbClr val="FFFFFF"/>
              </a:buClr>
            </a:pPr>
            <a:endParaRPr lang="en-US"/>
          </a:p>
        </p:txBody>
      </p:sp>
    </p:spTree>
    <p:extLst>
      <p:ext uri="{BB962C8B-B14F-4D97-AF65-F5344CB8AC3E}">
        <p14:creationId xmlns:p14="http://schemas.microsoft.com/office/powerpoint/2010/main" val="393502704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836685" y="2766218"/>
            <a:ext cx="10515600" cy="1325563"/>
          </a:xfrm>
        </p:spPr>
        <p:txBody>
          <a:bodyPr vert="horz" lIns="91440" tIns="45720" rIns="91440" bIns="45720" rtlCol="0" anchor="b">
            <a:noAutofit/>
          </a:bodyPr>
          <a:lstStyle/>
          <a:p>
            <a:pPr algn="ctr"/>
            <a:r>
              <a:rPr lang="zh-CN" sz="6000" b="1" i="0" strike="noStrike" cap="none" spc="0" baseline="0">
                <a:solidFill>
                  <a:srgbClr val="FFFFFF"/>
                </a:solidFill>
                <a:effectLst/>
              </a:rPr>
              <a:t>Submittable </a:t>
            </a: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演示</a:t>
            </a:r>
            <a:endParaRPr lang="en-US" sz="6000" b="1">
              <a:solidFill>
                <a:srgbClr val="FFFFFF"/>
              </a:solidFill>
              <a:latin typeface="simsun" panose="02010600030101010101" pitchFamily="2" charset="-122"/>
              <a:cs typeface="Arial"/>
              <a:sym typeface="simsun" panose="02010600030101010101" pitchFamily="2" charset="-122"/>
            </a:endParaRPr>
          </a:p>
        </p:txBody>
      </p:sp>
    </p:spTree>
    <p:extLst>
      <p:ext uri="{BB962C8B-B14F-4D97-AF65-F5344CB8AC3E}">
        <p14:creationId xmlns:p14="http://schemas.microsoft.com/office/powerpoint/2010/main" val="155727249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836685" y="2766218"/>
            <a:ext cx="10515600" cy="1325563"/>
          </a:xfrm>
        </p:spPr>
        <p:txBody>
          <a:bodyPr vert="horz" lIns="91440" tIns="45720" rIns="91440" bIns="45720" rtlCol="0" anchor="b">
            <a:no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申请审查流程</a:t>
            </a:r>
          </a:p>
        </p:txBody>
      </p:sp>
    </p:spTree>
    <p:extLst>
      <p:ext uri="{BB962C8B-B14F-4D97-AF65-F5344CB8AC3E}">
        <p14:creationId xmlns:p14="http://schemas.microsoft.com/office/powerpoint/2010/main" val="397249403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8ED62-F407-45E0-AFB4-C60E7BB55484}"/>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初步筛选流程</a:t>
            </a:r>
          </a:p>
        </p:txBody>
      </p:sp>
      <p:sp>
        <p:nvSpPr>
          <p:cNvPr id="3" name="Content Placeholder 2">
            <a:extLst>
              <a:ext uri="{FF2B5EF4-FFF2-40B4-BE49-F238E27FC236}">
                <a16:creationId xmlns:a16="http://schemas.microsoft.com/office/drawing/2014/main" id="{9DDE57AA-1A8D-4623-824C-5C9C45BCC519}"/>
              </a:ext>
            </a:extLst>
          </p:cNvPr>
          <p:cNvSpPr>
            <a:spLocks noGrp="1"/>
          </p:cNvSpPr>
          <p:nvPr>
            <p:ph idx="4294967295"/>
          </p:nvPr>
        </p:nvSpPr>
        <p:spPr>
          <a:xfrm>
            <a:off x="838200" y="1607259"/>
            <a:ext cx="10515600" cy="3118596"/>
          </a:xfrm>
        </p:spPr>
        <p:txBody>
          <a:bodyPr>
            <a:spAutoFit/>
          </a:bodyPr>
          <a:lstStyle/>
          <a:p>
            <a:r>
              <a:rPr lang="zh-CN" sz="2600" b="0" i="0" strike="noStrike" cap="none" spc="0" baseline="0">
                <a:solidFill>
                  <a:srgbClr val="FFFFFF"/>
                </a:solidFill>
                <a:effectLst/>
                <a:cs typeface="SimSun"/>
              </a:rPr>
              <a:t>申请人应该接受对以下各项的初步筛选：</a:t>
            </a:r>
          </a:p>
          <a:p>
            <a:pPr lvl="1"/>
            <a:r>
              <a:rPr lang="zh-CN" sz="2200" b="0" i="0" strike="noStrike" cap="none" spc="0" baseline="0">
                <a:solidFill>
                  <a:srgbClr val="FFFFFF"/>
                </a:solidFill>
                <a:effectLst/>
                <a:cs typeface="SimSun"/>
              </a:rPr>
              <a:t>项目准备情况，以确定申请人是否符合资格标准。</a:t>
            </a:r>
          </a:p>
          <a:p>
            <a:pPr lvl="1"/>
            <a:r>
              <a:rPr lang="zh-CN" sz="2200" b="0" i="0" strike="noStrike" cap="none" spc="0" baseline="0">
                <a:solidFill>
                  <a:srgbClr val="FFFFFF"/>
                </a:solidFill>
                <a:effectLst/>
                <a:cs typeface="SimSun"/>
              </a:rPr>
              <a:t>已提交所有所需的附件。</a:t>
            </a:r>
          </a:p>
          <a:p>
            <a:pPr marL="228600" lvl="1">
              <a:spcBef>
                <a:spcPts val="1000"/>
              </a:spcBef>
            </a:pPr>
            <a:r>
              <a:rPr lang="zh-CN" sz="2600" b="0" i="0" strike="noStrike" cap="none" spc="0" baseline="0">
                <a:solidFill>
                  <a:srgbClr val="FFFFFF"/>
                </a:solidFill>
                <a:effectLst/>
                <a:cs typeface="SimSun"/>
              </a:rPr>
              <a:t>申请应该包含上传到在线门户的所有所需的认证、保证和签名。</a:t>
            </a:r>
          </a:p>
          <a:p>
            <a:pPr marL="228600" lvl="1">
              <a:spcBef>
                <a:spcPts val="1000"/>
              </a:spcBef>
            </a:pPr>
            <a:r>
              <a:rPr lang="zh-CN" sz="2600" b="0" i="0" strike="noStrike" cap="none" spc="0" baseline="0">
                <a:solidFill>
                  <a:srgbClr val="FFFFFF"/>
                </a:solidFill>
                <a:effectLst/>
                <a:cs typeface="SimSun"/>
              </a:rPr>
              <a:t>申请人需要负责查看所有</a:t>
            </a:r>
            <a:r>
              <a:rPr lang="zh-CN" sz="2600" b="0" i="0" strike="noStrike" cap="none" spc="0" baseline="0">
                <a:solidFill>
                  <a:srgbClr val="FFFFFF"/>
                </a:solidFill>
                <a:effectLst/>
                <a:latin typeface="arial" panose="020B0604020202020204" pitchFamily="34" charset="0"/>
                <a:sym typeface="arial" panose="020B0604020202020204" pitchFamily="34" charset="0"/>
              </a:rPr>
              <a:t> RFA </a:t>
            </a:r>
            <a:r>
              <a:rPr lang="zh-CN" sz="2600" b="0" i="0" strike="noStrike" cap="none" spc="0" baseline="0">
                <a:solidFill>
                  <a:srgbClr val="FFFFFF"/>
                </a:solidFill>
                <a:effectLst/>
                <a:cs typeface="SimSun"/>
              </a:rPr>
              <a:t>要求以及指示。</a:t>
            </a:r>
          </a:p>
          <a:p>
            <a:pPr marL="228600" lvl="1">
              <a:spcBef>
                <a:spcPts val="1000"/>
              </a:spcBef>
            </a:pPr>
            <a:r>
              <a:rPr lang="zh-CN" sz="2600" b="0" i="0" strike="noStrike" cap="none" spc="0" baseline="0">
                <a:solidFill>
                  <a:srgbClr val="FFFFFF"/>
                </a:solidFill>
                <a:effectLst/>
                <a:cs typeface="SimSun"/>
              </a:rPr>
              <a:t>逾期、不完整或未准确填写的申请可能会被取消资格。无法就不符合资格进行申诉。</a:t>
            </a:r>
          </a:p>
        </p:txBody>
      </p:sp>
    </p:spTree>
    <p:extLst>
      <p:ext uri="{BB962C8B-B14F-4D97-AF65-F5344CB8AC3E}">
        <p14:creationId xmlns:p14="http://schemas.microsoft.com/office/powerpoint/2010/main" val="2936495951"/>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62269-07D1-4715-825D-0DCA71875723}"/>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优先顺序流程</a:t>
            </a:r>
          </a:p>
        </p:txBody>
      </p:sp>
      <p:sp>
        <p:nvSpPr>
          <p:cNvPr id="3" name="Content Placeholder 2">
            <a:extLst>
              <a:ext uri="{FF2B5EF4-FFF2-40B4-BE49-F238E27FC236}">
                <a16:creationId xmlns:a16="http://schemas.microsoft.com/office/drawing/2014/main" id="{EE5BBA70-3381-47B5-9D79-9C384CD66476}"/>
              </a:ext>
            </a:extLst>
          </p:cNvPr>
          <p:cNvSpPr>
            <a:spLocks noGrp="1"/>
          </p:cNvSpPr>
          <p:nvPr>
            <p:ph idx="4294967295"/>
          </p:nvPr>
        </p:nvSpPr>
        <p:spPr>
          <a:xfrm>
            <a:off x="838200" y="1607259"/>
            <a:ext cx="10515600" cy="2524395"/>
          </a:xfrm>
        </p:spPr>
        <p:txBody>
          <a:bodyPr vert="horz" lIns="91440" tIns="45720" rIns="91440" bIns="45720" rtlCol="0" anchor="t">
            <a:spAutoFit/>
          </a:bodyPr>
          <a:lstStyle/>
          <a:p>
            <a:r>
              <a:rPr lang="zh-CN" sz="2600" b="0" i="0" strike="noStrike" cap="none" spc="0" baseline="0">
                <a:solidFill>
                  <a:srgbClr val="FFFFFF"/>
                </a:solidFill>
                <a:effectLst/>
                <a:cs typeface="SimSun"/>
              </a:rPr>
              <a:t>所有申请将使用评分标准进行审查和打分。</a:t>
            </a:r>
            <a:endParaRPr lang="en-US" sz="2600"/>
          </a:p>
          <a:p>
            <a:r>
              <a:rPr lang="zh-CN" sz="2600" b="0" i="0" strike="noStrike" cap="none" spc="0" baseline="0">
                <a:solidFill>
                  <a:srgbClr val="FFFFFF"/>
                </a:solidFill>
                <a:effectLst/>
                <a:cs typeface="SimSun"/>
              </a:rPr>
              <a:t>初步优先考虑因素</a:t>
            </a:r>
          </a:p>
          <a:p>
            <a:pPr lvl="1">
              <a:buClr>
                <a:srgbClr val="FFFFFF"/>
              </a:buClr>
            </a:pPr>
            <a:r>
              <a:rPr lang="zh-CN" sz="2200" b="0" i="0" strike="noStrike" cap="none" spc="0" baseline="0">
                <a:solidFill>
                  <a:srgbClr val="FFFFFF"/>
                </a:solidFill>
                <a:effectLst/>
                <a:cs typeface="SimSun"/>
              </a:rPr>
              <a:t>项目可以在资助协议规定的合理时间范围内启动，并且在</a:t>
            </a:r>
            <a:r>
              <a:rPr lang="zh-CN" sz="2200" b="0" i="0" strike="noStrike" cap="none" spc="0" baseline="0">
                <a:solidFill>
                  <a:srgbClr val="FFFFFF"/>
                </a:solidFill>
                <a:effectLst/>
                <a:latin typeface="arial" panose="020B0604020202020204" pitchFamily="34" charset="0"/>
                <a:sym typeface="arial" panose="020B0604020202020204" pitchFamily="34" charset="0"/>
              </a:rPr>
              <a:t> 2028 </a:t>
            </a:r>
            <a:r>
              <a:rPr lang="zh-CN" sz="2200" b="0" i="0" strike="noStrike" cap="none" spc="0" baseline="0">
                <a:solidFill>
                  <a:srgbClr val="FFFFFF"/>
                </a:solidFill>
                <a:effectLst/>
                <a:cs typeface="SimSun"/>
              </a:rPr>
              <a:t>年</a:t>
            </a:r>
            <a:r>
              <a:rPr lang="zh-CN" sz="2200" b="0" i="0" strike="noStrike" cap="none" spc="0" baseline="0">
                <a:solidFill>
                  <a:srgbClr val="FFFFFF"/>
                </a:solidFill>
                <a:effectLst/>
                <a:latin typeface="arial" panose="020B0604020202020204" pitchFamily="34" charset="0"/>
                <a:sym typeface="arial" panose="020B0604020202020204" pitchFamily="34" charset="0"/>
              </a:rPr>
              <a:t> 6 </a:t>
            </a:r>
            <a:r>
              <a:rPr lang="zh-CN" sz="2200" b="0" i="0" strike="noStrike" cap="none" spc="0" baseline="0">
                <a:solidFill>
                  <a:srgbClr val="FFFFFF"/>
                </a:solidFill>
                <a:effectLst/>
                <a:cs typeface="SimSun"/>
              </a:rPr>
              <a:t>月</a:t>
            </a:r>
            <a:r>
              <a:rPr lang="zh-CN" sz="2200" b="0" i="0" strike="noStrike" cap="none" spc="0" baseline="0">
                <a:solidFill>
                  <a:srgbClr val="FFFFFF"/>
                </a:solidFill>
                <a:effectLst/>
                <a:latin typeface="arial" panose="020B0604020202020204" pitchFamily="34" charset="0"/>
                <a:sym typeface="arial" panose="020B0604020202020204" pitchFamily="34" charset="0"/>
              </a:rPr>
              <a:t> 30 </a:t>
            </a:r>
            <a:r>
              <a:rPr lang="zh-CN" sz="2200" b="0" i="0" strike="noStrike" cap="none" spc="0" baseline="0">
                <a:solidFill>
                  <a:srgbClr val="FFFFFF"/>
                </a:solidFill>
                <a:effectLst/>
                <a:cs typeface="SimSun"/>
              </a:rPr>
              <a:t>日之前完成。 </a:t>
            </a:r>
            <a:r>
              <a:rPr lang="zh-CN" sz="2200" b="0" i="0" strike="noStrike" cap="none" spc="0" baseline="0">
                <a:solidFill>
                  <a:srgbClr val="FFFFFF"/>
                </a:solidFill>
                <a:effectLst/>
                <a:latin typeface="arial" panose="020B0604020202020204" pitchFamily="34" charset="0"/>
                <a:sym typeface="arial" panose="020B0604020202020204" pitchFamily="34" charset="0"/>
              </a:rPr>
              <a:t> </a:t>
            </a:r>
            <a:r>
              <a:rPr lang="zh-CN" sz="2200" b="0" i="0" strike="noStrike" cap="none" spc="0" baseline="0">
                <a:solidFill>
                  <a:srgbClr val="FFFFFF"/>
                </a:solidFill>
                <a:effectLst/>
                <a:cs typeface="SimSun"/>
              </a:rPr>
              <a:t>申请人将被问及项目的时间表、状态以及预计的完成时间</a:t>
            </a:r>
          </a:p>
          <a:p>
            <a:pPr lvl="1">
              <a:buClr>
                <a:srgbClr val="FFFFFF"/>
              </a:buClr>
            </a:pPr>
            <a:r>
              <a:rPr lang="zh-CN" sz="2200" b="0" i="0" strike="noStrike" cap="none" spc="0" baseline="0">
                <a:solidFill>
                  <a:srgbClr val="FFFFFF"/>
                </a:solidFill>
                <a:effectLst/>
                <a:cs typeface="SimSun"/>
              </a:rPr>
              <a:t>已获得许可、处于后期阶段的项目</a:t>
            </a:r>
            <a:endParaRPr lang="en-US" sz="2200"/>
          </a:p>
          <a:p>
            <a:pPr lvl="1">
              <a:buClr>
                <a:srgbClr val="FFFFFF"/>
              </a:buClr>
            </a:pPr>
            <a:r>
              <a:rPr lang="zh-CN" sz="2200" b="0" i="0" strike="noStrike" cap="none" spc="0" baseline="0">
                <a:solidFill>
                  <a:srgbClr val="FFFFFF"/>
                </a:solidFill>
                <a:effectLst/>
                <a:cs typeface="SimSun"/>
              </a:rPr>
              <a:t>准备开始新建建筑或进行大型改造或已开始施工但存在资金缺口的项目</a:t>
            </a:r>
            <a:endParaRPr lang="en-US" sz="2200"/>
          </a:p>
        </p:txBody>
      </p:sp>
    </p:spTree>
    <p:extLst>
      <p:ext uri="{BB962C8B-B14F-4D97-AF65-F5344CB8AC3E}">
        <p14:creationId xmlns:p14="http://schemas.microsoft.com/office/powerpoint/2010/main" val="25537045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quot;English to Cantonese Interpretation&quot; written in Cantonese">
            <a:extLst>
              <a:ext uri="{FF2B5EF4-FFF2-40B4-BE49-F238E27FC236}">
                <a16:creationId xmlns:a16="http://schemas.microsoft.com/office/drawing/2014/main" id="{734918E2-4395-480D-8C9B-829DBFC51E2F}"/>
              </a:ext>
            </a:extLst>
          </p:cNvPr>
          <p:cNvSpPr>
            <a:spLocks noGrp="1"/>
          </p:cNvSpPr>
          <p:nvPr>
            <p:ph type="title"/>
          </p:nvPr>
        </p:nvSpPr>
        <p:spPr/>
        <p:txBody>
          <a:bodyPr/>
          <a:lstStyle/>
          <a:p>
            <a:pPr algn="ctr"/>
            <a:r>
              <a:rPr lang="zh-TW" altLang="en-US" b="1">
                <a:solidFill>
                  <a:srgbClr val="003162"/>
                </a:solidFill>
                <a:latin typeface="Arial" panose="020B0604020202020204" pitchFamily="34" charset="0"/>
                <a:cs typeface="Arial" panose="020B0604020202020204" pitchFamily="34" charset="0"/>
              </a:rPr>
              <a:t>英文到粵語口譯</a:t>
            </a:r>
            <a:endParaRPr lang="en-US" b="1">
              <a:solidFill>
                <a:srgbClr val="003162"/>
              </a:solidFill>
              <a:latin typeface="Arial" panose="020B0604020202020204" pitchFamily="34" charset="0"/>
              <a:cs typeface="Arial" panose="020B0604020202020204" pitchFamily="34" charset="0"/>
            </a:endParaRPr>
          </a:p>
        </p:txBody>
      </p:sp>
      <p:pic>
        <p:nvPicPr>
          <p:cNvPr id="5" name="Picture 4" descr="Cantonese translation of the slide 2 instructions for interpretation options during the webinar.">
            <a:extLst>
              <a:ext uri="{FF2B5EF4-FFF2-40B4-BE49-F238E27FC236}">
                <a16:creationId xmlns:a16="http://schemas.microsoft.com/office/drawing/2014/main" id="{FC7561B3-5E60-4AD1-B85D-C0044D0B7652}"/>
              </a:ext>
            </a:extLst>
          </p:cNvPr>
          <p:cNvPicPr>
            <a:picLocks noChangeAspect="1"/>
          </p:cNvPicPr>
          <p:nvPr/>
        </p:nvPicPr>
        <p:blipFill>
          <a:blip r:embed="rId3"/>
          <a:stretch>
            <a:fillRect/>
          </a:stretch>
        </p:blipFill>
        <p:spPr>
          <a:xfrm>
            <a:off x="1418942" y="1862689"/>
            <a:ext cx="9354116" cy="4497664"/>
          </a:xfrm>
          <a:prstGeom prst="rect">
            <a:avLst/>
          </a:prstGeom>
        </p:spPr>
      </p:pic>
    </p:spTree>
    <p:extLst>
      <p:ext uri="{BB962C8B-B14F-4D97-AF65-F5344CB8AC3E}">
        <p14:creationId xmlns:p14="http://schemas.microsoft.com/office/powerpoint/2010/main" val="2972807374"/>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D1103-B773-43A5-A591-5C0CA2548757}"/>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优先顺序流程</a:t>
            </a:r>
            <a:r>
              <a:rPr lang="zh-CN" sz="3600" b="1" i="0" strike="noStrike" cap="none" spc="0" baseline="0">
                <a:solidFill>
                  <a:srgbClr val="FFFFFF"/>
                </a:solidFill>
                <a:effectLst/>
              </a:rPr>
              <a:t> (2)</a:t>
            </a:r>
          </a:p>
        </p:txBody>
      </p:sp>
      <p:sp>
        <p:nvSpPr>
          <p:cNvPr id="3" name="Content Placeholder 2">
            <a:extLst>
              <a:ext uri="{FF2B5EF4-FFF2-40B4-BE49-F238E27FC236}">
                <a16:creationId xmlns:a16="http://schemas.microsoft.com/office/drawing/2014/main" id="{7638A0A2-CB8C-4CE2-BF2E-BBBC0B744ECA}"/>
              </a:ext>
            </a:extLst>
          </p:cNvPr>
          <p:cNvSpPr>
            <a:spLocks noGrp="1"/>
          </p:cNvSpPr>
          <p:nvPr>
            <p:ph idx="4294967295"/>
          </p:nvPr>
        </p:nvSpPr>
        <p:spPr>
          <a:xfrm>
            <a:off x="838200" y="1607259"/>
            <a:ext cx="10515600" cy="2634552"/>
          </a:xfrm>
        </p:spPr>
        <p:txBody>
          <a:bodyPr vert="horz" lIns="91440" tIns="45720" rIns="91440" bIns="45720" rtlCol="0" anchor="t">
            <a:spAutoFit/>
          </a:bodyPr>
          <a:lstStyle/>
          <a:p>
            <a:r>
              <a:rPr lang="zh-CN" sz="2800" b="0" i="0" strike="noStrike" cap="none" spc="0" baseline="0">
                <a:solidFill>
                  <a:srgbClr val="FFFFFF"/>
                </a:solidFill>
                <a:effectLst/>
                <a:cs typeface="SimSun"/>
              </a:rPr>
              <a:t>额外优先考虑因素</a:t>
            </a:r>
          </a:p>
          <a:p>
            <a:pPr lvl="1"/>
            <a:r>
              <a:rPr lang="zh-CN" sz="2400" b="0" i="0" strike="noStrike" cap="none" spc="0" baseline="0">
                <a:solidFill>
                  <a:srgbClr val="FFFFFF"/>
                </a:solidFill>
                <a:effectLst/>
                <a:cs typeface="SimSun"/>
              </a:rPr>
              <a:t>使用州补贴为儿童提供服务的计划</a:t>
            </a:r>
          </a:p>
          <a:p>
            <a:pPr lvl="1"/>
            <a:r>
              <a:rPr lang="zh-CN" sz="2400" b="0" i="0" strike="noStrike" cap="none" spc="0" baseline="0">
                <a:solidFill>
                  <a:srgbClr val="FFFFFF"/>
                </a:solidFill>
                <a:effectLst/>
                <a:cs typeface="SimSun"/>
              </a:rPr>
              <a:t>为更多的低收入家庭提供服务的计划</a:t>
            </a:r>
          </a:p>
          <a:p>
            <a:pPr lvl="1"/>
            <a:r>
              <a:rPr lang="zh-CN" sz="2400" b="0" i="0" strike="noStrike" cap="none" spc="0" baseline="0">
                <a:solidFill>
                  <a:srgbClr val="FFFFFF"/>
                </a:solidFill>
                <a:effectLst/>
                <a:cs typeface="SimSun"/>
              </a:rPr>
              <a:t>在已被证明持有许可的保育服务存在短缺的区域开展的计划（儿童保育荒漠、优先邮政编码）</a:t>
            </a:r>
          </a:p>
          <a:p>
            <a:pPr lvl="1"/>
            <a:r>
              <a:rPr lang="zh-CN" sz="2400" b="0" i="0" strike="noStrike" cap="none" spc="0" baseline="0">
                <a:solidFill>
                  <a:srgbClr val="FFFFFF"/>
                </a:solidFill>
                <a:effectLst/>
                <a:cs typeface="SimSun"/>
              </a:rPr>
              <a:t>服务于婴幼儿的项目</a:t>
            </a:r>
          </a:p>
        </p:txBody>
      </p:sp>
    </p:spTree>
    <p:extLst>
      <p:ext uri="{BB962C8B-B14F-4D97-AF65-F5344CB8AC3E}">
        <p14:creationId xmlns:p14="http://schemas.microsoft.com/office/powerpoint/2010/main" val="66114311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F045C-5671-420F-A4F1-7857490AA030}"/>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优先顺序流程</a:t>
            </a:r>
            <a:r>
              <a:rPr lang="zh-CN" sz="3600" b="1" i="0" strike="noStrike" cap="none" spc="0" baseline="0">
                <a:solidFill>
                  <a:srgbClr val="FFFFFF"/>
                </a:solidFill>
                <a:effectLst/>
              </a:rPr>
              <a:t> (3)</a:t>
            </a:r>
          </a:p>
        </p:txBody>
      </p:sp>
      <p:sp>
        <p:nvSpPr>
          <p:cNvPr id="3" name="Content Placeholder 2">
            <a:extLst>
              <a:ext uri="{FF2B5EF4-FFF2-40B4-BE49-F238E27FC236}">
                <a16:creationId xmlns:a16="http://schemas.microsoft.com/office/drawing/2014/main" id="{07165CF6-07D8-4287-B3C5-370690310140}"/>
              </a:ext>
            </a:extLst>
          </p:cNvPr>
          <p:cNvSpPr>
            <a:spLocks noGrp="1"/>
          </p:cNvSpPr>
          <p:nvPr>
            <p:ph idx="4294967295"/>
          </p:nvPr>
        </p:nvSpPr>
        <p:spPr>
          <a:xfrm>
            <a:off x="838200" y="1607259"/>
            <a:ext cx="10515600" cy="3327035"/>
          </a:xfrm>
        </p:spPr>
        <p:txBody>
          <a:bodyPr vert="horz" lIns="91440" tIns="45720" rIns="91440" bIns="45720" rtlCol="0" anchor="t">
            <a:spAutoFit/>
          </a:bodyPr>
          <a:lstStyle/>
          <a:p>
            <a:r>
              <a:rPr lang="zh-CN" sz="2600" b="0" i="0" strike="noStrike" cap="none" spc="0" baseline="0">
                <a:solidFill>
                  <a:srgbClr val="FFFFFF"/>
                </a:solidFill>
                <a:effectLst/>
                <a:cs typeface="SimSun"/>
              </a:rPr>
              <a:t>额外优先考虑因素</a:t>
            </a:r>
          </a:p>
          <a:p>
            <a:pPr lvl="1"/>
            <a:r>
              <a:rPr lang="zh-CN" sz="2200" b="0" i="0" strike="noStrike" cap="none" spc="0" baseline="0">
                <a:solidFill>
                  <a:srgbClr val="FFFFFF"/>
                </a:solidFill>
                <a:effectLst/>
                <a:cs typeface="SimSun"/>
              </a:rPr>
              <a:t>侧重于为具有特殊需要的儿童、移民或居无定所或接受儿童保护服务计划或寄养的儿童提供服务的计划</a:t>
            </a:r>
          </a:p>
          <a:p>
            <a:pPr lvl="1"/>
            <a:r>
              <a:rPr lang="zh-CN" sz="2200" b="0" i="0" strike="noStrike" cap="none" spc="0" baseline="0">
                <a:solidFill>
                  <a:srgbClr val="FFFFFF"/>
                </a:solidFill>
                <a:effectLst/>
                <a:cs typeface="SimSun"/>
              </a:rPr>
              <a:t>受到公告的灾难影响的计划</a:t>
            </a:r>
          </a:p>
          <a:p>
            <a:pPr lvl="1"/>
            <a:r>
              <a:rPr lang="zh-CN" sz="2200" b="0" i="0" strike="noStrike" cap="none" spc="0" baseline="0">
                <a:solidFill>
                  <a:srgbClr val="FFFFFF"/>
                </a:solidFill>
                <a:effectLst/>
                <a:cs typeface="SimSun"/>
              </a:rPr>
              <a:t>以非营利性质为目的运营的计划</a:t>
            </a:r>
          </a:p>
          <a:p>
            <a:pPr lvl="1"/>
            <a:r>
              <a:rPr lang="zh-CN" sz="2200" b="0" i="0" strike="noStrike" cap="none" spc="0" baseline="0">
                <a:solidFill>
                  <a:srgbClr val="FFFFFF"/>
                </a:solidFill>
                <a:effectLst/>
                <a:cs typeface="SimSun"/>
              </a:rPr>
              <a:t>与经济适用房共存的项目</a:t>
            </a:r>
          </a:p>
          <a:p>
            <a:pPr lvl="1"/>
            <a:r>
              <a:rPr lang="zh-CN" sz="2200" b="0" i="0" strike="noStrike" cap="none" spc="0" baseline="0">
                <a:solidFill>
                  <a:srgbClr val="FFFFFF"/>
                </a:solidFill>
                <a:effectLst/>
                <a:cs typeface="SimSun"/>
              </a:rPr>
              <a:t>建筑属于提供保育的经营者</a:t>
            </a:r>
            <a:r>
              <a:rPr lang="zh-CN" sz="2200" b="0" i="0" strike="noStrike" cap="none" spc="0" baseline="0">
                <a:solidFill>
                  <a:srgbClr val="FFFFFF"/>
                </a:solidFill>
                <a:effectLst/>
                <a:latin typeface="arial" panose="020B0604020202020204" pitchFamily="34" charset="0"/>
                <a:sym typeface="arial" panose="020B0604020202020204" pitchFamily="34" charset="0"/>
              </a:rPr>
              <a:t>/</a:t>
            </a:r>
            <a:r>
              <a:rPr lang="zh-CN" sz="2200" b="0" i="0" strike="noStrike" cap="none" spc="0" baseline="0">
                <a:solidFill>
                  <a:srgbClr val="FFFFFF"/>
                </a:solidFill>
                <a:effectLst/>
                <a:cs typeface="SimSun"/>
              </a:rPr>
              <a:t>实体的项目</a:t>
            </a:r>
          </a:p>
          <a:p>
            <a:pPr lvl="1"/>
            <a:r>
              <a:rPr lang="zh-CN" sz="2200" b="0" i="0" strike="noStrike" cap="none" spc="0" baseline="0">
                <a:solidFill>
                  <a:srgbClr val="FFFFFF"/>
                </a:solidFill>
                <a:effectLst/>
                <a:cs typeface="SimSun"/>
              </a:rPr>
              <a:t>可以证明长期财政可持续性的项目</a:t>
            </a:r>
          </a:p>
        </p:txBody>
      </p:sp>
    </p:spTree>
    <p:extLst>
      <p:ext uri="{BB962C8B-B14F-4D97-AF65-F5344CB8AC3E}">
        <p14:creationId xmlns:p14="http://schemas.microsoft.com/office/powerpoint/2010/main" val="168350855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7029A-416C-442B-8DA9-A1D5C57C13FB}"/>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对等资金</a:t>
            </a:r>
            <a:endParaRPr lang="en-US" sz="3600">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65B0D9A1-3362-48AC-A427-5C259C2D1DF9}"/>
              </a:ext>
            </a:extLst>
          </p:cNvPr>
          <p:cNvSpPr>
            <a:spLocks noGrp="1"/>
          </p:cNvSpPr>
          <p:nvPr>
            <p:ph idx="4294967295"/>
          </p:nvPr>
        </p:nvSpPr>
        <p:spPr>
          <a:xfrm>
            <a:off x="838200" y="1607259"/>
            <a:ext cx="10515600" cy="4641151"/>
          </a:xfrm>
        </p:spPr>
        <p:txBody>
          <a:bodyPr vert="horz" lIns="91440" tIns="45720" rIns="91440" bIns="45720" rtlCol="0" anchor="t">
            <a:spAutoFit/>
          </a:bodyPr>
          <a:lstStyle/>
          <a:p>
            <a:r>
              <a:rPr lang="zh-CN" sz="2800" b="0" i="0" strike="noStrike" cap="none" spc="0" baseline="0">
                <a:solidFill>
                  <a:srgbClr val="FFFFFF"/>
                </a:solidFill>
                <a:effectLst/>
                <a:cs typeface="SimSun"/>
              </a:rPr>
              <a:t>计划需要提供</a:t>
            </a:r>
            <a:r>
              <a:rPr lang="zh-CN" sz="2800" b="0" i="0" strike="noStrike" cap="none" spc="0" baseline="0">
                <a:solidFill>
                  <a:srgbClr val="FFFFFF"/>
                </a:solidFill>
                <a:effectLst/>
                <a:latin typeface="arial" panose="020B0604020202020204" pitchFamily="34" charset="0"/>
                <a:sym typeface="arial" panose="020B0604020202020204" pitchFamily="34" charset="0"/>
              </a:rPr>
              <a:t> 10% </a:t>
            </a:r>
            <a:r>
              <a:rPr lang="zh-CN" sz="2800" b="0" i="0" strike="noStrike" cap="none" spc="0" baseline="0">
                <a:solidFill>
                  <a:srgbClr val="FFFFFF"/>
                </a:solidFill>
                <a:effectLst/>
                <a:cs typeface="SimSun"/>
              </a:rPr>
              <a:t>的对等资金</a:t>
            </a:r>
            <a:endParaRPr lang="en-US"/>
          </a:p>
          <a:p>
            <a:r>
              <a:rPr lang="zh-CN" sz="2800" b="0" i="0" strike="noStrike" cap="none" spc="0" baseline="0">
                <a:solidFill>
                  <a:srgbClr val="FFFFFF"/>
                </a:solidFill>
                <a:effectLst/>
                <a:cs typeface="SimSun"/>
              </a:rPr>
              <a:t>可接受的对等资金包括：</a:t>
            </a:r>
          </a:p>
          <a:p>
            <a:pPr lvl="1">
              <a:buClr>
                <a:srgbClr val="FFFFFF"/>
              </a:buClr>
            </a:pPr>
            <a:r>
              <a:rPr lang="zh-CN" sz="2400" b="0" i="0" strike="noStrike" cap="none" spc="0" baseline="0">
                <a:solidFill>
                  <a:srgbClr val="FFFFFF"/>
                </a:solidFill>
                <a:effectLst/>
                <a:cs typeface="SimSun"/>
              </a:rPr>
              <a:t>运营方准备金</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库存现金</a:t>
            </a:r>
            <a:endParaRPr lang="en-US"/>
          </a:p>
          <a:p>
            <a:pPr lvl="1"/>
            <a:r>
              <a:rPr lang="zh-CN" sz="2400" b="0" i="0" strike="noStrike" cap="none" spc="0" baseline="0">
                <a:solidFill>
                  <a:srgbClr val="FFFFFF"/>
                </a:solidFill>
                <a:effectLst/>
                <a:cs typeface="SimSun"/>
              </a:rPr>
              <a:t>贷款组织提供的贷款，如社区发展金融机构</a:t>
            </a:r>
            <a:r>
              <a:rPr lang="zh-CN" sz="2400" b="0" i="0" strike="noStrike" cap="none" spc="0" baseline="0">
                <a:solidFill>
                  <a:srgbClr val="FFFFFF"/>
                </a:solidFill>
                <a:effectLst/>
                <a:latin typeface="arial" panose="020B0604020202020204" pitchFamily="34" charset="0"/>
                <a:sym typeface="arial" panose="020B0604020202020204" pitchFamily="34" charset="0"/>
              </a:rPr>
              <a:t> (CDFI)</a:t>
            </a:r>
            <a:endParaRPr lang="zh-CN" sz="2400" b="0" i="0" strike="noStrike" cap="none" spc="0" baseline="0">
              <a:solidFill>
                <a:srgbClr val="FFFFFF"/>
              </a:solidFill>
              <a:effectLst/>
            </a:endParaRPr>
          </a:p>
          <a:p>
            <a:pPr lvl="1"/>
            <a:r>
              <a:rPr lang="zh-CN" sz="2400" b="0" i="0" strike="noStrike" cap="none" spc="0" baseline="0">
                <a:solidFill>
                  <a:srgbClr val="FFFFFF"/>
                </a:solidFill>
                <a:effectLst/>
                <a:cs typeface="SimSun"/>
              </a:rPr>
              <a:t>美国小型企业管理局</a:t>
            </a:r>
            <a:r>
              <a:rPr lang="zh-CN" sz="2400" b="0" i="0" strike="noStrike" cap="none" spc="0" baseline="0">
                <a:solidFill>
                  <a:srgbClr val="FFFFFF"/>
                </a:solidFill>
                <a:effectLst/>
                <a:latin typeface="arial" panose="020B0604020202020204" pitchFamily="34" charset="0"/>
                <a:sym typeface="arial" panose="020B0604020202020204" pitchFamily="34" charset="0"/>
              </a:rPr>
              <a:t> (SBA)</a:t>
            </a:r>
            <a:endParaRPr lang="zh-CN" sz="2400" b="0" i="0" strike="noStrike" cap="none" spc="0" baseline="0">
              <a:solidFill>
                <a:srgbClr val="FFFFFF"/>
              </a:solidFill>
              <a:effectLst/>
            </a:endParaRPr>
          </a:p>
          <a:p>
            <a:pPr lvl="1"/>
            <a:r>
              <a:rPr lang="zh-CN" sz="2400" b="0" i="0" strike="noStrike" cap="none" spc="0" baseline="0">
                <a:solidFill>
                  <a:srgbClr val="FFFFFF"/>
                </a:solidFill>
                <a:effectLst/>
                <a:cs typeface="SimSun"/>
              </a:rPr>
              <a:t>银行贷款 </a:t>
            </a:r>
          </a:p>
          <a:p>
            <a:pPr lvl="1"/>
            <a:r>
              <a:rPr lang="zh-CN" sz="2400" b="0" i="0" strike="noStrike" cap="none" spc="0" baseline="0">
                <a:solidFill>
                  <a:srgbClr val="FFFFFF"/>
                </a:solidFill>
                <a:effectLst/>
                <a:cs typeface="SimSun"/>
              </a:rPr>
              <a:t>基金会</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质押承诺</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其他拨款（非联邦或州）</a:t>
            </a:r>
          </a:p>
          <a:p>
            <a:pPr lvl="1"/>
            <a:r>
              <a:rPr lang="zh-CN" sz="2400" b="0" i="0" strike="noStrike" cap="none" spc="0" baseline="0">
                <a:solidFill>
                  <a:srgbClr val="FFFFFF"/>
                </a:solidFill>
                <a:effectLst/>
                <a:cs typeface="SimSun"/>
              </a:rPr>
              <a:t>税务抵免 </a:t>
            </a:r>
            <a:endParaRPr lang="en-US"/>
          </a:p>
          <a:p>
            <a:pPr lvl="1"/>
            <a:r>
              <a:rPr lang="zh-CN" sz="2400" b="0" i="0" strike="noStrike" cap="none" spc="0" baseline="0">
                <a:solidFill>
                  <a:srgbClr val="FFFFFF"/>
                </a:solidFill>
                <a:effectLst/>
                <a:cs typeface="SimSun"/>
              </a:rPr>
              <a:t>在拨款之外购买的土地和</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或建筑的权益 </a:t>
            </a:r>
            <a:endParaRPr lang="en-US"/>
          </a:p>
          <a:p>
            <a:pPr lvl="1"/>
            <a:r>
              <a:rPr lang="zh-CN" sz="2400" b="0" i="0" strike="noStrike" cap="none" spc="0" baseline="0">
                <a:solidFill>
                  <a:srgbClr val="FFFFFF"/>
                </a:solidFill>
                <a:effectLst/>
                <a:cs typeface="SimSun"/>
              </a:rPr>
              <a:t>由评估记录的不动产估值</a:t>
            </a:r>
            <a:r>
              <a:rPr lang="zh-CN" sz="2400" b="0" i="0" strike="noStrike" cap="none" spc="0" baseline="0">
                <a:solidFill>
                  <a:srgbClr val="FFFFFF"/>
                </a:solidFill>
                <a:effectLst/>
                <a:latin typeface="arial" panose="020B0604020202020204" pitchFamily="34" charset="0"/>
                <a:sym typeface="arial" panose="020B0604020202020204" pitchFamily="34" charset="0"/>
              </a:rPr>
              <a:t>/</a:t>
            </a:r>
            <a:r>
              <a:rPr lang="zh-CN" sz="2400" b="0" i="0" strike="noStrike" cap="none" spc="0" baseline="0">
                <a:solidFill>
                  <a:srgbClr val="FFFFFF"/>
                </a:solidFill>
                <a:effectLst/>
                <a:cs typeface="SimSun"/>
              </a:rPr>
              <a:t>套现再融资</a:t>
            </a:r>
          </a:p>
        </p:txBody>
      </p:sp>
    </p:spTree>
    <p:extLst>
      <p:ext uri="{BB962C8B-B14F-4D97-AF65-F5344CB8AC3E}">
        <p14:creationId xmlns:p14="http://schemas.microsoft.com/office/powerpoint/2010/main" val="289725712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074810" y="2551832"/>
            <a:ext cx="10039350" cy="1754335"/>
          </a:xfrm>
        </p:spPr>
        <p:txBody>
          <a:bodyPr vert="horz" lIns="91440" tIns="45720" rIns="91440" bIns="45720" rtlCol="0" anchor="b">
            <a:no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申请申诉流程</a:t>
            </a:r>
          </a:p>
        </p:txBody>
      </p:sp>
    </p:spTree>
    <p:extLst>
      <p:ext uri="{BB962C8B-B14F-4D97-AF65-F5344CB8AC3E}">
        <p14:creationId xmlns:p14="http://schemas.microsoft.com/office/powerpoint/2010/main" val="386289329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申请审查流程：</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申诉</a:t>
            </a:r>
          </a:p>
        </p:txBody>
      </p:sp>
      <p:sp>
        <p:nvSpPr>
          <p:cNvPr id="3" name="Content Placeholder 2">
            <a:extLst>
              <a:ext uri="{FF2B5EF4-FFF2-40B4-BE49-F238E27FC236}">
                <a16:creationId xmlns:a16="http://schemas.microsoft.com/office/drawing/2014/main" id="{4CBCA997-8832-43BD-A585-65D757509B16}"/>
              </a:ext>
            </a:extLst>
          </p:cNvPr>
          <p:cNvSpPr>
            <a:spLocks noGrp="1"/>
          </p:cNvSpPr>
          <p:nvPr>
            <p:ph idx="4294967295"/>
          </p:nvPr>
        </p:nvSpPr>
        <p:spPr>
          <a:xfrm>
            <a:off x="838200" y="2139221"/>
            <a:ext cx="11674642" cy="2031325"/>
          </a:xfrm>
        </p:spPr>
        <p:txBody>
          <a:bodyPr vert="horz" wrap="square" lIns="91440" tIns="45720" rIns="91440" bIns="45720" rtlCol="0" anchor="t">
            <a:spAutoFit/>
          </a:bodyPr>
          <a:lstStyle/>
          <a:p>
            <a:pPr lvl="1">
              <a:spcBef>
                <a:spcPct val="0"/>
              </a:spcBef>
              <a:defRPr/>
            </a:pPr>
            <a:r>
              <a:rPr lang="zh-CN" sz="2800" b="0" i="0" strike="noStrike" cap="none" spc="0" baseline="0">
                <a:solidFill>
                  <a:srgbClr val="FFFFFF"/>
                </a:solidFill>
                <a:effectLst/>
                <a:cs typeface="SimSun"/>
              </a:rPr>
              <a:t>合格的申请人将有机会提交书面申诉。</a:t>
            </a:r>
            <a:endParaRPr lang="en-US"/>
          </a:p>
          <a:p>
            <a:pPr marL="457200" lvl="1" indent="0">
              <a:spcBef>
                <a:spcPct val="0"/>
              </a:spcBef>
              <a:buClr>
                <a:srgbClr val="FFFFFF"/>
              </a:buClr>
              <a:buNone/>
              <a:defRPr/>
            </a:pPr>
            <a:r>
              <a:rPr lang="en-US" sz="2800">
                <a:cs typeface="Arial"/>
              </a:rPr>
              <a:t> </a:t>
            </a:r>
            <a:r>
              <a:rPr lang="en-US" sz="2800">
                <a:latin typeface="arial" panose="020B0604020202020204" pitchFamily="34" charset="0"/>
                <a:sym typeface="arial" panose="020B0604020202020204" pitchFamily="34" charset="0"/>
              </a:rPr>
              <a:t> </a:t>
            </a:r>
            <a:r>
              <a:rPr lang="en-US" sz="2800">
                <a:cs typeface="Arial"/>
              </a:rPr>
              <a:t> </a:t>
            </a:r>
            <a:endParaRPr lang="en-US"/>
          </a:p>
          <a:p>
            <a:pPr lvl="1">
              <a:spcBef>
                <a:spcPct val="0"/>
              </a:spcBef>
              <a:defRPr/>
            </a:pPr>
            <a:r>
              <a:rPr lang="zh-CN" sz="2800" b="0" i="0" strike="noStrike" cap="none" spc="0" baseline="0">
                <a:solidFill>
                  <a:srgbClr val="FFFFFF"/>
                </a:solidFill>
                <a:effectLst/>
                <a:cs typeface="SimSun"/>
              </a:rPr>
              <a:t>提交申诉所需的步骤将在有条件拨款的发放通知上详细说明。  </a:t>
            </a:r>
          </a:p>
          <a:p>
            <a:pPr marL="457200" lvl="1" indent="0">
              <a:spcBef>
                <a:spcPct val="0"/>
              </a:spcBef>
              <a:buClr>
                <a:srgbClr val="FFFFFF"/>
              </a:buClr>
              <a:buNone/>
              <a:defRPr/>
            </a:pPr>
            <a:endParaRPr lang="en-US" sz="2800">
              <a:cs typeface="Arial"/>
            </a:endParaRPr>
          </a:p>
          <a:p>
            <a:pPr lvl="1">
              <a:spcBef>
                <a:spcPct val="0"/>
              </a:spcBef>
              <a:defRPr/>
            </a:pPr>
            <a:r>
              <a:rPr lang="zh-CN" sz="2800" b="0" i="0" strike="noStrike" cap="none" spc="0" baseline="0">
                <a:solidFill>
                  <a:srgbClr val="FFFFFF"/>
                </a:solidFill>
                <a:effectLst/>
                <a:cs typeface="SimSun"/>
              </a:rPr>
              <a:t>申诉相关的问题可提交至：</a:t>
            </a:r>
            <a:r>
              <a:rPr lang="zh-CN" sz="2800" b="0" i="0" strike="noStrike" cap="none" spc="0" baseline="0">
                <a:solidFill>
                  <a:srgbClr val="FFFFFF"/>
                </a:solidFill>
                <a:effectLst/>
                <a:latin typeface="arial" panose="020B0604020202020204" pitchFamily="34" charset="0"/>
                <a:sym typeface="arial" panose="020B0604020202020204" pitchFamily="34" charset="0"/>
                <a:hlinkClick r:id="rId3" history="0"/>
              </a:rPr>
              <a:t>CCDDAppeals@dss.ca.gov</a:t>
            </a:r>
            <a:r>
              <a:rPr lang="zh-CN" sz="2800" b="0" i="0" strike="noStrike" cap="none" spc="0" baseline="0">
                <a:solidFill>
                  <a:srgbClr val="FFFFFF"/>
                </a:solidFill>
                <a:effectLst/>
                <a:cs typeface="SimSun"/>
              </a:rPr>
              <a:t>。</a:t>
            </a:r>
            <a:endParaRPr lang="en-US" sz="2800"/>
          </a:p>
        </p:txBody>
      </p:sp>
    </p:spTree>
    <p:extLst>
      <p:ext uri="{BB962C8B-B14F-4D97-AF65-F5344CB8AC3E}">
        <p14:creationId xmlns:p14="http://schemas.microsoft.com/office/powerpoint/2010/main" val="836713726"/>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申请审查流程：</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结果</a:t>
            </a:r>
            <a:endParaRPr lang="en-US" sz="3600">
              <a:latin typeface="simsun" panose="02010600030101010101" pitchFamily="2" charset="-122"/>
              <a:cs typeface="Arial" panose="020B0604020202020204" pitchFamily="34" charset="0"/>
              <a:sym typeface="simsun" panose="02010600030101010101" pitchFamily="2" charset="-122"/>
            </a:endParaRPr>
          </a:p>
        </p:txBody>
      </p:sp>
      <p:sp>
        <p:nvSpPr>
          <p:cNvPr id="3" name="Content Placeholder 2">
            <a:extLst>
              <a:ext uri="{FF2B5EF4-FFF2-40B4-BE49-F238E27FC236}">
                <a16:creationId xmlns:a16="http://schemas.microsoft.com/office/drawing/2014/main" id="{4CBCA997-8832-43BD-A585-65D757509B16}"/>
              </a:ext>
            </a:extLst>
          </p:cNvPr>
          <p:cNvSpPr>
            <a:spLocks noGrp="1"/>
          </p:cNvSpPr>
          <p:nvPr>
            <p:ph idx="4294967295"/>
          </p:nvPr>
        </p:nvSpPr>
        <p:spPr>
          <a:xfrm>
            <a:off x="766313" y="2513033"/>
            <a:ext cx="10515600" cy="2319433"/>
          </a:xfrm>
        </p:spPr>
        <p:txBody>
          <a:bodyPr vert="horz" lIns="91440" tIns="45720" rIns="91440" bIns="45720" rtlCol="0" anchor="t">
            <a:spAutoFit/>
          </a:bodyPr>
          <a:lstStyle/>
          <a:p>
            <a:pPr lvl="1">
              <a:spcBef>
                <a:spcPct val="0"/>
              </a:spcBef>
              <a:defRPr/>
            </a:pPr>
            <a:r>
              <a:rPr lang="zh-CN" sz="2800" b="0" i="0" strike="noStrike" cap="none" spc="0" baseline="0">
                <a:solidFill>
                  <a:srgbClr val="FFFFFF"/>
                </a:solidFill>
                <a:effectLst/>
                <a:cs typeface="SimSun"/>
              </a:rPr>
              <a:t>成功的申请人将收到拨款发放函。</a:t>
            </a:r>
            <a:endParaRPr lang="en-US" sz="1100"/>
          </a:p>
          <a:p>
            <a:pPr marL="457200" lvl="1" indent="0">
              <a:spcBef>
                <a:spcPct val="0"/>
              </a:spcBef>
              <a:buClr>
                <a:srgbClr val="FFFFFF"/>
              </a:buClr>
              <a:buNone/>
              <a:defRPr/>
            </a:pPr>
            <a:br>
              <a:rPr lang="en-US" sz="2800">
                <a:cs typeface="Arial" panose="020B0604020202020204" pitchFamily="34" charset="0"/>
              </a:rPr>
            </a:br>
            <a:endParaRPr lang="en-US" sz="1100"/>
          </a:p>
          <a:p>
            <a:pPr lvl="1">
              <a:spcBef>
                <a:spcPct val="0"/>
              </a:spcBef>
              <a:defRPr/>
            </a:pPr>
            <a:r>
              <a:rPr lang="zh-CN" sz="2800" b="0" i="0" strike="noStrike" cap="none" spc="0" baseline="0">
                <a:solidFill>
                  <a:srgbClr val="FFFFFF"/>
                </a:solidFill>
                <a:effectLst/>
                <a:cs typeface="SimSun"/>
              </a:rPr>
              <a:t>最终拨款情况将发布在</a:t>
            </a:r>
            <a:r>
              <a:rPr lang="zh-CN" sz="2800" b="0" i="0" strike="noStrike" cap="none" spc="0" baseline="0">
                <a:solidFill>
                  <a:srgbClr val="FFFFFF"/>
                </a:solidFill>
                <a:effectLst/>
                <a:latin typeface="arial" panose="020B0604020202020204" pitchFamily="34" charset="0"/>
                <a:sym typeface="arial" panose="020B0604020202020204" pitchFamily="34" charset="0"/>
              </a:rPr>
              <a:t> CDSS </a:t>
            </a:r>
            <a:r>
              <a:rPr lang="zh-CN" sz="2800" b="0" i="0" strike="noStrike" cap="none" spc="0" baseline="0">
                <a:solidFill>
                  <a:srgbClr val="FFFFFF"/>
                </a:solidFill>
                <a:effectLst/>
                <a:cs typeface="SimSun"/>
              </a:rPr>
              <a:t>网站上。</a:t>
            </a:r>
            <a:endParaRPr lang="en-US" sz="1100"/>
          </a:p>
          <a:p>
            <a:pPr marL="457200" lvl="1" indent="0">
              <a:spcBef>
                <a:spcPct val="0"/>
              </a:spcBef>
              <a:buClr>
                <a:srgbClr val="FFFFFF"/>
              </a:buClr>
              <a:buNone/>
              <a:defRPr/>
            </a:pPr>
            <a:br>
              <a:rPr lang="en-US" sz="2800">
                <a:cs typeface="Arial" panose="020B0604020202020204" pitchFamily="34" charset="0"/>
              </a:rPr>
            </a:br>
            <a:endParaRPr lang="en-US" sz="1100"/>
          </a:p>
          <a:p>
            <a:pPr lvl="1">
              <a:spcBef>
                <a:spcPct val="0"/>
              </a:spcBef>
              <a:defRPr/>
            </a:pPr>
            <a:r>
              <a:rPr lang="zh-CN" sz="2800" b="0" i="0" strike="noStrike" cap="none" spc="0" baseline="0">
                <a:solidFill>
                  <a:srgbClr val="FFFFFF"/>
                </a:solidFill>
                <a:effectLst/>
                <a:cs typeface="SimSun"/>
              </a:rPr>
              <a:t>拨款发放函将于</a:t>
            </a:r>
            <a:r>
              <a:rPr lang="zh-CN" sz="2800" b="0" i="0" strike="noStrike" cap="none" spc="0" baseline="0">
                <a:solidFill>
                  <a:srgbClr val="FFFFFF"/>
                </a:solidFill>
                <a:effectLst/>
                <a:latin typeface="arial" panose="020B0604020202020204" pitchFamily="34" charset="0"/>
                <a:sym typeface="arial" panose="020B0604020202020204" pitchFamily="34" charset="0"/>
              </a:rPr>
              <a:t> 2023 </a:t>
            </a:r>
            <a:r>
              <a:rPr lang="zh-CN" sz="2800" b="0" i="0" strike="noStrike" cap="none" spc="0" baseline="0">
                <a:solidFill>
                  <a:srgbClr val="FFFFFF"/>
                </a:solidFill>
                <a:effectLst/>
                <a:cs typeface="SimSun"/>
              </a:rPr>
              <a:t>年发送。</a:t>
            </a:r>
            <a:endParaRPr lang="en-US" altLang="en-US" sz="2800">
              <a:solidFill>
                <a:srgbClr val="FFFF00"/>
              </a:solidFill>
              <a:cs typeface="Arial" panose="020B0604020202020204" pitchFamily="34" charset="0"/>
            </a:endParaRPr>
          </a:p>
        </p:txBody>
      </p:sp>
    </p:spTree>
    <p:extLst>
      <p:ext uri="{BB962C8B-B14F-4D97-AF65-F5344CB8AC3E}">
        <p14:creationId xmlns:p14="http://schemas.microsoft.com/office/powerpoint/2010/main" val="3273295410"/>
      </p:ext>
    </p:extLst>
  </p:cSld>
  <p:clrMapOvr>
    <a:masterClrMapping/>
  </p:clrMapOvr>
  <p:transition/>
  <p:extLst>
    <p:ext uri="{6950BFC3-D8DA-4A85-94F7-54DA5524770B}">
      <p188:commentRel xmlns="" xmlns:p188="http://schemas.microsoft.com/office/powerpoint/2018/8/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r:id="rId3"/>
    </p:ext>
  </p:extLs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074810" y="2920322"/>
            <a:ext cx="10039350" cy="1017356"/>
          </a:xfrm>
        </p:spPr>
        <p:txBody>
          <a:bodyPr vert="horz" lIns="91440" tIns="45720" rIns="91440" bIns="45720" rtlCol="0" anchor="b">
            <a:norm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发放流程</a:t>
            </a:r>
          </a:p>
        </p:txBody>
      </p:sp>
    </p:spTree>
    <p:extLst>
      <p:ext uri="{BB962C8B-B14F-4D97-AF65-F5344CB8AC3E}">
        <p14:creationId xmlns:p14="http://schemas.microsoft.com/office/powerpoint/2010/main" val="2758685660"/>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47615-BBFE-476C-BEE7-58164B8645F3}"/>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发放通知</a:t>
            </a:r>
          </a:p>
        </p:txBody>
      </p:sp>
      <p:sp>
        <p:nvSpPr>
          <p:cNvPr id="3" name="Content Placeholder 2">
            <a:extLst>
              <a:ext uri="{FF2B5EF4-FFF2-40B4-BE49-F238E27FC236}">
                <a16:creationId xmlns:a16="http://schemas.microsoft.com/office/drawing/2014/main" id="{A2BC80EA-7AB9-4BCC-8974-8F3AB59A032F}"/>
              </a:ext>
            </a:extLst>
          </p:cNvPr>
          <p:cNvSpPr>
            <a:spLocks noGrp="1"/>
          </p:cNvSpPr>
          <p:nvPr>
            <p:ph idx="4294967295"/>
          </p:nvPr>
        </p:nvSpPr>
        <p:spPr>
          <a:xfrm>
            <a:off x="838200" y="1607259"/>
            <a:ext cx="10515600" cy="2261092"/>
          </a:xfrm>
        </p:spPr>
        <p:txBody>
          <a:bodyPr>
            <a:spAutoFit/>
          </a:bodyPr>
          <a:lstStyle/>
          <a:p>
            <a:r>
              <a:rPr lang="zh-CN" sz="2600" b="0" i="0" strike="noStrike" cap="none" spc="0" baseline="0">
                <a:solidFill>
                  <a:srgbClr val="FFFFFF"/>
                </a:solidFill>
                <a:effectLst/>
                <a:cs typeface="SimSun"/>
              </a:rPr>
              <a:t>拨款将按照</a:t>
            </a:r>
            <a:r>
              <a:rPr lang="zh-CN" sz="2600" b="0" i="0" strike="noStrike" cap="none" spc="0" baseline="0">
                <a:solidFill>
                  <a:srgbClr val="FFFFFF"/>
                </a:solidFill>
                <a:effectLst/>
                <a:latin typeface="arial" panose="020B0604020202020204" pitchFamily="34" charset="0"/>
                <a:sym typeface="arial" panose="020B0604020202020204" pitchFamily="34" charset="0"/>
              </a:rPr>
              <a:t> W&amp;IC </a:t>
            </a:r>
            <a:r>
              <a:rPr lang="zh-CN" sz="2600" b="0" i="0" strike="noStrike" cap="none" spc="0" baseline="0">
                <a:solidFill>
                  <a:srgbClr val="FFFFFF"/>
                </a:solidFill>
                <a:effectLst/>
                <a:cs typeface="SimSun"/>
              </a:rPr>
              <a:t>第</a:t>
            </a:r>
            <a:r>
              <a:rPr lang="zh-CN" sz="2600" b="0" i="0" strike="noStrike" cap="none" spc="0" baseline="0">
                <a:solidFill>
                  <a:srgbClr val="FFFFFF"/>
                </a:solidFill>
                <a:effectLst/>
                <a:latin typeface="arial" panose="020B0604020202020204" pitchFamily="34" charset="0"/>
                <a:sym typeface="arial" panose="020B0604020202020204" pitchFamily="34" charset="0"/>
              </a:rPr>
              <a:t> 10310.1 </a:t>
            </a:r>
            <a:r>
              <a:rPr lang="zh-CN" sz="2600" b="0" i="0" strike="noStrike" cap="none" spc="0" baseline="0">
                <a:solidFill>
                  <a:srgbClr val="FFFFFF"/>
                </a:solidFill>
                <a:effectLst/>
                <a:cs typeface="SimSun"/>
              </a:rPr>
              <a:t>节所列标准发放。</a:t>
            </a:r>
          </a:p>
          <a:p>
            <a:r>
              <a:rPr lang="zh-CN" sz="2600" b="0" i="0" strike="noStrike" cap="none" spc="0" baseline="0">
                <a:solidFill>
                  <a:srgbClr val="FFFFFF"/>
                </a:solidFill>
                <a:effectLst/>
                <a:cs typeface="SimSun"/>
              </a:rPr>
              <a:t>申请人将通过电子邮件收到拟议的资金发放函，以及补充说明。</a:t>
            </a:r>
          </a:p>
          <a:p>
            <a:r>
              <a:rPr lang="zh-CN" sz="2600" b="0" i="0" strike="noStrike" cap="none" spc="0" baseline="0">
                <a:solidFill>
                  <a:srgbClr val="FFFFFF"/>
                </a:solidFill>
                <a:effectLst/>
                <a:cs typeface="SimSun"/>
              </a:rPr>
              <a:t>在</a:t>
            </a:r>
            <a:r>
              <a:rPr lang="zh-CN" sz="2600" b="0" i="0" strike="noStrike" cap="none" spc="0" baseline="0">
                <a:solidFill>
                  <a:srgbClr val="FFFFFF"/>
                </a:solidFill>
                <a:effectLst/>
                <a:latin typeface="arial" panose="020B0604020202020204" pitchFamily="34" charset="0"/>
                <a:sym typeface="arial" panose="020B0604020202020204" pitchFamily="34" charset="0"/>
              </a:rPr>
              <a:t> CDSS </a:t>
            </a:r>
            <a:r>
              <a:rPr lang="zh-CN" sz="2600" b="0" i="0" strike="noStrike" cap="none" spc="0" baseline="0">
                <a:solidFill>
                  <a:srgbClr val="FFFFFF"/>
                </a:solidFill>
                <a:effectLst/>
                <a:cs typeface="SimSun"/>
              </a:rPr>
              <a:t>从受助人处收到已填写且签名的拨款发放通知以及所有其他所需文件之前，不会做出最终的拨款决定。</a:t>
            </a:r>
          </a:p>
          <a:p>
            <a:r>
              <a:rPr lang="zh-CN" sz="2600" b="0" i="0" strike="noStrike" cap="none" spc="0" baseline="0">
                <a:solidFill>
                  <a:srgbClr val="FFFFFF"/>
                </a:solidFill>
                <a:effectLst/>
                <a:cs typeface="SimSun"/>
              </a:rPr>
              <a:t>受助人将需要签署额外的合格认证或协议。</a:t>
            </a:r>
          </a:p>
        </p:txBody>
      </p:sp>
    </p:spTree>
    <p:extLst>
      <p:ext uri="{BB962C8B-B14F-4D97-AF65-F5344CB8AC3E}">
        <p14:creationId xmlns:p14="http://schemas.microsoft.com/office/powerpoint/2010/main" val="148239335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074810" y="2397690"/>
            <a:ext cx="10039350" cy="1444752"/>
          </a:xfrm>
        </p:spPr>
        <p:txBody>
          <a:bodyPr vert="horz" lIns="91440" tIns="45720" rIns="91440" bIns="45720" rtlCol="0" anchor="b">
            <a:norm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报告要求</a:t>
            </a:r>
          </a:p>
        </p:txBody>
      </p:sp>
    </p:spTree>
    <p:extLst>
      <p:ext uri="{BB962C8B-B14F-4D97-AF65-F5344CB8AC3E}">
        <p14:creationId xmlns:p14="http://schemas.microsoft.com/office/powerpoint/2010/main" val="578182576"/>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报告要求</a:t>
            </a:r>
          </a:p>
        </p:txBody>
      </p:sp>
      <p:sp>
        <p:nvSpPr>
          <p:cNvPr id="3" name="Content Placeholder 2">
            <a:extLst>
              <a:ext uri="{FF2B5EF4-FFF2-40B4-BE49-F238E27FC236}">
                <a16:creationId xmlns:a16="http://schemas.microsoft.com/office/drawing/2014/main" id="{4CBCA997-8832-43BD-A585-65D757509B16}"/>
              </a:ext>
            </a:extLst>
          </p:cNvPr>
          <p:cNvSpPr>
            <a:spLocks noGrp="1"/>
          </p:cNvSpPr>
          <p:nvPr>
            <p:ph idx="4294967295"/>
          </p:nvPr>
        </p:nvSpPr>
        <p:spPr>
          <a:xfrm>
            <a:off x="838200" y="1607259"/>
            <a:ext cx="10515600" cy="1320863"/>
          </a:xfrm>
        </p:spPr>
        <p:txBody>
          <a:bodyPr vert="horz" lIns="91440" tIns="45720" rIns="91440" bIns="45720" rtlCol="0" anchor="t">
            <a:spAutoFit/>
          </a:bodyPr>
          <a:lstStyle/>
          <a:p>
            <a:r>
              <a:rPr lang="zh-CN" sz="2800" b="0" i="0" strike="noStrike" cap="none" spc="0" baseline="0">
                <a:solidFill>
                  <a:srgbClr val="FFFFFF"/>
                </a:solidFill>
                <a:effectLst/>
                <a:cs typeface="SimSun"/>
              </a:rPr>
              <a:t>作为获得拨款的一项要求，所有受助人都需同意提交</a:t>
            </a:r>
            <a:r>
              <a:rPr lang="zh-CN" sz="2800" b="0" i="0" strike="noStrike" cap="none" spc="0" baseline="0">
                <a:solidFill>
                  <a:srgbClr val="FFFFFF"/>
                </a:solidFill>
                <a:effectLst/>
                <a:latin typeface="arial" panose="020B0604020202020204" pitchFamily="34" charset="0"/>
                <a:sym typeface="arial" panose="020B0604020202020204" pitchFamily="34" charset="0"/>
              </a:rPr>
              <a:t> Excel </a:t>
            </a:r>
            <a:r>
              <a:rPr lang="zh-CN" sz="2800" b="0" i="0" strike="noStrike" cap="none" spc="0" baseline="0">
                <a:solidFill>
                  <a:srgbClr val="FFFFFF"/>
                </a:solidFill>
                <a:effectLst/>
                <a:cs typeface="SimSun"/>
              </a:rPr>
              <a:t>电子表格形式的开支报告和年度进展报告。 </a:t>
            </a:r>
            <a:endParaRPr lang="en-US"/>
          </a:p>
          <a:p>
            <a:pPr lvl="1"/>
            <a:r>
              <a:rPr lang="zh-CN" sz="2400" b="0" i="0" strike="noStrike" cap="none" spc="0" baseline="0">
                <a:solidFill>
                  <a:srgbClr val="FFFFFF"/>
                </a:solidFill>
                <a:effectLst/>
                <a:cs typeface="SimSun"/>
              </a:rPr>
              <a:t>请参阅</a:t>
            </a:r>
            <a:r>
              <a:rPr lang="zh-CN" sz="2400" b="0" i="0" strike="noStrike" cap="none" spc="0" baseline="0">
                <a:solidFill>
                  <a:srgbClr val="FFFFFF"/>
                </a:solidFill>
                <a:effectLst/>
                <a:latin typeface="arial" panose="020B0604020202020204" pitchFamily="34" charset="0"/>
                <a:sym typeface="arial" panose="020B0604020202020204" pitchFamily="34" charset="0"/>
              </a:rPr>
              <a:t> RFA </a:t>
            </a:r>
            <a:r>
              <a:rPr lang="zh-CN" sz="2400" b="0" i="0" strike="noStrike" cap="none" spc="0" baseline="0">
                <a:solidFill>
                  <a:srgbClr val="FFFFFF"/>
                </a:solidFill>
                <a:effectLst/>
                <a:cs typeface="SimSun"/>
              </a:rPr>
              <a:t>第</a:t>
            </a:r>
            <a:r>
              <a:rPr lang="zh-CN" sz="2400" b="0" i="0" strike="noStrike" cap="none" spc="0" baseline="0">
                <a:solidFill>
                  <a:srgbClr val="FFFFFF"/>
                </a:solidFill>
                <a:effectLst/>
                <a:latin typeface="arial" panose="020B0604020202020204" pitchFamily="34" charset="0"/>
                <a:sym typeface="arial" panose="020B0604020202020204" pitchFamily="34" charset="0"/>
              </a:rPr>
              <a:t> 23 </a:t>
            </a:r>
            <a:r>
              <a:rPr lang="zh-CN" sz="2400" b="0" i="0" strike="noStrike" cap="none" spc="0" baseline="0">
                <a:solidFill>
                  <a:srgbClr val="FFFFFF"/>
                </a:solidFill>
                <a:effectLst/>
                <a:cs typeface="SimSun"/>
              </a:rPr>
              <a:t>页，查看额外的报告要求。</a:t>
            </a:r>
          </a:p>
        </p:txBody>
      </p:sp>
    </p:spTree>
    <p:extLst>
      <p:ext uri="{BB962C8B-B14F-4D97-AF65-F5344CB8AC3E}">
        <p14:creationId xmlns:p14="http://schemas.microsoft.com/office/powerpoint/2010/main" val="1822618895"/>
      </p:ext>
    </p:extLst>
  </p:cSld>
  <p:clrMapOvr>
    <a:masterClrMapping/>
  </p:clrMapOvr>
  <p:transition/>
  <p:extLst>
    <p:ext uri="{6950BFC3-D8DA-4A85-94F7-54DA5524770B}">
      <p188:commentRel xmlns="" xmlns:p188="http://schemas.microsoft.com/office/powerpoint/2018/8/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4AC06-B6AE-4F55-BC0A-0517AF7198D6}"/>
              </a:ext>
            </a:extLst>
          </p:cNvPr>
          <p:cNvSpPr>
            <a:spLocks noGrp="1"/>
          </p:cNvSpPr>
          <p:nvPr>
            <p:ph type="title"/>
          </p:nvPr>
        </p:nvSpPr>
        <p:spPr/>
        <p:txBody>
          <a:bodyPr>
            <a:normAutofit/>
          </a:bodyPr>
          <a:lstStyle/>
          <a:p>
            <a:pPr algn="ctr"/>
            <a:r>
              <a:rPr lang="en-US" sz="4400" b="1">
                <a:solidFill>
                  <a:srgbClr val="003162"/>
                </a:solidFill>
                <a:latin typeface="Arial" panose="020B0604020202020204" pitchFamily="34" charset="0"/>
                <a:cs typeface="Arial" panose="020B0604020202020204" pitchFamily="34" charset="0"/>
              </a:rPr>
              <a:t>Using the Zoom Q&amp;A Feature</a:t>
            </a:r>
          </a:p>
        </p:txBody>
      </p:sp>
      <p:pic>
        <p:nvPicPr>
          <p:cNvPr id="4" name="Picture 3" descr="Screenshot of Zoom webinar controls. Control bar contains Audio Settings, Chat, Raise Hand, Q&amp;A, and Leave Meeting. There is a red circle around the Q&amp;A button.">
            <a:extLst>
              <a:ext uri="{FF2B5EF4-FFF2-40B4-BE49-F238E27FC236}">
                <a16:creationId xmlns:a16="http://schemas.microsoft.com/office/drawing/2014/main" id="{859672E5-989D-4955-A998-959FB32CC9FA}"/>
              </a:ext>
            </a:extLst>
          </p:cNvPr>
          <p:cNvPicPr>
            <a:picLocks noChangeAspect="1"/>
          </p:cNvPicPr>
          <p:nvPr/>
        </p:nvPicPr>
        <p:blipFill>
          <a:blip r:embed="rId3"/>
          <a:stretch>
            <a:fillRect/>
          </a:stretch>
        </p:blipFill>
        <p:spPr>
          <a:xfrm>
            <a:off x="301335" y="2113989"/>
            <a:ext cx="11589330" cy="2081493"/>
          </a:xfrm>
          <a:prstGeom prst="rect">
            <a:avLst/>
          </a:prstGeom>
        </p:spPr>
      </p:pic>
    </p:spTree>
    <p:extLst>
      <p:ext uri="{BB962C8B-B14F-4D97-AF65-F5344CB8AC3E}">
        <p14:creationId xmlns:p14="http://schemas.microsoft.com/office/powerpoint/2010/main" val="4028263014"/>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重要信息</a:t>
            </a:r>
            <a:endParaRPr lang="en-US" sz="3600">
              <a:latin typeface="simsun" panose="02010600030101010101" pitchFamily="2" charset="-122"/>
              <a:cs typeface="Arial" panose="020B0604020202020204" pitchFamily="34" charset="0"/>
              <a:sym typeface="simsun" panose="02010600030101010101" pitchFamily="2" charset="-122"/>
            </a:endParaRPr>
          </a:p>
        </p:txBody>
      </p:sp>
      <p:sp>
        <p:nvSpPr>
          <p:cNvPr id="3" name="Content Placeholder 2">
            <a:extLst>
              <a:ext uri="{FF2B5EF4-FFF2-40B4-BE49-F238E27FC236}">
                <a16:creationId xmlns:a16="http://schemas.microsoft.com/office/drawing/2014/main" id="{4CBCA997-8832-43BD-A585-65D757509B16}"/>
              </a:ext>
            </a:extLst>
          </p:cNvPr>
          <p:cNvSpPr>
            <a:spLocks noGrp="1"/>
          </p:cNvSpPr>
          <p:nvPr>
            <p:ph idx="4294967295"/>
          </p:nvPr>
        </p:nvSpPr>
        <p:spPr>
          <a:xfrm>
            <a:off x="838200" y="1607259"/>
            <a:ext cx="10515600" cy="4192509"/>
          </a:xfrm>
        </p:spPr>
        <p:txBody>
          <a:bodyPr vert="horz" lIns="91440" tIns="45720" rIns="91440" bIns="45720" rtlCol="0" anchor="t">
            <a:normAutofit/>
          </a:bodyPr>
          <a:lstStyle/>
          <a:p>
            <a:r>
              <a:rPr lang="zh-CN" sz="2800" b="0" i="0" strike="noStrike" cap="none" spc="0" baseline="0">
                <a:solidFill>
                  <a:srgbClr val="FFFFFF"/>
                </a:solidFill>
                <a:effectLst/>
                <a:cs typeface="SimSun"/>
              </a:rPr>
              <a:t>申请和相关信息可见</a:t>
            </a:r>
            <a:r>
              <a:rPr lang="zh-CN" sz="2800" b="0" i="0" strike="noStrike" cap="none" spc="0" baseline="0">
                <a:solidFill>
                  <a:srgbClr val="FFFF00"/>
                </a:solidFill>
                <a:effectLst/>
                <a:cs typeface="SimSun"/>
                <a:hlinkClick r:id="rId3" history="0"/>
              </a:rPr>
              <a:t>新建建筑及大型改造网页</a:t>
            </a:r>
            <a:endParaRPr lang="en-US">
              <a:cs typeface="Arial"/>
            </a:endParaRPr>
          </a:p>
          <a:p>
            <a:pPr>
              <a:buClr>
                <a:srgbClr val="FFFFFF"/>
              </a:buClr>
            </a:pPr>
            <a:r>
              <a:rPr lang="zh-CN" sz="2800" b="0" i="0" strike="noStrike" cap="none" spc="0" baseline="0">
                <a:solidFill>
                  <a:srgbClr val="FFFFFF"/>
                </a:solidFill>
                <a:effectLst/>
                <a:cs typeface="SimSun"/>
              </a:rPr>
              <a:t>请在</a:t>
            </a:r>
            <a:r>
              <a:rPr lang="zh-CN" sz="2800" b="0" i="0" strike="noStrike" cap="none" spc="0" baseline="0">
                <a:solidFill>
                  <a:srgbClr val="FFFFFF"/>
                </a:solidFill>
                <a:effectLst/>
                <a:latin typeface="arial" panose="020B0604020202020204" pitchFamily="34" charset="0"/>
                <a:sym typeface="arial" panose="020B0604020202020204" pitchFamily="34" charset="0"/>
              </a:rPr>
              <a:t> 2023 </a:t>
            </a:r>
            <a:r>
              <a:rPr lang="zh-CN" sz="2800" b="0" i="0" strike="noStrike" cap="none" spc="0" baseline="0">
                <a:solidFill>
                  <a:srgbClr val="FFFFFF"/>
                </a:solidFill>
                <a:effectLst/>
                <a:cs typeface="SimSun"/>
              </a:rPr>
              <a:t>年</a:t>
            </a:r>
            <a:r>
              <a:rPr lang="zh-CN" sz="2800" b="0" i="0" strike="noStrike" cap="none" spc="0" baseline="0">
                <a:solidFill>
                  <a:srgbClr val="FFFFFF"/>
                </a:solidFill>
                <a:effectLst/>
                <a:latin typeface="arial" panose="020B0604020202020204" pitchFamily="34" charset="0"/>
                <a:sym typeface="arial" panose="020B0604020202020204" pitchFamily="34" charset="0"/>
              </a:rPr>
              <a:t> 1 </a:t>
            </a:r>
            <a:r>
              <a:rPr lang="zh-CN" sz="2800" b="0" i="0" strike="noStrike" cap="none" spc="0" baseline="0">
                <a:solidFill>
                  <a:srgbClr val="FFFFFF"/>
                </a:solidFill>
                <a:effectLst/>
                <a:cs typeface="SimSun"/>
              </a:rPr>
              <a:t>月</a:t>
            </a:r>
            <a:r>
              <a:rPr lang="zh-CN" sz="2800" b="0" i="0" strike="noStrike" cap="none" spc="0" baseline="0">
                <a:solidFill>
                  <a:srgbClr val="FFFFFF"/>
                </a:solidFill>
                <a:effectLst/>
                <a:latin typeface="arial" panose="020B0604020202020204" pitchFamily="34" charset="0"/>
                <a:sym typeface="arial" panose="020B0604020202020204" pitchFamily="34" charset="0"/>
              </a:rPr>
              <a:t> 20 </a:t>
            </a:r>
            <a:r>
              <a:rPr lang="zh-CN" sz="2800" b="0" i="0" strike="noStrike" cap="none" spc="0" baseline="0">
                <a:solidFill>
                  <a:srgbClr val="FFFFFF"/>
                </a:solidFill>
                <a:effectLst/>
                <a:cs typeface="SimSun"/>
              </a:rPr>
              <a:t>日前提交问题。</a:t>
            </a:r>
          </a:p>
          <a:p>
            <a:pPr>
              <a:buClr>
                <a:srgbClr val="FFFFFF"/>
              </a:buClr>
            </a:pPr>
            <a:r>
              <a:rPr lang="zh-CN" sz="2800" b="0" i="0" strike="noStrike" cap="none" spc="0" baseline="0">
                <a:solidFill>
                  <a:srgbClr val="FFFFFF"/>
                </a:solidFill>
                <a:effectLst/>
                <a:cs typeface="SimSun"/>
              </a:rPr>
              <a:t>申请将于太平洋标准时间</a:t>
            </a:r>
            <a:r>
              <a:rPr lang="zh-CN" sz="2800" b="0" i="0" strike="noStrike" cap="none" spc="0" baseline="0">
                <a:solidFill>
                  <a:srgbClr val="FFFFFF"/>
                </a:solidFill>
                <a:effectLst/>
                <a:latin typeface="arial" panose="020B0604020202020204" pitchFamily="34" charset="0"/>
                <a:sym typeface="arial" panose="020B0604020202020204" pitchFamily="34" charset="0"/>
              </a:rPr>
              <a:t> 2023 </a:t>
            </a:r>
            <a:r>
              <a:rPr lang="zh-CN" sz="2800" b="0" i="0" strike="noStrike" cap="none" spc="0" baseline="0">
                <a:solidFill>
                  <a:srgbClr val="FFFFFF"/>
                </a:solidFill>
                <a:effectLst/>
                <a:cs typeface="SimSun"/>
              </a:rPr>
              <a:t>年</a:t>
            </a:r>
            <a:r>
              <a:rPr lang="zh-CN" sz="2800" b="0" i="0" strike="noStrike" cap="none" spc="0" baseline="0">
                <a:solidFill>
                  <a:srgbClr val="FFFFFF"/>
                </a:solidFill>
                <a:effectLst/>
                <a:latin typeface="arial" panose="020B0604020202020204" pitchFamily="34" charset="0"/>
                <a:sym typeface="arial" panose="020B0604020202020204" pitchFamily="34" charset="0"/>
              </a:rPr>
              <a:t> 1 </a:t>
            </a:r>
            <a:r>
              <a:rPr lang="zh-CN" sz="2800" b="0" i="0" strike="noStrike" cap="none" spc="0" baseline="0">
                <a:solidFill>
                  <a:srgbClr val="FFFFFF"/>
                </a:solidFill>
                <a:effectLst/>
                <a:cs typeface="SimSun"/>
              </a:rPr>
              <a:t>月</a:t>
            </a:r>
            <a:r>
              <a:rPr lang="zh-CN" sz="2800" b="0" i="0" strike="noStrike" cap="none" spc="0" baseline="0">
                <a:solidFill>
                  <a:srgbClr val="FFFFFF"/>
                </a:solidFill>
                <a:effectLst/>
                <a:latin typeface="arial" panose="020B0604020202020204" pitchFamily="34" charset="0"/>
                <a:sym typeface="arial" panose="020B0604020202020204" pitchFamily="34" charset="0"/>
              </a:rPr>
              <a:t> 31 </a:t>
            </a:r>
            <a:r>
              <a:rPr lang="zh-CN" sz="2800" b="0" i="0" strike="noStrike" cap="none" spc="0" baseline="0">
                <a:solidFill>
                  <a:srgbClr val="FFFFFF"/>
                </a:solidFill>
                <a:effectLst/>
                <a:cs typeface="SimSun"/>
              </a:rPr>
              <a:t>日晚上</a:t>
            </a:r>
            <a:r>
              <a:rPr lang="zh-CN" sz="2800" b="0" i="0" strike="noStrike" cap="none" spc="0" baseline="0">
                <a:solidFill>
                  <a:srgbClr val="FFFFFF"/>
                </a:solidFill>
                <a:effectLst/>
                <a:latin typeface="arial" panose="020B0604020202020204" pitchFamily="34" charset="0"/>
                <a:sym typeface="arial" panose="020B0604020202020204" pitchFamily="34" charset="0"/>
              </a:rPr>
              <a:t> 11:59 </a:t>
            </a:r>
            <a:r>
              <a:rPr lang="zh-CN" sz="2800" b="0" i="0" strike="noStrike" cap="none" spc="0" baseline="0">
                <a:solidFill>
                  <a:srgbClr val="FFFFFF"/>
                </a:solidFill>
                <a:effectLst/>
                <a:cs typeface="SimSun"/>
              </a:rPr>
              <a:t>结束。</a:t>
            </a:r>
            <a:endParaRPr lang="en-US"/>
          </a:p>
          <a:p>
            <a:pPr>
              <a:buClr>
                <a:srgbClr val="FFFFFF"/>
              </a:buClr>
            </a:pPr>
            <a:r>
              <a:rPr lang="zh-CN" sz="2800" b="0" i="0" strike="noStrike" cap="none" spc="0" baseline="0">
                <a:solidFill>
                  <a:srgbClr val="FFFFFF"/>
                </a:solidFill>
                <a:effectLst/>
                <a:cs typeface="SimSun"/>
              </a:rPr>
              <a:t>可以在</a:t>
            </a:r>
            <a:r>
              <a:rPr lang="zh-CN" sz="2800" b="0" i="0" strike="noStrike" cap="none" spc="0" baseline="0">
                <a:solidFill>
                  <a:srgbClr val="FFFFFF"/>
                </a:solidFill>
                <a:effectLst/>
                <a:latin typeface="arial" panose="020B0604020202020204" pitchFamily="34" charset="0"/>
                <a:sym typeface="arial" panose="020B0604020202020204" pitchFamily="34" charset="0"/>
              </a:rPr>
              <a:t> CDSS </a:t>
            </a:r>
            <a:r>
              <a:rPr lang="zh-CN" sz="2800" b="0" i="0" strike="noStrike" cap="none" spc="0" baseline="0">
                <a:solidFill>
                  <a:srgbClr val="FFFFFF"/>
                </a:solidFill>
                <a:effectLst/>
                <a:cs typeface="SimSun"/>
              </a:rPr>
              <a:t>和</a:t>
            </a:r>
            <a:r>
              <a:rPr lang="zh-CN" sz="2800" b="0" i="0" strike="noStrike" cap="none" spc="0" baseline="0">
                <a:solidFill>
                  <a:srgbClr val="FFFFFF"/>
                </a:solidFill>
                <a:effectLst/>
                <a:latin typeface="arial" panose="020B0604020202020204" pitchFamily="34" charset="0"/>
                <a:sym typeface="arial" panose="020B0604020202020204" pitchFamily="34" charset="0"/>
              </a:rPr>
              <a:t> LIFE </a:t>
            </a:r>
            <a:r>
              <a:rPr lang="zh-CN" sz="2800" b="0" i="0" strike="noStrike" cap="none" spc="0" baseline="0">
                <a:solidFill>
                  <a:srgbClr val="FFFFFF"/>
                </a:solidFill>
                <a:effectLst/>
                <a:cs typeface="SimSun"/>
              </a:rPr>
              <a:t>的帮助中心</a:t>
            </a:r>
            <a:r>
              <a:rPr lang="zh-CN" sz="2800" b="0" i="0" strike="noStrike" cap="none" spc="0" baseline="0">
                <a:solidFill>
                  <a:srgbClr val="FFFFFF"/>
                </a:solidFill>
                <a:effectLst/>
                <a:latin typeface="arial" panose="020B0604020202020204" pitchFamily="34" charset="0"/>
                <a:sym typeface="arial" panose="020B0604020202020204" pitchFamily="34" charset="0"/>
              </a:rPr>
              <a:t> </a:t>
            </a:r>
            <a:r>
              <a:rPr lang="zh-CN" sz="2800" b="0" i="0" strike="noStrike" cap="none" spc="0" baseline="0">
                <a:solidFill>
                  <a:srgbClr val="FFFFFF"/>
                </a:solidFill>
                <a:effectLst/>
                <a:latin typeface="arial" panose="020B0604020202020204" pitchFamily="34" charset="0"/>
                <a:sym typeface="arial" panose="020B0604020202020204" pitchFamily="34" charset="0"/>
                <a:hlinkClick r:id="rId4" history="0"/>
              </a:rPr>
              <a:t>liifund.zendesk.com</a:t>
            </a:r>
            <a:r>
              <a:rPr lang="zh-CN" sz="2800" b="0" i="0" strike="noStrike" cap="none" spc="0" baseline="0">
                <a:solidFill>
                  <a:srgbClr val="FFFFFF"/>
                </a:solidFill>
                <a:effectLst/>
                <a:latin typeface="arial" panose="020B0604020202020204" pitchFamily="34" charset="0"/>
                <a:sym typeface="arial" panose="020B0604020202020204" pitchFamily="34" charset="0"/>
              </a:rPr>
              <a:t> </a:t>
            </a:r>
            <a:r>
              <a:rPr lang="zh-CN" sz="2800" b="0" i="0" strike="noStrike" cap="none" spc="0" baseline="0">
                <a:solidFill>
                  <a:srgbClr val="FFFFFF"/>
                </a:solidFill>
                <a:effectLst/>
                <a:cs typeface="SimSun"/>
              </a:rPr>
              <a:t>查看常见问题解答</a:t>
            </a:r>
            <a:r>
              <a:rPr lang="zh-CN" sz="2800" b="0" i="0" strike="noStrike" cap="none" spc="0" baseline="0">
                <a:solidFill>
                  <a:srgbClr val="FFFFFF"/>
                </a:solidFill>
                <a:effectLst/>
                <a:latin typeface="arial" panose="020B0604020202020204" pitchFamily="34" charset="0"/>
                <a:sym typeface="arial" panose="020B0604020202020204" pitchFamily="34" charset="0"/>
              </a:rPr>
              <a:t> (FAQ)</a:t>
            </a:r>
            <a:endParaRPr lang="zh-CN" sz="2800" b="0" i="0" strike="noStrike" cap="none" spc="0" baseline="0">
              <a:solidFill>
                <a:srgbClr val="FFFFFF"/>
              </a:solidFill>
              <a:effectLst/>
            </a:endParaRPr>
          </a:p>
          <a:p>
            <a:pPr>
              <a:lnSpc>
                <a:spcPct val="100000"/>
              </a:lnSpc>
            </a:pPr>
            <a:r>
              <a:rPr lang="zh-CN" sz="2800" b="0" i="0" strike="noStrike" cap="none" spc="0" baseline="0">
                <a:solidFill>
                  <a:srgbClr val="FFFFFF"/>
                </a:solidFill>
                <a:effectLst/>
                <a:cs typeface="SimSun"/>
              </a:rPr>
              <a:t>请将您的问题通过电子邮件发送至</a:t>
            </a:r>
            <a:r>
              <a:rPr lang="zh-CN" sz="2800" b="0" i="0" strike="noStrike" cap="none" spc="0" baseline="0">
                <a:solidFill>
                  <a:srgbClr val="FFFFFF"/>
                </a:solidFill>
                <a:effectLst/>
                <a:latin typeface="arial" panose="020B0604020202020204" pitchFamily="34" charset="0"/>
                <a:sym typeface="arial" panose="020B0604020202020204" pitchFamily="34" charset="0"/>
              </a:rPr>
              <a:t> </a:t>
            </a:r>
            <a:r>
              <a:rPr lang="zh-CN" sz="2800" b="0" i="0" strike="noStrike" cap="none" spc="0" baseline="0">
                <a:solidFill>
                  <a:srgbClr val="FFFFFF"/>
                </a:solidFill>
                <a:effectLst/>
                <a:latin typeface="arial" panose="020B0604020202020204" pitchFamily="34" charset="0"/>
                <a:sym typeface="arial" panose="020B0604020202020204" pitchFamily="34" charset="0"/>
                <a:hlinkClick r:id="rId5" history="0"/>
              </a:rPr>
              <a:t>CCDDFacilities@dss.ca.gov</a:t>
            </a:r>
            <a:endParaRPr lang="en-US"/>
          </a:p>
          <a:p>
            <a:pPr lvl="1">
              <a:lnSpc>
                <a:spcPct val="100000"/>
              </a:lnSpc>
              <a:spcAft>
                <a:spcPts val="1200"/>
              </a:spcAft>
            </a:pPr>
            <a:r>
              <a:rPr lang="zh-CN" sz="2400" b="0" i="0" strike="noStrike" cap="none" spc="0" baseline="0">
                <a:solidFill>
                  <a:srgbClr val="FFFFFF"/>
                </a:solidFill>
                <a:effectLst/>
                <a:cs typeface="SimSun"/>
              </a:rPr>
              <a:t>请在主题行中注明“</a:t>
            </a:r>
            <a:r>
              <a:rPr lang="zh-CN" sz="2400" b="0" i="0" strike="noStrike" cap="none" spc="0" baseline="0">
                <a:solidFill>
                  <a:srgbClr val="FFFFFF"/>
                </a:solidFill>
                <a:effectLst/>
                <a:latin typeface="arial" panose="020B0604020202020204" pitchFamily="34" charset="0"/>
                <a:sym typeface="arial" panose="020B0604020202020204" pitchFamily="34" charset="0"/>
              </a:rPr>
              <a:t>CCDD</a:t>
            </a:r>
            <a:r>
              <a:rPr lang="zh-CN" sz="2400" b="0" i="0" strike="noStrike" cap="none" spc="0" baseline="0">
                <a:solidFill>
                  <a:srgbClr val="FFFFFF"/>
                </a:solidFill>
                <a:effectLst/>
                <a:cs typeface="SimSun"/>
              </a:rPr>
              <a:t>-</a:t>
            </a:r>
            <a:r>
              <a:rPr lang="zh-CN" sz="2400" b="0" i="0" strike="noStrike" cap="none" spc="0" baseline="0">
                <a:solidFill>
                  <a:srgbClr val="FFFFFF"/>
                </a:solidFill>
                <a:effectLst/>
                <a:latin typeface="arial" panose="020B0604020202020204" pitchFamily="34" charset="0"/>
                <a:sym typeface="arial" panose="020B0604020202020204" pitchFamily="34" charset="0"/>
              </a:rPr>
              <a:t>IGP NCMR </a:t>
            </a:r>
            <a:r>
              <a:rPr lang="zh-CN" sz="2400" b="0" i="0" strike="noStrike" cap="none" spc="0" baseline="0">
                <a:solidFill>
                  <a:srgbClr val="FFFFFF"/>
                </a:solidFill>
                <a:effectLst/>
                <a:cs typeface="SimSun"/>
              </a:rPr>
              <a:t>问题”。</a:t>
            </a:r>
          </a:p>
        </p:txBody>
      </p:sp>
    </p:spTree>
    <p:extLst>
      <p:ext uri="{BB962C8B-B14F-4D97-AF65-F5344CB8AC3E}">
        <p14:creationId xmlns:p14="http://schemas.microsoft.com/office/powerpoint/2010/main" val="221959682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074810" y="2411338"/>
            <a:ext cx="10039350" cy="1444752"/>
          </a:xfrm>
        </p:spPr>
        <p:txBody>
          <a:bodyPr vert="horz" lIns="91440" tIns="45720" rIns="91440" bIns="45720" rtlCol="0" anchor="b">
            <a:normAutofit/>
          </a:bodyPr>
          <a:lstStyle/>
          <a:p>
            <a:pPr algn="ctr"/>
            <a:r>
              <a:rPr lang="zh-CN" sz="6000" b="1" i="0" strike="noStrike" cap="none" spc="0" baseline="0">
                <a:solidFill>
                  <a:srgbClr val="FFFFFF"/>
                </a:solidFill>
                <a:effectLst/>
                <a:latin typeface="simsun" panose="02010600030101010101" pitchFamily="2" charset="-122"/>
                <a:cs typeface="SimSun"/>
                <a:sym typeface="simsun" panose="02010600030101010101" pitchFamily="2" charset="-122"/>
              </a:rPr>
              <a:t>结束</a:t>
            </a:r>
          </a:p>
        </p:txBody>
      </p:sp>
    </p:spTree>
    <p:extLst>
      <p:ext uri="{BB962C8B-B14F-4D97-AF65-F5344CB8AC3E}">
        <p14:creationId xmlns:p14="http://schemas.microsoft.com/office/powerpoint/2010/main" val="77589124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955BC-CC12-4B4E-8CC3-B4F2FC34C79C}"/>
              </a:ext>
            </a:extLst>
          </p:cNvPr>
          <p:cNvSpPr>
            <a:spLocks noGrp="1"/>
          </p:cNvSpPr>
          <p:nvPr>
            <p:ph type="title"/>
          </p:nvPr>
        </p:nvSpPr>
        <p:spPr>
          <a:xfrm>
            <a:off x="838200" y="392421"/>
            <a:ext cx="10515600" cy="1325563"/>
          </a:xfrm>
        </p:spPr>
        <p:txBody>
          <a:bodyPr>
            <a:normAutofit/>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欢迎辞与介绍	</a:t>
            </a:r>
          </a:p>
        </p:txBody>
      </p:sp>
      <p:sp>
        <p:nvSpPr>
          <p:cNvPr id="4" name="Content Placeholder 3">
            <a:extLst>
              <a:ext uri="{FF2B5EF4-FFF2-40B4-BE49-F238E27FC236}">
                <a16:creationId xmlns:a16="http://schemas.microsoft.com/office/drawing/2014/main" id="{72DFCA9A-01B7-42FA-BD3E-1FF8AA6D9538}"/>
              </a:ext>
            </a:extLst>
          </p:cNvPr>
          <p:cNvSpPr>
            <a:spLocks noGrp="1"/>
          </p:cNvSpPr>
          <p:nvPr>
            <p:ph idx="4294967295"/>
          </p:nvPr>
        </p:nvSpPr>
        <p:spPr>
          <a:xfrm>
            <a:off x="838200" y="1607259"/>
            <a:ext cx="10515600" cy="3818697"/>
          </a:xfrm>
        </p:spPr>
        <p:txBody>
          <a:bodyPr vert="horz" lIns="91440" tIns="45720" rIns="91440" bIns="45720" rtlCol="0" anchor="t">
            <a:noAutofit/>
          </a:bodyPr>
          <a:lstStyle/>
          <a:p>
            <a:pPr marL="0" indent="0">
              <a:buNone/>
            </a:pPr>
            <a:r>
              <a:rPr lang="zh-CN" sz="2400" b="0" i="0" strike="noStrike" cap="none" spc="0" baseline="0">
                <a:solidFill>
                  <a:srgbClr val="FFFFFF"/>
                </a:solidFill>
                <a:effectLst/>
                <a:latin typeface="arial" panose="020B0604020202020204" pitchFamily="34" charset="0"/>
                <a:sym typeface="arial" panose="020B0604020202020204" pitchFamily="34" charset="0"/>
              </a:rPr>
              <a:t>Lupe Jaime</a:t>
            </a:r>
            <a:r>
              <a:rPr lang="zh-CN" sz="2400" b="0" i="0" strike="noStrike" cap="none" spc="0" baseline="0">
                <a:solidFill>
                  <a:srgbClr val="FFFFFF"/>
                </a:solidFill>
                <a:effectLst/>
                <a:cs typeface="SimSun"/>
              </a:rPr>
              <a:t>-</a:t>
            </a:r>
            <a:r>
              <a:rPr lang="zh-CN" sz="2400" b="0" i="0" strike="noStrike" cap="none" spc="0" baseline="0">
                <a:solidFill>
                  <a:srgbClr val="FFFFFF"/>
                </a:solidFill>
                <a:effectLst/>
                <a:latin typeface="arial" panose="020B0604020202020204" pitchFamily="34" charset="0"/>
                <a:sym typeface="arial" panose="020B0604020202020204" pitchFamily="34" charset="0"/>
              </a:rPr>
              <a:t>Mileham </a:t>
            </a:r>
            <a:r>
              <a:rPr lang="zh-CN" sz="2400" b="0" i="0" strike="noStrike" cap="none" spc="0" baseline="0">
                <a:solidFill>
                  <a:srgbClr val="FFFFFF"/>
                </a:solidFill>
                <a:effectLst/>
                <a:cs typeface="SimSun"/>
              </a:rPr>
              <a:t>博士</a:t>
            </a:r>
            <a:endParaRPr lang="en-US"/>
          </a:p>
          <a:p>
            <a:pPr lvl="1"/>
            <a:r>
              <a:rPr lang="zh-CN" sz="2400" b="0" i="0" strike="noStrike" cap="none" spc="0" baseline="0">
                <a:solidFill>
                  <a:srgbClr val="FFFFFF"/>
                </a:solidFill>
                <a:effectLst/>
                <a:cs typeface="SimSun"/>
              </a:rPr>
              <a:t>副主管 </a:t>
            </a:r>
          </a:p>
          <a:p>
            <a:pPr lvl="1"/>
            <a:r>
              <a:rPr lang="zh-CN" sz="2400" b="0" i="0" strike="noStrike" cap="none" spc="0" baseline="0">
                <a:solidFill>
                  <a:srgbClr val="FFFFFF"/>
                </a:solidFill>
                <a:effectLst/>
                <a:cs typeface="SimSun"/>
              </a:rPr>
              <a:t>加利福利亚州社会服务局</a:t>
            </a:r>
            <a:endParaRPr lang="en-US"/>
          </a:p>
          <a:p>
            <a:endParaRPr lang="en-US" sz="2400"/>
          </a:p>
          <a:p>
            <a:endParaRPr lang="en-US" sz="2400"/>
          </a:p>
          <a:p>
            <a:pPr marL="0" indent="0">
              <a:buNone/>
            </a:pPr>
            <a:endParaRPr lang="en-US"/>
          </a:p>
        </p:txBody>
      </p:sp>
    </p:spTree>
    <p:extLst>
      <p:ext uri="{BB962C8B-B14F-4D97-AF65-F5344CB8AC3E}">
        <p14:creationId xmlns:p14="http://schemas.microsoft.com/office/powerpoint/2010/main" val="9339335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BCC6F-28F5-446C-9EEF-574F9C7EF640}"/>
              </a:ext>
            </a:extLst>
          </p:cNvPr>
          <p:cNvSpPr>
            <a:spLocks noGrp="1"/>
          </p:cNvSpPr>
          <p:nvPr>
            <p:ph type="title"/>
          </p:nvPr>
        </p:nvSpPr>
        <p:spPr/>
        <p:txBody>
          <a:bodyPr/>
          <a:lstStyle/>
          <a:p>
            <a:pPr algn="ct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基础设施资助计划网络研讨会议程</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8A4A0ABF-6020-4827-B048-821A198D8A90}"/>
              </a:ext>
            </a:extLst>
          </p:cNvPr>
          <p:cNvSpPr>
            <a:spLocks noGrp="1"/>
          </p:cNvSpPr>
          <p:nvPr>
            <p:ph sz="half" idx="1"/>
          </p:nvPr>
        </p:nvSpPr>
        <p:spPr/>
        <p:txBody>
          <a:bodyPr vert="horz" lIns="91440" tIns="45720" rIns="91440" bIns="45720" rtlCol="0" anchor="t">
            <a:noAutofit/>
          </a:bodyPr>
          <a:lstStyle/>
          <a:p>
            <a:pPr>
              <a:lnSpc>
                <a:spcPct val="100000"/>
              </a:lnSpc>
            </a:pPr>
            <a:r>
              <a:rPr lang="zh-CN" sz="2800" b="0" i="0" strike="noStrike" cap="none" spc="0" baseline="0">
                <a:solidFill>
                  <a:srgbClr val="FFFFFF"/>
                </a:solidFill>
                <a:effectLst/>
                <a:cs typeface="SimSun"/>
              </a:rPr>
              <a:t>欢迎辞与介绍</a:t>
            </a:r>
          </a:p>
          <a:p>
            <a:pPr>
              <a:lnSpc>
                <a:spcPct val="100000"/>
              </a:lnSpc>
            </a:pPr>
            <a:r>
              <a:rPr lang="zh-CN" sz="2800" b="0" i="0" strike="noStrike" cap="none" spc="0" baseline="0">
                <a:solidFill>
                  <a:srgbClr val="FFFFFF"/>
                </a:solidFill>
                <a:effectLst/>
                <a:cs typeface="SimSun"/>
              </a:rPr>
              <a:t>权限与目的 </a:t>
            </a:r>
            <a:endParaRPr lang="en-US"/>
          </a:p>
          <a:p>
            <a:pPr>
              <a:lnSpc>
                <a:spcPct val="100000"/>
              </a:lnSpc>
            </a:pPr>
            <a:r>
              <a:rPr lang="zh-CN" sz="2800" b="0" i="0" strike="noStrike" cap="none" spc="0" baseline="0">
                <a:solidFill>
                  <a:srgbClr val="FFFFFF"/>
                </a:solidFill>
                <a:effectLst/>
                <a:cs typeface="SimSun"/>
              </a:rPr>
              <a:t>应用申请流程</a:t>
            </a:r>
          </a:p>
          <a:p>
            <a:pPr>
              <a:lnSpc>
                <a:spcPct val="100000"/>
              </a:lnSpc>
            </a:pPr>
            <a:r>
              <a:rPr lang="zh-CN" sz="2800" b="0" i="0" strike="noStrike" cap="none" spc="0" baseline="0">
                <a:solidFill>
                  <a:srgbClr val="FFFFFF"/>
                </a:solidFill>
                <a:effectLst/>
                <a:cs typeface="SimSun"/>
              </a:rPr>
              <a:t>资格标准</a:t>
            </a:r>
          </a:p>
        </p:txBody>
      </p:sp>
      <p:sp>
        <p:nvSpPr>
          <p:cNvPr id="4" name="Content Placeholder 3">
            <a:extLst>
              <a:ext uri="{FF2B5EF4-FFF2-40B4-BE49-F238E27FC236}">
                <a16:creationId xmlns:a16="http://schemas.microsoft.com/office/drawing/2014/main" id="{6D5FA024-239F-4435-9F3B-54566CDB85DF}"/>
              </a:ext>
            </a:extLst>
          </p:cNvPr>
          <p:cNvSpPr>
            <a:spLocks noGrp="1"/>
          </p:cNvSpPr>
          <p:nvPr>
            <p:ph sz="half" idx="2"/>
          </p:nvPr>
        </p:nvSpPr>
        <p:spPr/>
        <p:txBody>
          <a:bodyPr/>
          <a:lstStyle/>
          <a:p>
            <a:pPr>
              <a:lnSpc>
                <a:spcPct val="100000"/>
              </a:lnSpc>
            </a:pPr>
            <a:r>
              <a:rPr lang="zh-CN" sz="2800" b="0" i="0" strike="noStrike" cap="none" spc="0" baseline="0">
                <a:solidFill>
                  <a:srgbClr val="FFFFFF"/>
                </a:solidFill>
                <a:effectLst/>
                <a:cs typeface="SimSun"/>
              </a:rPr>
              <a:t>拨款优先事项</a:t>
            </a:r>
          </a:p>
          <a:p>
            <a:pPr>
              <a:lnSpc>
                <a:spcPct val="100000"/>
              </a:lnSpc>
            </a:pPr>
            <a:r>
              <a:rPr lang="zh-CN" sz="2800" b="0" i="0" strike="noStrike" cap="none" spc="0" baseline="0">
                <a:solidFill>
                  <a:srgbClr val="FFFFFF"/>
                </a:solidFill>
                <a:effectLst/>
                <a:cs typeface="SimSun"/>
              </a:rPr>
              <a:t>申请流程 </a:t>
            </a:r>
          </a:p>
          <a:p>
            <a:pPr>
              <a:lnSpc>
                <a:spcPct val="100000"/>
              </a:lnSpc>
            </a:pPr>
            <a:r>
              <a:rPr lang="zh-CN" sz="2800" b="0" i="0" strike="noStrike" cap="none" spc="0" baseline="0">
                <a:solidFill>
                  <a:srgbClr val="FFFFFF"/>
                </a:solidFill>
                <a:effectLst/>
                <a:cs typeface="SimSun"/>
              </a:rPr>
              <a:t>评分流程</a:t>
            </a:r>
          </a:p>
          <a:p>
            <a:pPr>
              <a:lnSpc>
                <a:spcPct val="100000"/>
              </a:lnSpc>
            </a:pPr>
            <a:r>
              <a:rPr lang="zh-CN" sz="2800" b="0" i="0" strike="noStrike" cap="none" spc="0" baseline="0">
                <a:solidFill>
                  <a:srgbClr val="FFFFFF"/>
                </a:solidFill>
                <a:effectLst/>
                <a:cs typeface="SimSun"/>
              </a:rPr>
              <a:t>重要日期</a:t>
            </a:r>
          </a:p>
          <a:p>
            <a:pPr>
              <a:lnSpc>
                <a:spcPct val="100000"/>
              </a:lnSpc>
            </a:pPr>
            <a:r>
              <a:rPr lang="zh-CN" sz="2800" b="0" i="0" strike="noStrike" cap="none" spc="0" baseline="0">
                <a:solidFill>
                  <a:srgbClr val="FFFFFF"/>
                </a:solidFill>
                <a:effectLst/>
                <a:cs typeface="SimSun"/>
              </a:rPr>
              <a:t>结束</a:t>
            </a:r>
          </a:p>
          <a:p>
            <a:endParaRPr lang="en-US"/>
          </a:p>
        </p:txBody>
      </p:sp>
    </p:spTree>
    <p:extLst>
      <p:ext uri="{BB962C8B-B14F-4D97-AF65-F5344CB8AC3E}">
        <p14:creationId xmlns:p14="http://schemas.microsoft.com/office/powerpoint/2010/main" val="105660466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10E59-A176-38ED-1B7E-4E4F7AEB8733}"/>
              </a:ext>
            </a:extLst>
          </p:cNvPr>
          <p:cNvSpPr>
            <a:spLocks noGrp="1"/>
          </p:cNvSpPr>
          <p:nvPr>
            <p:ph type="title"/>
          </p:nvPr>
        </p:nvSpPr>
        <p:spPr/>
        <p:txBody>
          <a:bodyPr/>
          <a:lstStyle/>
          <a:p>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网络研讨会的目的</a:t>
            </a:r>
            <a:endParaRPr lang="en-US">
              <a:latin typeface="simsun" panose="02010600030101010101" pitchFamily="2" charset="-122"/>
              <a:sym typeface="simsun" panose="02010600030101010101" pitchFamily="2" charset="-122"/>
            </a:endParaRPr>
          </a:p>
        </p:txBody>
      </p:sp>
      <p:sp>
        <p:nvSpPr>
          <p:cNvPr id="3" name="Content Placeholder 2">
            <a:extLst>
              <a:ext uri="{FF2B5EF4-FFF2-40B4-BE49-F238E27FC236}">
                <a16:creationId xmlns:a16="http://schemas.microsoft.com/office/drawing/2014/main" id="{4563CDA0-92F3-AA09-3DFF-DA09A8A9A9F9}"/>
              </a:ext>
            </a:extLst>
          </p:cNvPr>
          <p:cNvSpPr>
            <a:spLocks noGrp="1"/>
          </p:cNvSpPr>
          <p:nvPr>
            <p:ph idx="1"/>
          </p:nvPr>
        </p:nvSpPr>
        <p:spPr>
          <a:xfrm>
            <a:off x="838200" y="1608800"/>
            <a:ext cx="10744200" cy="2322687"/>
          </a:xfrm>
        </p:spPr>
        <p:txBody>
          <a:bodyPr vert="horz" lIns="91440" tIns="45720" rIns="91440" bIns="45720" rtlCol="0" anchor="t">
            <a:noAutofit/>
          </a:bodyPr>
          <a:lstStyle/>
          <a:p>
            <a:r>
              <a:rPr lang="zh-CN" sz="2800" b="0" i="0" strike="noStrike" cap="none" spc="0" baseline="0">
                <a:solidFill>
                  <a:srgbClr val="FFFFFF"/>
                </a:solidFill>
                <a:effectLst/>
                <a:cs typeface="SimSun"/>
              </a:rPr>
              <a:t>为我们支持儿童保育与发展提供者的外部合作伙伴提供信息和资源</a:t>
            </a:r>
          </a:p>
          <a:p>
            <a:pPr>
              <a:buClr>
                <a:srgbClr val="FFFFFF"/>
              </a:buClr>
            </a:pPr>
            <a:r>
              <a:rPr lang="zh-CN" sz="2800" b="0" i="0" strike="noStrike" cap="none" spc="0" baseline="0">
                <a:solidFill>
                  <a:srgbClr val="FFFFFF"/>
                </a:solidFill>
                <a:effectLst/>
                <a:cs typeface="SimSun"/>
              </a:rPr>
              <a:t>提供</a:t>
            </a:r>
            <a:r>
              <a:rPr lang="zh-CN" sz="2800" b="0" i="0" strike="noStrike" cap="none" spc="0" baseline="0">
                <a:solidFill>
                  <a:srgbClr val="FFFFFF"/>
                </a:solidFill>
                <a:effectLst/>
                <a:latin typeface="arial" panose="020B0604020202020204" pitchFamily="34" charset="0"/>
                <a:sym typeface="arial" panose="020B0604020202020204" pitchFamily="34" charset="0"/>
              </a:rPr>
              <a:t> IGP</a:t>
            </a:r>
            <a:r>
              <a:rPr lang="zh-CN" sz="2800" b="0" i="0" strike="noStrike" cap="none" spc="0" baseline="0">
                <a:solidFill>
                  <a:srgbClr val="FFFFFF"/>
                </a:solidFill>
                <a:effectLst/>
                <a:cs typeface="SimSun"/>
              </a:rPr>
              <a:t>-</a:t>
            </a:r>
            <a:r>
              <a:rPr lang="zh-CN" sz="2800" b="0" i="0" strike="noStrike" cap="none" spc="0" baseline="0">
                <a:solidFill>
                  <a:srgbClr val="FFFFFF"/>
                </a:solidFill>
                <a:effectLst/>
                <a:latin typeface="arial" panose="020B0604020202020204" pitchFamily="34" charset="0"/>
                <a:sym typeface="arial" panose="020B0604020202020204" pitchFamily="34" charset="0"/>
              </a:rPr>
              <a:t>NCMR</a:t>
            </a:r>
            <a:r>
              <a:rPr lang="zh-CN" sz="2800" b="0" i="0" strike="noStrike" cap="none" spc="0" baseline="0">
                <a:solidFill>
                  <a:srgbClr val="FFFFFF"/>
                </a:solidFill>
                <a:effectLst/>
                <a:cs typeface="SimSun"/>
              </a:rPr>
              <a:t>、</a:t>
            </a:r>
            <a:r>
              <a:rPr lang="zh-CN" sz="2800" b="0" i="0" strike="noStrike" cap="none" spc="0" baseline="0">
                <a:solidFill>
                  <a:srgbClr val="FFFFFF"/>
                </a:solidFill>
                <a:effectLst/>
                <a:latin typeface="arial" panose="020B0604020202020204" pitchFamily="34" charset="0"/>
                <a:sym typeface="arial" panose="020B0604020202020204" pitchFamily="34" charset="0"/>
              </a:rPr>
              <a:t>RFA </a:t>
            </a:r>
            <a:r>
              <a:rPr lang="zh-CN" sz="2800" b="0" i="0" strike="noStrike" cap="none" spc="0" baseline="0">
                <a:solidFill>
                  <a:srgbClr val="FFFFFF"/>
                </a:solidFill>
                <a:effectLst/>
                <a:cs typeface="SimSun"/>
              </a:rPr>
              <a:t>和申请预览 </a:t>
            </a:r>
          </a:p>
          <a:p>
            <a:pPr>
              <a:buClr>
                <a:srgbClr val="FFFFFF"/>
              </a:buClr>
            </a:pPr>
            <a:r>
              <a:rPr lang="zh-CN" sz="2800" b="0" i="0" strike="noStrike" cap="none" spc="0" baseline="0">
                <a:solidFill>
                  <a:srgbClr val="FFFFFF"/>
                </a:solidFill>
                <a:effectLst/>
                <a:cs typeface="SimSun"/>
              </a:rPr>
              <a:t>授权我们的外部合作伙伴在收到潜在申请人的问题时给予解答</a:t>
            </a:r>
            <a:endParaRPr lang="en-US"/>
          </a:p>
        </p:txBody>
      </p:sp>
    </p:spTree>
    <p:extLst>
      <p:ext uri="{BB962C8B-B14F-4D97-AF65-F5344CB8AC3E}">
        <p14:creationId xmlns:p14="http://schemas.microsoft.com/office/powerpoint/2010/main" val="16843175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79270" y="10"/>
            <a:ext cx="12188930" cy="6857990"/>
          </a:xfrm>
          <a:prstGeom prst="rect">
            <a:avLst/>
          </a:prstGeom>
        </p:spPr>
      </p:pic>
      <p:sp>
        <p:nvSpPr>
          <p:cNvPr id="2" name="Title 1">
            <a:extLst>
              <a:ext uri="{FF2B5EF4-FFF2-40B4-BE49-F238E27FC236}">
                <a16:creationId xmlns:a16="http://schemas.microsoft.com/office/drawing/2014/main" id="{453AB1BD-F64F-4B3D-92B5-6FBD7FBFFDF1}"/>
              </a:ext>
            </a:extLst>
          </p:cNvPr>
          <p:cNvSpPr>
            <a:spLocks noGrp="1"/>
          </p:cNvSpPr>
          <p:nvPr>
            <p:ph type="title"/>
          </p:nvPr>
        </p:nvSpPr>
        <p:spPr>
          <a:xfrm>
            <a:off x="1154060" y="341194"/>
            <a:ext cx="10039350" cy="4572001"/>
          </a:xfrm>
        </p:spPr>
        <p:txBody>
          <a:bodyPr vert="horz" lIns="91440" tIns="45720" rIns="91440" bIns="45720" rtlCol="0" anchor="b">
            <a:normAutofit/>
          </a:bodyPr>
          <a:lstStyle/>
          <a:p>
            <a:pPr algn="ctr"/>
            <a:r>
              <a:rPr lang="zh-CN" sz="4000" b="1" i="0" strike="noStrike" cap="none" spc="0" baseline="0">
                <a:solidFill>
                  <a:srgbClr val="FFFFFF"/>
                </a:solidFill>
                <a:effectLst/>
                <a:latin typeface="simsun" panose="02010600030101010101" pitchFamily="2" charset="-122"/>
                <a:cs typeface="SimSun"/>
                <a:sym typeface="simsun" panose="02010600030101010101" pitchFamily="2" charset="-122"/>
              </a:rPr>
              <a:t>儿童保育与发展部门基础设施资助计划</a:t>
            </a:r>
            <a:br>
              <a:rPr sz="4000">
                <a:latin typeface="simsun" panose="02010600030101010101" pitchFamily="2" charset="-122"/>
                <a:sym typeface="simsun" panose="02010600030101010101" pitchFamily="2" charset="-122"/>
              </a:rPr>
            </a:br>
            <a:br>
              <a:rPr sz="40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新建建筑及大型改造</a:t>
            </a:r>
            <a:br>
              <a:rPr sz="3600">
                <a:latin typeface="simsun" panose="02010600030101010101" pitchFamily="2" charset="-122"/>
                <a:sym typeface="simsun" panose="02010600030101010101" pitchFamily="2" charset="-122"/>
              </a:rPr>
            </a:br>
            <a:r>
              <a:rPr lang="zh-CN" sz="3600" b="1" i="0" strike="noStrike" cap="none" spc="0" baseline="0">
                <a:solidFill>
                  <a:srgbClr val="FFFFFF"/>
                </a:solidFill>
                <a:effectLst/>
                <a:latin typeface="simsun" panose="02010600030101010101" pitchFamily="2" charset="-122"/>
                <a:cs typeface="SimSun"/>
                <a:sym typeface="simsun" panose="02010600030101010101" pitchFamily="2" charset="-122"/>
              </a:rPr>
              <a:t>应用申请</a:t>
            </a:r>
            <a:endParaRPr lang="en-US" sz="3600" b="1">
              <a:solidFill>
                <a:srgbClr val="FFFFFF"/>
              </a:solidFill>
              <a:latin typeface="simsun" panose="02010600030101010101" pitchFamily="2" charset="-122"/>
              <a:cs typeface="Arial" panose="020B0604020202020204" pitchFamily="34" charset="0"/>
              <a:sym typeface="simsun" panose="02010600030101010101" pitchFamily="2" charset="-122"/>
            </a:endParaRPr>
          </a:p>
        </p:txBody>
      </p:sp>
    </p:spTree>
    <p:extLst>
      <p:ext uri="{BB962C8B-B14F-4D97-AF65-F5344CB8AC3E}">
        <p14:creationId xmlns:p14="http://schemas.microsoft.com/office/powerpoint/2010/main" val="341292420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1.10.31"/>
  <p:tag name="AS_TITLE" val="Aspose.Slides for Java"/>
  <p:tag name="AS_VERSION" val="21.1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558B413FA1B84AAE9B0B56D81F176C" ma:contentTypeVersion="12" ma:contentTypeDescription="Create a new document." ma:contentTypeScope="" ma:versionID="6502e41e058f37420d9d8a9de442f892">
  <xsd:schema xmlns:xsd="http://www.w3.org/2001/XMLSchema" xmlns:xs="http://www.w3.org/2001/XMLSchema" xmlns:p="http://schemas.microsoft.com/office/2006/metadata/properties" xmlns:ns2="b73584ed-92f0-4c32-a301-563f8a2059e8" xmlns:ns3="e1dd2240-6756-455e-877d-4b5385a67da0" xmlns:ns4="5d8aad1a-dc0c-4fd4-b6c8-6a5d6c69e744" targetNamespace="http://schemas.microsoft.com/office/2006/metadata/properties" ma:root="true" ma:fieldsID="3c2e2460a0abc0b3bcbc0efe4b9b38bc" ns2:_="" ns3:_="" ns4:_="">
    <xsd:import namespace="b73584ed-92f0-4c32-a301-563f8a2059e8"/>
    <xsd:import namespace="e1dd2240-6756-455e-877d-4b5385a67da0"/>
    <xsd:import namespace="5d8aad1a-dc0c-4fd4-b6c8-6a5d6c69e74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584ed-92f0-4c32-a301-563f8a205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4f89df-f88a-4a2d-a374-99a1abeb89c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dd2240-6756-455e-877d-4b5385a67da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8aad1a-dc0c-4fd4-b6c8-6a5d6c69e74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ec3fbb-756a-4a08-a3b1-0d267de1f929}" ma:internalName="TaxCatchAll" ma:showField="CatchAllData" ma:web="4a34ef06-8f7b-4073-addc-a85340e609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e1dd2240-6756-455e-877d-4b5385a67da0">
      <UserInfo>
        <DisplayName>Woolley, Ristyn@DSS</DisplayName>
        <AccountId>11983</AccountId>
        <AccountType/>
      </UserInfo>
      <UserInfo>
        <DisplayName>Hvisc, Nicole@DSS</DisplayName>
        <AccountId>14734</AccountId>
        <AccountType/>
      </UserInfo>
    </SharedWithUsers>
    <TaxCatchAll xmlns="5d8aad1a-dc0c-4fd4-b6c8-6a5d6c69e744" xsi:nil="true"/>
    <lcf76f155ced4ddcb4097134ff3c332f xmlns="b73584ed-92f0-4c32-a301-563f8a2059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D36954C-121D-4480-B105-1CBD27221FAE}">
  <ds:schemaRefs>
    <ds:schemaRef ds:uri="http://schemas.microsoft.com/sharepoint/v3/contenttype/forms"/>
  </ds:schemaRefs>
</ds:datastoreItem>
</file>

<file path=customXml/itemProps2.xml><?xml version="1.0" encoding="utf-8"?>
<ds:datastoreItem xmlns:ds="http://schemas.openxmlformats.org/officeDocument/2006/customXml" ds:itemID="{52F1F54D-71FC-4191-94F5-1781DA71A1BC}">
  <ds:schemaRefs>
    <ds:schemaRef ds:uri="5d8aad1a-dc0c-4fd4-b6c8-6a5d6c69e744"/>
    <ds:schemaRef ds:uri="b73584ed-92f0-4c32-a301-563f8a2059e8"/>
    <ds:schemaRef ds:uri="e1dd2240-6756-455e-877d-4b5385a67da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73D388D-9A43-4758-821C-C1CFEA269BEA}">
  <ds:schemaRefs>
    <ds:schemaRef ds:uri="http://schemas.microsoft.com/office/2006/metadata/properties"/>
    <ds:schemaRef ds:uri="http://purl.org/dc/terms/"/>
    <ds:schemaRef ds:uri="http://www.w3.org/XML/1998/namespace"/>
    <ds:schemaRef ds:uri="http://purl.org/dc/dcmitype/"/>
    <ds:schemaRef ds:uri="http://purl.org/dc/elements/1.1/"/>
    <ds:schemaRef ds:uri="http://schemas.microsoft.com/office/2006/documentManagement/types"/>
    <ds:schemaRef ds:uri="http://schemas.microsoft.com/office/infopath/2007/PartnerControls"/>
    <ds:schemaRef ds:uri="e1dd2240-6756-455e-877d-4b5385a67da0"/>
    <ds:schemaRef ds:uri="http://schemas.openxmlformats.org/package/2006/metadata/core-properties"/>
    <ds:schemaRef ds:uri="5d8aad1a-dc0c-4fd4-b6c8-6a5d6c69e744"/>
    <ds:schemaRef ds:uri="b73584ed-92f0-4c32-a301-563f8a2059e8"/>
  </ds:schemaRefs>
</ds:datastoreItem>
</file>

<file path=docProps/app.xml><?xml version="1.0" encoding="utf-8"?>
<Properties xmlns="http://schemas.openxmlformats.org/officeDocument/2006/extended-properties" xmlns:vt="http://schemas.openxmlformats.org/officeDocument/2006/docPropsVTypes">
  <TotalTime>17</TotalTime>
  <Words>9257</Words>
  <Application>Microsoft Office PowerPoint</Application>
  <PresentationFormat>Widescreen</PresentationFormat>
  <Paragraphs>739</Paragraphs>
  <Slides>51</Slides>
  <Notes>51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51</vt:i4>
      </vt:variant>
    </vt:vector>
  </HeadingPairs>
  <TitlesOfParts>
    <vt:vector size="61" baseType="lpstr">
      <vt:lpstr>Arial,Sans-Serif</vt:lpstr>
      <vt:lpstr>新細明體</vt:lpstr>
      <vt:lpstr>SimSun</vt:lpstr>
      <vt:lpstr>SimSun</vt:lpstr>
      <vt:lpstr>Arial</vt:lpstr>
      <vt:lpstr>Arial</vt:lpstr>
      <vt:lpstr>Calibri</vt:lpstr>
      <vt:lpstr>Calibri Light</vt:lpstr>
      <vt:lpstr>Office Theme</vt:lpstr>
      <vt:lpstr>1_Office Theme</vt:lpstr>
      <vt:lpstr>儿童保育与发展部门   基础设施资助计划 应用申请网络研讨会  </vt:lpstr>
      <vt:lpstr>English-Spanish-Cantonese Interpretation</vt:lpstr>
      <vt:lpstr>Interpretación Ingles-Espanol</vt:lpstr>
      <vt:lpstr>英文到粵語口譯</vt:lpstr>
      <vt:lpstr>Using the Zoom Q&amp;A Feature</vt:lpstr>
      <vt:lpstr>欢迎辞与介绍 </vt:lpstr>
      <vt:lpstr>基础设施资助计划网络研讨会议程</vt:lpstr>
      <vt:lpstr>网络研讨会的目的</vt:lpstr>
      <vt:lpstr>儿童保育与发展部门基础设施资助计划  新建建筑及大型改造 应用申请</vt:lpstr>
      <vt:lpstr>权限与目的</vt:lpstr>
      <vt:lpstr>拨款来源</vt:lpstr>
      <vt:lpstr>落实拨款</vt:lpstr>
      <vt:lpstr>重要信息和日期</vt:lpstr>
      <vt:lpstr>资格要求</vt:lpstr>
      <vt:lpstr>资格要求 (2)</vt:lpstr>
      <vt:lpstr>资格要求 (3)</vt:lpstr>
      <vt:lpstr>不符合资格的申请人</vt:lpstr>
      <vt:lpstr>不符合资格的申请人 (2)</vt:lpstr>
      <vt:lpstr>符合条件的项目</vt:lpstr>
      <vt:lpstr>符合条件的项目 (2)</vt:lpstr>
      <vt:lpstr>特别针对 FCCH 的项目</vt:lpstr>
      <vt:lpstr>拨款标准</vt:lpstr>
      <vt:lpstr>发放金额</vt:lpstr>
      <vt:lpstr>允许和不允许的费用</vt:lpstr>
      <vt:lpstr>拨款期限 - 服务要求</vt:lpstr>
      <vt:lpstr>一般申请信息</vt:lpstr>
      <vt:lpstr>申请流程</vt:lpstr>
      <vt:lpstr>申请流程 (2)</vt:lpstr>
      <vt:lpstr>申请流程 (3)</vt:lpstr>
      <vt:lpstr>申请相关内容</vt:lpstr>
      <vt:lpstr>申请相关内容 (1)</vt:lpstr>
      <vt:lpstr>申请相关内容 (2)</vt:lpstr>
      <vt:lpstr>现行工资要求</vt:lpstr>
      <vt:lpstr>申请演示</vt:lpstr>
      <vt:lpstr>申请演示</vt:lpstr>
      <vt:lpstr>Submittable 演示</vt:lpstr>
      <vt:lpstr>申请审查流程</vt:lpstr>
      <vt:lpstr>初步筛选流程</vt:lpstr>
      <vt:lpstr>优先顺序流程</vt:lpstr>
      <vt:lpstr>优先顺序流程 (2)</vt:lpstr>
      <vt:lpstr>优先顺序流程 (3)</vt:lpstr>
      <vt:lpstr>对等资金</vt:lpstr>
      <vt:lpstr>申请申诉流程</vt:lpstr>
      <vt:lpstr>申请审查流程： 申诉</vt:lpstr>
      <vt:lpstr>申请审查流程： 结果</vt:lpstr>
      <vt:lpstr>发放流程</vt:lpstr>
      <vt:lpstr>发放通知</vt:lpstr>
      <vt:lpstr>报告要求</vt:lpstr>
      <vt:lpstr>报告要求</vt:lpstr>
      <vt:lpstr>重要信息</vt:lpstr>
      <vt:lpstr>结束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Care &amp; Development Division, Infrastructure Grant Program RFA Webinar</dc:title>
  <dc:creator>Rodda, Corey@DSS</dc:creator>
  <cp:keywords>RFA Informational Webinar</cp:keywords>
  <cp:lastModifiedBy>TransPerfect</cp:lastModifiedBy>
  <cp:revision>4</cp:revision>
  <dcterms:created xsi:type="dcterms:W3CDTF">2021-07-14T21:20:24Z</dcterms:created>
  <dcterms:modified xsi:type="dcterms:W3CDTF">2022-12-19T07:28:56Z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ExtendedDescription">
    <vt:lpwstr/>
  </property>
  <property fmtid="{D5CDD505-2E9C-101B-9397-08002B2CF9AE}" pid="3" name="ComplianceAssetId">
    <vt:lpwstr/>
  </property>
  <property fmtid="{D5CDD505-2E9C-101B-9397-08002B2CF9AE}" pid="4" name="ContentTypeId">
    <vt:lpwstr>0x010100EF558B413FA1B84AAE9B0B56D81F176C</vt:lpwstr>
  </property>
  <property fmtid="{D5CDD505-2E9C-101B-9397-08002B2CF9AE}" pid="5" name="MediaServiceImageTags">
    <vt:lpwstr/>
  </property>
  <property fmtid="{D5CDD505-2E9C-101B-9397-08002B2CF9AE}" pid="6" name="Order">
    <vt:r8>15100</vt:r8>
  </property>
  <property fmtid="{D5CDD505-2E9C-101B-9397-08002B2CF9AE}" pid="7" name="TemplateUrl">
    <vt:lpwstr/>
  </property>
  <property fmtid="{D5CDD505-2E9C-101B-9397-08002B2CF9AE}" pid="8" name="TriggerFlowInfo">
    <vt:lpwstr/>
  </property>
  <property fmtid="{D5CDD505-2E9C-101B-9397-08002B2CF9AE}" pid="9" name="xd_ProgID">
    <vt:lpwstr/>
  </property>
  <property fmtid="{D5CDD505-2E9C-101B-9397-08002B2CF9AE}" pid="10" name="xd_Signature">
    <vt:bool>false</vt:bool>
  </property>
  <property fmtid="{D5CDD505-2E9C-101B-9397-08002B2CF9AE}" pid="12" name="_NewReviewCycle">
    <vt:lpwstr/>
  </property>
</Properties>
</file>